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2" r:id="rId7"/>
    <p:sldId id="263" r:id="rId8"/>
    <p:sldId id="265" r:id="rId9"/>
    <p:sldId id="270" r:id="rId10"/>
    <p:sldId id="267" r:id="rId11"/>
    <p:sldId id="269" r:id="rId12"/>
    <p:sldId id="271" r:id="rId13"/>
    <p:sldId id="264"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77419"/>
  </p:normalViewPr>
  <p:slideViewPr>
    <p:cSldViewPr snapToGrid="0" snapToObjects="1">
      <p:cViewPr varScale="1">
        <p:scale>
          <a:sx n="90" d="100"/>
          <a:sy n="90" d="100"/>
        </p:scale>
        <p:origin x="13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54DA50-74AE-2446-95E6-C39EBA93E302}" type="datetimeFigureOut">
              <a:t>10/28/21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8DF89-CD96-C04E-A653-B3FB5236EAAC}" type="slidenum">
              <a:t>‹#›</a:t>
            </a:fld>
            <a:endParaRPr lang="en-US"/>
          </a:p>
        </p:txBody>
      </p:sp>
    </p:spTree>
    <p:extLst>
      <p:ext uri="{BB962C8B-B14F-4D97-AF65-F5344CB8AC3E}">
        <p14:creationId xmlns:p14="http://schemas.microsoft.com/office/powerpoint/2010/main" val="4227357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Move on!!</a:t>
            </a:r>
          </a:p>
        </p:txBody>
      </p:sp>
      <p:sp>
        <p:nvSpPr>
          <p:cNvPr id="4" name="Slide Number Placeholder 3"/>
          <p:cNvSpPr>
            <a:spLocks noGrp="1"/>
          </p:cNvSpPr>
          <p:nvPr>
            <p:ph type="sldNum" sz="quarter" idx="5"/>
          </p:nvPr>
        </p:nvSpPr>
        <p:spPr/>
        <p:txBody>
          <a:bodyPr/>
          <a:lstStyle/>
          <a:p>
            <a:fld id="{15B8DF89-CD96-C04E-A653-B3FB5236EAAC}" type="slidenum">
              <a:t>1</a:t>
            </a:fld>
            <a:endParaRPr lang="en-US"/>
          </a:p>
        </p:txBody>
      </p:sp>
    </p:spTree>
    <p:extLst>
      <p:ext uri="{BB962C8B-B14F-4D97-AF65-F5344CB8AC3E}">
        <p14:creationId xmlns:p14="http://schemas.microsoft.com/office/powerpoint/2010/main" val="544042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Because correlations with fertility are larger in low income groups, they increase the genetics-SES gradient. The median polygenic score’s difference between highest and lowest income groups increases by 14% over 1 generation.</a:t>
            </a:r>
          </a:p>
          <a:p>
            <a:endParaRPr lang="en-US"/>
          </a:p>
          <a:p>
            <a:r>
              <a:rPr lang="en-US"/>
              <a:t>If genetics matters for explaining differences across economic groups, then these changes are substantial.</a:t>
            </a:r>
          </a:p>
          <a:p>
            <a:endParaRPr lang="en-US"/>
          </a:p>
        </p:txBody>
      </p:sp>
      <p:sp>
        <p:nvSpPr>
          <p:cNvPr id="4" name="Slide Number Placeholder 3"/>
          <p:cNvSpPr>
            <a:spLocks noGrp="1"/>
          </p:cNvSpPr>
          <p:nvPr>
            <p:ph type="sldNum" sz="quarter" idx="5"/>
          </p:nvPr>
        </p:nvSpPr>
        <p:spPr/>
        <p:txBody>
          <a:bodyPr/>
          <a:lstStyle/>
          <a:p>
            <a:fld id="{15B8DF89-CD96-C04E-A653-B3FB5236EAAC}" type="slidenum">
              <a:t>10</a:t>
            </a:fld>
            <a:endParaRPr lang="en-US"/>
          </a:p>
        </p:txBody>
      </p:sp>
    </p:spTree>
    <p:extLst>
      <p:ext uri="{BB962C8B-B14F-4D97-AF65-F5344CB8AC3E}">
        <p14:creationId xmlns:p14="http://schemas.microsoft.com/office/powerpoint/2010/main" val="2722491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B8DF89-CD96-C04E-A653-B3FB5236EAAC}" type="slidenum">
              <a:t>11</a:t>
            </a:fld>
            <a:endParaRPr lang="en-US"/>
          </a:p>
        </p:txBody>
      </p:sp>
    </p:spTree>
    <p:extLst>
      <p:ext uri="{BB962C8B-B14F-4D97-AF65-F5344CB8AC3E}">
        <p14:creationId xmlns:p14="http://schemas.microsoft.com/office/powerpoint/2010/main" val="4208656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B8DF89-CD96-C04E-A653-B3FB5236EAAC}" type="slidenum">
              <a:rPr lang="en-GB"/>
              <a:t>12</a:t>
            </a:fld>
            <a:endParaRPr lang="en-GB"/>
          </a:p>
        </p:txBody>
      </p:sp>
    </p:spTree>
    <p:extLst>
      <p:ext uri="{BB962C8B-B14F-4D97-AF65-F5344CB8AC3E}">
        <p14:creationId xmlns:p14="http://schemas.microsoft.com/office/powerpoint/2010/main" val="1789747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Results are essentially the same in the previous generation.</a:t>
            </a:r>
          </a:p>
        </p:txBody>
      </p:sp>
      <p:sp>
        <p:nvSpPr>
          <p:cNvPr id="4" name="Slide Number Placeholder 3"/>
          <p:cNvSpPr>
            <a:spLocks noGrp="1"/>
          </p:cNvSpPr>
          <p:nvPr>
            <p:ph type="sldNum" sz="quarter" idx="5"/>
          </p:nvPr>
        </p:nvSpPr>
        <p:spPr/>
        <p:txBody>
          <a:bodyPr/>
          <a:lstStyle/>
          <a:p>
            <a:fld id="{15B8DF89-CD96-C04E-A653-B3FB5236EAAC}" type="slidenum">
              <a:t>13</a:t>
            </a:fld>
            <a:endParaRPr lang="en-US"/>
          </a:p>
        </p:txBody>
      </p:sp>
    </p:spTree>
    <p:extLst>
      <p:ext uri="{BB962C8B-B14F-4D97-AF65-F5344CB8AC3E}">
        <p14:creationId xmlns:p14="http://schemas.microsoft.com/office/powerpoint/2010/main" val="675468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B8DF89-CD96-C04E-A653-B3FB5236EAAC}" type="slidenum">
              <a:rPr lang="en-GB"/>
              <a:t>14</a:t>
            </a:fld>
            <a:endParaRPr lang="en-GB"/>
          </a:p>
        </p:txBody>
      </p:sp>
    </p:spTree>
    <p:extLst>
      <p:ext uri="{BB962C8B-B14F-4D97-AF65-F5344CB8AC3E}">
        <p14:creationId xmlns:p14="http://schemas.microsoft.com/office/powerpoint/2010/main" val="571390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B8DF89-CD96-C04E-A653-B3FB5236EAAC}" type="slidenum">
              <a:rPr lang="en-GB"/>
              <a:t>15</a:t>
            </a:fld>
            <a:endParaRPr lang="en-GB"/>
          </a:p>
        </p:txBody>
      </p:sp>
    </p:spTree>
    <p:extLst>
      <p:ext uri="{BB962C8B-B14F-4D97-AF65-F5344CB8AC3E}">
        <p14:creationId xmlns:p14="http://schemas.microsoft.com/office/powerpoint/2010/main" val="776097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B8DF89-CD96-C04E-A653-B3FB5236EAAC}" type="slidenum">
              <a:t>16</a:t>
            </a:fld>
            <a:endParaRPr lang="en-US"/>
          </a:p>
        </p:txBody>
      </p:sp>
    </p:spTree>
    <p:extLst>
      <p:ext uri="{BB962C8B-B14F-4D97-AF65-F5344CB8AC3E}">
        <p14:creationId xmlns:p14="http://schemas.microsoft.com/office/powerpoint/2010/main" val="3497595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B8DF89-CD96-C04E-A653-B3FB5236EAAC}" type="slidenum">
              <a:rPr lang="en-GB"/>
              <a:t>17</a:t>
            </a:fld>
            <a:endParaRPr lang="en-GB"/>
          </a:p>
        </p:txBody>
      </p:sp>
    </p:spTree>
    <p:extLst>
      <p:ext uri="{BB962C8B-B14F-4D97-AF65-F5344CB8AC3E}">
        <p14:creationId xmlns:p14="http://schemas.microsoft.com/office/powerpoint/2010/main" val="475654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B8DF89-CD96-C04E-A653-B3FB5236EAAC}" type="slidenum">
              <a:rPr lang="en-GB"/>
              <a:t>2</a:t>
            </a:fld>
            <a:endParaRPr lang="en-GB"/>
          </a:p>
        </p:txBody>
      </p:sp>
    </p:spTree>
    <p:extLst>
      <p:ext uri="{BB962C8B-B14F-4D97-AF65-F5344CB8AC3E}">
        <p14:creationId xmlns:p14="http://schemas.microsoft.com/office/powerpoint/2010/main" val="4048359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t>Each row here is one polygenic score. Plots are bivariate correlations with completed fertility. Scores with positive correlations (e.g ADHD, BMI) are being selected for. Scores with negative correlations are being selected against. </a:t>
            </a:r>
          </a:p>
          <a:p>
            <a:r>
              <a:rPr lang="en-US" sz="1800"/>
              <a:t>UKBB has ascertainment bias. When we correct for this, effect sizes are larger.</a:t>
            </a:r>
          </a:p>
        </p:txBody>
      </p:sp>
      <p:sp>
        <p:nvSpPr>
          <p:cNvPr id="4" name="Slide Number Placeholder 3"/>
          <p:cNvSpPr>
            <a:spLocks noGrp="1"/>
          </p:cNvSpPr>
          <p:nvPr>
            <p:ph type="sldNum" sz="quarter" idx="5"/>
          </p:nvPr>
        </p:nvSpPr>
        <p:spPr/>
        <p:txBody>
          <a:bodyPr/>
          <a:lstStyle/>
          <a:p>
            <a:fld id="{15B8DF89-CD96-C04E-A653-B3FB5236EAAC}" type="slidenum">
              <a:t>3</a:t>
            </a:fld>
            <a:endParaRPr lang="en-US"/>
          </a:p>
        </p:txBody>
      </p:sp>
    </p:spTree>
    <p:extLst>
      <p:ext uri="{BB962C8B-B14F-4D97-AF65-F5344CB8AC3E}">
        <p14:creationId xmlns:p14="http://schemas.microsoft.com/office/powerpoint/2010/main" val="4189421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split our sample into subgroups. Here we’ve split by age leaving full time education. Effects are larger and more significant for those leaving education early.</a:t>
            </a:r>
          </a:p>
        </p:txBody>
      </p:sp>
      <p:sp>
        <p:nvSpPr>
          <p:cNvPr id="4" name="Slide Number Placeholder 3"/>
          <p:cNvSpPr>
            <a:spLocks noGrp="1"/>
          </p:cNvSpPr>
          <p:nvPr>
            <p:ph type="sldNum" sz="quarter" idx="5"/>
          </p:nvPr>
        </p:nvSpPr>
        <p:spPr/>
        <p:txBody>
          <a:bodyPr/>
          <a:lstStyle/>
          <a:p>
            <a:fld id="{15B8DF89-CD96-C04E-A653-B3FB5236EAAC}" type="slidenum">
              <a:t>4</a:t>
            </a:fld>
            <a:endParaRPr lang="en-US"/>
          </a:p>
        </p:txBody>
      </p:sp>
    </p:spTree>
    <p:extLst>
      <p:ext uri="{BB962C8B-B14F-4D97-AF65-F5344CB8AC3E}">
        <p14:creationId xmlns:p14="http://schemas.microsoft.com/office/powerpoint/2010/main" val="3530203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Effects are larger among low-income households.</a:t>
            </a:r>
          </a:p>
        </p:txBody>
      </p:sp>
      <p:sp>
        <p:nvSpPr>
          <p:cNvPr id="4" name="Slide Number Placeholder 3"/>
          <p:cNvSpPr>
            <a:spLocks noGrp="1"/>
          </p:cNvSpPr>
          <p:nvPr>
            <p:ph type="sldNum" sz="quarter" idx="5"/>
          </p:nvPr>
        </p:nvSpPr>
        <p:spPr/>
        <p:txBody>
          <a:bodyPr/>
          <a:lstStyle/>
          <a:p>
            <a:fld id="{15B8DF89-CD96-C04E-A653-B3FB5236EAAC}" type="slidenum">
              <a:t>5</a:t>
            </a:fld>
            <a:endParaRPr lang="en-US"/>
          </a:p>
        </p:txBody>
      </p:sp>
    </p:spTree>
    <p:extLst>
      <p:ext uri="{BB962C8B-B14F-4D97-AF65-F5344CB8AC3E}">
        <p14:creationId xmlns:p14="http://schemas.microsoft.com/office/powerpoint/2010/main" val="1470229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Effects are larger for people not living with a partner.</a:t>
            </a:r>
          </a:p>
        </p:txBody>
      </p:sp>
      <p:sp>
        <p:nvSpPr>
          <p:cNvPr id="4" name="Slide Number Placeholder 3"/>
          <p:cNvSpPr>
            <a:spLocks noGrp="1"/>
          </p:cNvSpPr>
          <p:nvPr>
            <p:ph type="sldNum" sz="quarter" idx="5"/>
          </p:nvPr>
        </p:nvSpPr>
        <p:spPr/>
        <p:txBody>
          <a:bodyPr/>
          <a:lstStyle/>
          <a:p>
            <a:fld id="{15B8DF89-CD96-C04E-A653-B3FB5236EAAC}" type="slidenum">
              <a:t>6</a:t>
            </a:fld>
            <a:endParaRPr lang="en-US"/>
          </a:p>
        </p:txBody>
      </p:sp>
    </p:spTree>
    <p:extLst>
      <p:ext uri="{BB962C8B-B14F-4D97-AF65-F5344CB8AC3E}">
        <p14:creationId xmlns:p14="http://schemas.microsoft.com/office/powerpoint/2010/main" val="2941756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Effect sizes are actually reversed among older mothers. </a:t>
            </a:r>
          </a:p>
          <a:p>
            <a:r>
              <a:rPr lang="en-US"/>
              <a:t>One caveat: these categories are not exogenous to polygenic scores. For example, a PGS may affect fertility condition on age at first live birth, but also may affect your age at first live birth. Nevertheless, these patterns need explanation.</a:t>
            </a:r>
          </a:p>
        </p:txBody>
      </p:sp>
      <p:sp>
        <p:nvSpPr>
          <p:cNvPr id="4" name="Slide Number Placeholder 3"/>
          <p:cNvSpPr>
            <a:spLocks noGrp="1"/>
          </p:cNvSpPr>
          <p:nvPr>
            <p:ph type="sldNum" sz="quarter" idx="5"/>
          </p:nvPr>
        </p:nvSpPr>
        <p:spPr/>
        <p:txBody>
          <a:bodyPr/>
          <a:lstStyle/>
          <a:p>
            <a:fld id="{15B8DF89-CD96-C04E-A653-B3FB5236EAAC}" type="slidenum">
              <a:t>7</a:t>
            </a:fld>
            <a:endParaRPr lang="en-US"/>
          </a:p>
        </p:txBody>
      </p:sp>
    </p:spTree>
    <p:extLst>
      <p:ext uri="{BB962C8B-B14F-4D97-AF65-F5344CB8AC3E}">
        <p14:creationId xmlns:p14="http://schemas.microsoft.com/office/powerpoint/2010/main" val="1561508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Gary Becker argued that, by increasing a person’s wage, human capital has two opposing effects on fertility: children become more affordable, but they cost more in foregone wages. We write down a simple model of human capital and fertility choice, and it explains the patterns I’ve just shown you.</a:t>
            </a:r>
          </a:p>
        </p:txBody>
      </p:sp>
      <p:sp>
        <p:nvSpPr>
          <p:cNvPr id="4" name="Slide Number Placeholder 3"/>
          <p:cNvSpPr>
            <a:spLocks noGrp="1"/>
          </p:cNvSpPr>
          <p:nvPr>
            <p:ph type="sldNum" sz="quarter" idx="5"/>
          </p:nvPr>
        </p:nvSpPr>
        <p:spPr/>
        <p:txBody>
          <a:bodyPr/>
          <a:lstStyle/>
          <a:p>
            <a:fld id="{15B8DF89-CD96-C04E-A653-B3FB5236EAAC}" type="slidenum">
              <a:t>8</a:t>
            </a:fld>
            <a:endParaRPr lang="en-US"/>
          </a:p>
        </p:txBody>
      </p:sp>
    </p:spTree>
    <p:extLst>
      <p:ext uri="{BB962C8B-B14F-4D97-AF65-F5344CB8AC3E}">
        <p14:creationId xmlns:p14="http://schemas.microsoft.com/office/powerpoint/2010/main" val="1892715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test this theory we correlate our polygenic scores with earnings. Scores which correlate negatively with earnings and education are selected for. Those which correlate positively with earnings and education are selected against.</a:t>
            </a:r>
          </a:p>
        </p:txBody>
      </p:sp>
      <p:sp>
        <p:nvSpPr>
          <p:cNvPr id="4" name="Slide Number Placeholder 3"/>
          <p:cNvSpPr>
            <a:spLocks noGrp="1"/>
          </p:cNvSpPr>
          <p:nvPr>
            <p:ph type="sldNum" sz="quarter" idx="5"/>
          </p:nvPr>
        </p:nvSpPr>
        <p:spPr/>
        <p:txBody>
          <a:bodyPr/>
          <a:lstStyle/>
          <a:p>
            <a:fld id="{15B8DF89-CD96-C04E-A653-B3FB5236EAAC}" type="slidenum">
              <a:t>9</a:t>
            </a:fld>
            <a:endParaRPr lang="en-US"/>
          </a:p>
        </p:txBody>
      </p:sp>
    </p:spTree>
    <p:extLst>
      <p:ext uri="{BB962C8B-B14F-4D97-AF65-F5344CB8AC3E}">
        <p14:creationId xmlns:p14="http://schemas.microsoft.com/office/powerpoint/2010/main" val="272472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17346189-BF3B-8843-B339-4CFB6E6FD5EF}" type="datetimeFigureOut">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251015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17346189-BF3B-8843-B339-4CFB6E6FD5EF}" type="datetimeFigureOut">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3236707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dirty="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17346189-BF3B-8843-B339-4CFB6E6FD5EF}" type="datetimeFigureOut">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3612036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17346189-BF3B-8843-B339-4CFB6E6FD5EF}" type="datetimeFigureOut">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2068372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17346189-BF3B-8843-B339-4CFB6E6FD5EF}" type="datetimeFigureOut">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716462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17346189-BF3B-8843-B339-4CFB6E6FD5EF}" type="datetimeFigureOut">
              <a:t>10/28/21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339814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17346189-BF3B-8843-B339-4CFB6E6FD5EF}" type="datetimeFigureOut">
              <a:t>10/28/21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340476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17346189-BF3B-8843-B339-4CFB6E6FD5EF}" type="datetimeFigureOut">
              <a:t>10/28/21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2901772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46189-BF3B-8843-B339-4CFB6E6FD5EF}" type="datetimeFigureOut">
              <a:t>10/28/21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273489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17346189-BF3B-8843-B339-4CFB6E6FD5EF}" type="datetimeFigureOut">
              <a:t>10/28/21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1352683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17346189-BF3B-8843-B339-4CFB6E6FD5EF}" type="datetimeFigureOut">
              <a:t>10/28/21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177218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46189-BF3B-8843-B339-4CFB6E6FD5EF}" type="datetimeFigureOut">
              <a:t>10/28/21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9102B-E2FE-764E-852E-E15734D0F116}" type="slidenum">
              <a:t>‹#›</a:t>
            </a:fld>
            <a:endParaRPr lang="en-US"/>
          </a:p>
        </p:txBody>
      </p:sp>
    </p:spTree>
    <p:extLst>
      <p:ext uri="{BB962C8B-B14F-4D97-AF65-F5344CB8AC3E}">
        <p14:creationId xmlns:p14="http://schemas.microsoft.com/office/powerpoint/2010/main" val="33480705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9BC1-D52F-674A-A87E-F72E571AECE1}"/>
              </a:ext>
            </a:extLst>
          </p:cNvPr>
          <p:cNvSpPr>
            <a:spLocks noGrp="1"/>
          </p:cNvSpPr>
          <p:nvPr>
            <p:ph type="ctrTitle"/>
          </p:nvPr>
        </p:nvSpPr>
        <p:spPr/>
        <p:txBody>
          <a:bodyPr>
            <a:normAutofit fontScale="90000"/>
          </a:bodyPr>
          <a:lstStyle/>
          <a:p>
            <a:br>
              <a:rPr lang="en-GB"/>
            </a:br>
            <a:r>
              <a:rPr lang="en-GB"/>
              <a:t>Human capital mediates natural selection in contemporary humans</a:t>
            </a:r>
            <a:endParaRPr lang="en-US"/>
          </a:p>
        </p:txBody>
      </p:sp>
      <p:sp>
        <p:nvSpPr>
          <p:cNvPr id="3" name="Subtitle 2">
            <a:extLst>
              <a:ext uri="{FF2B5EF4-FFF2-40B4-BE49-F238E27FC236}">
                <a16:creationId xmlns:a16="http://schemas.microsoft.com/office/drawing/2014/main" id="{9F7BD38C-F29A-D742-8C8F-2C8EFB31E77B}"/>
              </a:ext>
            </a:extLst>
          </p:cNvPr>
          <p:cNvSpPr>
            <a:spLocks noGrp="1"/>
          </p:cNvSpPr>
          <p:nvPr>
            <p:ph type="subTitle" idx="1"/>
          </p:nvPr>
        </p:nvSpPr>
        <p:spPr/>
        <p:txBody>
          <a:bodyPr/>
          <a:lstStyle/>
          <a:p>
            <a:endParaRPr lang="en-US"/>
          </a:p>
          <a:p>
            <a:r>
              <a:rPr lang="en-US"/>
              <a:t>David Hugh-Jones (University of East Anglia)</a:t>
            </a:r>
          </a:p>
          <a:p>
            <a:r>
              <a:rPr lang="en-US"/>
              <a:t>Abdel Abdellaoui (Amsterdam UMC)</a:t>
            </a:r>
          </a:p>
        </p:txBody>
      </p:sp>
      <p:pic>
        <p:nvPicPr>
          <p:cNvPr id="4" name="Picture 6" descr="Image result for abdel abdellaoui">
            <a:extLst>
              <a:ext uri="{FF2B5EF4-FFF2-40B4-BE49-F238E27FC236}">
                <a16:creationId xmlns:a16="http://schemas.microsoft.com/office/drawing/2014/main" id="{27D38B29-E406-7C4A-BB32-CD6F34895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730047"/>
            <a:ext cx="1399743" cy="1399743"/>
          </a:xfrm>
          <a:prstGeom prst="rect">
            <a:avLst/>
          </a:prstGeom>
        </p:spPr>
        <p:style>
          <a:lnRef idx="3">
            <a:schemeClr val="lt1"/>
          </a:lnRef>
          <a:fillRef idx="1">
            <a:schemeClr val="dk1"/>
          </a:fillRef>
          <a:effectRef idx="1">
            <a:schemeClr val="dk1"/>
          </a:effectRef>
          <a:fontRef idx="minor">
            <a:schemeClr val="lt1"/>
          </a:fontRef>
        </p:style>
      </p:pic>
      <p:pic>
        <p:nvPicPr>
          <p:cNvPr id="5" name="Picture 8" descr="Image result for david  hugh-jones">
            <a:extLst>
              <a:ext uri="{FF2B5EF4-FFF2-40B4-BE49-F238E27FC236}">
                <a16:creationId xmlns:a16="http://schemas.microsoft.com/office/drawing/2014/main" id="{C83183A7-1B42-2C41-96D3-B5BD2ACCDC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8257" y="3730047"/>
            <a:ext cx="1399743" cy="1399743"/>
          </a:xfrm>
          <a:prstGeom prst="rect">
            <a:avLst/>
          </a:prstGeom>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3740612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6220-F373-7E48-87A7-5F79B2D2B79C}"/>
              </a:ext>
            </a:extLst>
          </p:cNvPr>
          <p:cNvSpPr>
            <a:spLocks noGrp="1"/>
          </p:cNvSpPr>
          <p:nvPr>
            <p:ph type="title"/>
          </p:nvPr>
        </p:nvSpPr>
        <p:spPr/>
        <p:txBody>
          <a:bodyPr/>
          <a:lstStyle/>
          <a:p>
            <a:r>
              <a:rPr lang="en-US"/>
              <a:t>Effects</a:t>
            </a:r>
          </a:p>
        </p:txBody>
      </p:sp>
      <p:sp>
        <p:nvSpPr>
          <p:cNvPr id="3" name="Content Placeholder 2">
            <a:extLst>
              <a:ext uri="{FF2B5EF4-FFF2-40B4-BE49-F238E27FC236}">
                <a16:creationId xmlns:a16="http://schemas.microsoft.com/office/drawing/2014/main" id="{EBAB30C4-6A9E-1249-9F19-1FB68342C27B}"/>
              </a:ext>
            </a:extLst>
          </p:cNvPr>
          <p:cNvSpPr>
            <a:spLocks noGrp="1"/>
          </p:cNvSpPr>
          <p:nvPr>
            <p:ph sz="half" idx="1"/>
          </p:nvPr>
        </p:nvSpPr>
        <p:spPr>
          <a:xfrm>
            <a:off x="838200" y="1825625"/>
            <a:ext cx="5181600" cy="4667250"/>
          </a:xfrm>
        </p:spPr>
        <p:txBody>
          <a:bodyPr>
            <a:normAutofit fontScale="85000" lnSpcReduction="10000"/>
          </a:bodyPr>
          <a:lstStyle/>
          <a:p>
            <a:pPr marL="0" indent="0">
              <a:buNone/>
            </a:pPr>
            <a:r>
              <a:rPr lang="en-US" b="1"/>
              <a:t>Effects on population means are small.</a:t>
            </a:r>
          </a:p>
          <a:p>
            <a:pPr marL="457200" indent="-457200">
              <a:buFont typeface="Arial" panose="020B0604020202020204" pitchFamily="34" charset="0"/>
              <a:buChar char="•"/>
            </a:pPr>
            <a:r>
              <a:rPr lang="en-US"/>
              <a:t>But noisy PGS imply errors-in-variables.</a:t>
            </a:r>
          </a:p>
          <a:p>
            <a:pPr marL="457200" indent="-457200">
              <a:buFont typeface="Arial" panose="020B0604020202020204" pitchFamily="34" charset="0"/>
              <a:buChar char="•"/>
            </a:pPr>
            <a:r>
              <a:rPr lang="en-US"/>
              <a:t>Ascertainment into UKBB seems to bias results towards 0. </a:t>
            </a:r>
          </a:p>
          <a:p>
            <a:pPr marL="457200" indent="-457200">
              <a:buFont typeface="Arial" panose="020B0604020202020204" pitchFamily="34" charset="0"/>
              <a:buChar char="•"/>
            </a:pPr>
            <a:endParaRPr lang="en-US"/>
          </a:p>
          <a:p>
            <a:pPr marL="0" indent="0">
              <a:buNone/>
            </a:pPr>
            <a:r>
              <a:rPr lang="en-US" b="1"/>
              <a:t>Effects on inequality are substantive.</a:t>
            </a:r>
          </a:p>
          <a:p>
            <a:pPr marL="457200" indent="-457200">
              <a:buFont typeface="Arial" panose="020B0604020202020204" pitchFamily="34" charset="0"/>
              <a:buChar char="•"/>
            </a:pPr>
            <a:r>
              <a:rPr lang="en-US"/>
              <a:t>Results increase inequality for 29 out of 33 scores.</a:t>
            </a:r>
          </a:p>
          <a:p>
            <a:pPr marL="457200" indent="-457200">
              <a:buFont typeface="Arial" panose="020B0604020202020204" pitchFamily="34" charset="0"/>
              <a:buChar char="•"/>
            </a:pPr>
            <a:r>
              <a:rPr lang="en-US"/>
              <a:t>Median increase in difference between highest- and lowest-income groups: 14% in 1 generation.</a:t>
            </a:r>
          </a:p>
          <a:p>
            <a:endParaRPr lang="en-US"/>
          </a:p>
          <a:p>
            <a:endParaRPr lang="en-US"/>
          </a:p>
        </p:txBody>
      </p:sp>
      <p:pic>
        <p:nvPicPr>
          <p:cNvPr id="5" name="Content Placeholder 4">
            <a:extLst>
              <a:ext uri="{FF2B5EF4-FFF2-40B4-BE49-F238E27FC236}">
                <a16:creationId xmlns:a16="http://schemas.microsoft.com/office/drawing/2014/main" id="{876BE548-E7B1-6347-B48F-DB6B8C5FF08C}"/>
              </a:ext>
            </a:extLst>
          </p:cNvPr>
          <p:cNvPicPr>
            <a:picLocks noGrp="1" noChangeAspect="1"/>
          </p:cNvPicPr>
          <p:nvPr>
            <p:ph sz="half" idx="2"/>
          </p:nvPr>
        </p:nvPicPr>
        <p:blipFill>
          <a:blip r:embed="rId3"/>
          <a:stretch>
            <a:fillRect/>
          </a:stretch>
        </p:blipFill>
        <p:spPr>
          <a:xfrm>
            <a:off x="6172200" y="1854412"/>
            <a:ext cx="5181600" cy="4293763"/>
          </a:xfrm>
          <a:prstGeom prst="rect">
            <a:avLst/>
          </a:prstGeom>
        </p:spPr>
      </p:pic>
    </p:spTree>
    <p:extLst>
      <p:ext uri="{BB962C8B-B14F-4D97-AF65-F5344CB8AC3E}">
        <p14:creationId xmlns:p14="http://schemas.microsoft.com/office/powerpoint/2010/main" val="472960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FBB4-3B41-DA46-88B1-A192EC15B9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1CC08E-D021-4747-BA1D-3DA3D4FCEE30}"/>
              </a:ext>
            </a:extLst>
          </p:cNvPr>
          <p:cNvSpPr>
            <a:spLocks noGrp="1"/>
          </p:cNvSpPr>
          <p:nvPr>
            <p:ph idx="1"/>
          </p:nvPr>
        </p:nvSpPr>
        <p:spPr/>
        <p:txBody>
          <a:bodyPr/>
          <a:lstStyle/>
          <a:p>
            <a:pPr marL="0" indent="0" algn="ctr">
              <a:buNone/>
            </a:pPr>
            <a:endParaRPr lang="en-US"/>
          </a:p>
          <a:p>
            <a:pPr marL="0" indent="0" algn="ctr">
              <a:buNone/>
            </a:pPr>
            <a:r>
              <a:rPr lang="en-US" sz="8800"/>
              <a:t>SAPERE AUDE</a:t>
            </a:r>
          </a:p>
          <a:p>
            <a:pPr marL="0" indent="0" algn="ctr">
              <a:buNone/>
            </a:pPr>
            <a:endParaRPr lang="en-US" sz="4800"/>
          </a:p>
          <a:p>
            <a:pPr marL="0" indent="0" algn="ctr">
              <a:buNone/>
            </a:pPr>
            <a:endParaRPr lang="en-US" sz="2400"/>
          </a:p>
          <a:p>
            <a:pPr marL="0" indent="0" algn="ctr">
              <a:buNone/>
            </a:pPr>
            <a:r>
              <a:rPr lang="en-US" sz="3200"/>
              <a:t>Thank you!</a:t>
            </a:r>
          </a:p>
        </p:txBody>
      </p:sp>
    </p:spTree>
    <p:extLst>
      <p:ext uri="{BB962C8B-B14F-4D97-AF65-F5344CB8AC3E}">
        <p14:creationId xmlns:p14="http://schemas.microsoft.com/office/powerpoint/2010/main" val="3746985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CB793-8DC2-6547-A54F-660FA0572E23}"/>
              </a:ext>
            </a:extLst>
          </p:cNvPr>
          <p:cNvSpPr>
            <a:spLocks noGrp="1"/>
          </p:cNvSpPr>
          <p:nvPr>
            <p:ph type="title"/>
          </p:nvPr>
        </p:nvSpPr>
        <p:spPr/>
        <p:txBody>
          <a:bodyPr/>
          <a:lstStyle/>
          <a:p>
            <a:pPr algn="ctr"/>
            <a:r>
              <a:rPr lang="en-US"/>
              <a:t>Extra material</a:t>
            </a:r>
          </a:p>
        </p:txBody>
      </p:sp>
      <p:sp>
        <p:nvSpPr>
          <p:cNvPr id="3" name="Content Placeholder 2">
            <a:extLst>
              <a:ext uri="{FF2B5EF4-FFF2-40B4-BE49-F238E27FC236}">
                <a16:creationId xmlns:a16="http://schemas.microsoft.com/office/drawing/2014/main" id="{5E56DF22-BD3D-F74B-855F-5D711B99AB3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80687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7D44F-880A-B64D-85BC-BAD530D077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D16B8B-6900-7B42-BDE5-8E76BB77B173}"/>
              </a:ext>
            </a:extLst>
          </p:cNvPr>
          <p:cNvSpPr>
            <a:spLocks noGrp="1"/>
          </p:cNvSpPr>
          <p:nvPr>
            <p:ph idx="1"/>
          </p:nvPr>
        </p:nvSpPr>
        <p:spPr/>
        <p:txBody>
          <a:bodyPr/>
          <a:lstStyle/>
          <a:p>
            <a:r>
              <a:rPr lang="en-US"/>
              <a:t>We examine the previous generation using </a:t>
            </a:r>
            <a:r>
              <a:rPr lang="en-US" i="1"/>
              <a:t>number of siblings.</a:t>
            </a:r>
          </a:p>
          <a:p>
            <a:r>
              <a:rPr lang="en-US"/>
              <a:t>Results have the same pattern, no evidence of change in effect sizes.</a:t>
            </a:r>
          </a:p>
          <a:p>
            <a:r>
              <a:rPr lang="en-US"/>
              <a:t>Larger effect sizes for parents in more deprived areas.</a:t>
            </a:r>
          </a:p>
        </p:txBody>
      </p:sp>
    </p:spTree>
    <p:extLst>
      <p:ext uri="{BB962C8B-B14F-4D97-AF65-F5344CB8AC3E}">
        <p14:creationId xmlns:p14="http://schemas.microsoft.com/office/powerpoint/2010/main" val="2571220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A9D6-3CC9-C649-94C3-075D81CEBE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D557A8-DACF-494E-AFD7-2F5E27A7430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70FBB0C-C647-DD4F-A00D-3E6B92243A82}"/>
              </a:ext>
            </a:extLst>
          </p:cNvPr>
          <p:cNvPicPr>
            <a:picLocks noChangeAspect="1"/>
          </p:cNvPicPr>
          <p:nvPr/>
        </p:nvPicPr>
        <p:blipFill>
          <a:blip r:embed="rId3"/>
          <a:stretch>
            <a:fillRect/>
          </a:stretch>
        </p:blipFill>
        <p:spPr>
          <a:xfrm>
            <a:off x="42041" y="0"/>
            <a:ext cx="12107917" cy="6858000"/>
          </a:xfrm>
          <a:prstGeom prst="rect">
            <a:avLst/>
          </a:prstGeom>
        </p:spPr>
      </p:pic>
    </p:spTree>
    <p:extLst>
      <p:ext uri="{BB962C8B-B14F-4D97-AF65-F5344CB8AC3E}">
        <p14:creationId xmlns:p14="http://schemas.microsoft.com/office/powerpoint/2010/main" val="83834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92B8A-29FD-D642-8E3B-4D9D7DECEA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54B823-A828-A648-876A-0A1AC754F6B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AC82FD2-F16C-6D46-A569-3C9D43F825A9}"/>
              </a:ext>
            </a:extLst>
          </p:cNvPr>
          <p:cNvPicPr>
            <a:picLocks noChangeAspect="1"/>
          </p:cNvPicPr>
          <p:nvPr/>
        </p:nvPicPr>
        <p:blipFill>
          <a:blip r:embed="rId3"/>
          <a:stretch>
            <a:fillRect/>
          </a:stretch>
        </p:blipFill>
        <p:spPr>
          <a:xfrm>
            <a:off x="0" y="51318"/>
            <a:ext cx="12192000" cy="6755363"/>
          </a:xfrm>
          <a:prstGeom prst="rect">
            <a:avLst/>
          </a:prstGeom>
        </p:spPr>
      </p:pic>
    </p:spTree>
    <p:extLst>
      <p:ext uri="{BB962C8B-B14F-4D97-AF65-F5344CB8AC3E}">
        <p14:creationId xmlns:p14="http://schemas.microsoft.com/office/powerpoint/2010/main" val="3264928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16A2-DDC9-1D41-ADA2-EAAA77604A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336D4F-D052-F14F-9E70-CD45B385381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33601B5-E75E-5043-BEA8-A4682B32F272}"/>
              </a:ext>
            </a:extLst>
          </p:cNvPr>
          <p:cNvPicPr>
            <a:picLocks noChangeAspect="1"/>
          </p:cNvPicPr>
          <p:nvPr/>
        </p:nvPicPr>
        <p:blipFill>
          <a:blip r:embed="rId3"/>
          <a:stretch>
            <a:fillRect/>
          </a:stretch>
        </p:blipFill>
        <p:spPr>
          <a:xfrm>
            <a:off x="0" y="51318"/>
            <a:ext cx="12192000" cy="6755363"/>
          </a:xfrm>
          <a:prstGeom prst="rect">
            <a:avLst/>
          </a:prstGeom>
        </p:spPr>
      </p:pic>
    </p:spTree>
    <p:extLst>
      <p:ext uri="{BB962C8B-B14F-4D97-AF65-F5344CB8AC3E}">
        <p14:creationId xmlns:p14="http://schemas.microsoft.com/office/powerpoint/2010/main" val="305777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C7BD-1B75-5B4C-BBC7-C6F88D5C57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FE56AF-CE05-7846-A8E3-0285635480A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A061014-5E04-AB4F-B3B2-08BE6FD95C96}"/>
              </a:ext>
            </a:extLst>
          </p:cNvPr>
          <p:cNvPicPr>
            <a:picLocks noChangeAspect="1"/>
          </p:cNvPicPr>
          <p:nvPr/>
        </p:nvPicPr>
        <p:blipFill>
          <a:blip r:embed="rId3"/>
          <a:stretch>
            <a:fillRect/>
          </a:stretch>
        </p:blipFill>
        <p:spPr>
          <a:xfrm>
            <a:off x="559888" y="0"/>
            <a:ext cx="11072224" cy="6858000"/>
          </a:xfrm>
          <a:prstGeom prst="rect">
            <a:avLst/>
          </a:prstGeom>
        </p:spPr>
      </p:pic>
    </p:spTree>
    <p:extLst>
      <p:ext uri="{BB962C8B-B14F-4D97-AF65-F5344CB8AC3E}">
        <p14:creationId xmlns:p14="http://schemas.microsoft.com/office/powerpoint/2010/main" val="1764840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E7BE-7695-E94B-B1B8-8EFA8BE260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0FB9E1-235B-2041-9785-1C2FA5F88FB8}"/>
              </a:ext>
            </a:extLst>
          </p:cNvPr>
          <p:cNvSpPr>
            <a:spLocks noGrp="1"/>
          </p:cNvSpPr>
          <p:nvPr>
            <p:ph idx="1"/>
          </p:nvPr>
        </p:nvSpPr>
        <p:spPr/>
        <p:txBody>
          <a:bodyPr/>
          <a:lstStyle/>
          <a:p>
            <a:pPr marL="0" indent="0">
              <a:buNone/>
            </a:pPr>
            <a:r>
              <a:rPr lang="en-US"/>
              <a:t>Contemporary humans are undergoing natural selection on polygenic scores </a:t>
            </a:r>
            <a:r>
              <a:rPr lang="en-GB"/>
              <a:t>(Barban et al. 2016; Beauchamp 2016; Kong et al. 2017; Sanjak et al. 2018).</a:t>
            </a:r>
          </a:p>
          <a:p>
            <a:pPr marL="0" indent="0">
              <a:buNone/>
            </a:pPr>
            <a:r>
              <a:rPr lang="en-GB">
                <a:effectLst/>
              </a:rPr>
              <a:t>But we have no theory of why.</a:t>
            </a:r>
          </a:p>
          <a:p>
            <a:pPr marL="0" indent="0">
              <a:buNone/>
            </a:pPr>
            <a:endParaRPr lang="en-GB">
              <a:effectLst/>
            </a:endParaRPr>
          </a:p>
          <a:p>
            <a:pPr marL="0" indent="0">
              <a:buNone/>
            </a:pPr>
            <a:r>
              <a:rPr lang="en-GB"/>
              <a:t>We examine natural selection on 33 polygenic scores in UK Biobank.</a:t>
            </a:r>
          </a:p>
          <a:p>
            <a:endParaRPr lang="en-GB">
              <a:effectLst/>
            </a:endParaRPr>
          </a:p>
          <a:p>
            <a:endParaRPr lang="en-US"/>
          </a:p>
        </p:txBody>
      </p:sp>
    </p:spTree>
    <p:extLst>
      <p:ext uri="{BB962C8B-B14F-4D97-AF65-F5344CB8AC3E}">
        <p14:creationId xmlns:p14="http://schemas.microsoft.com/office/powerpoint/2010/main" val="533687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03423-C5D4-8E43-9531-E8066E72EFC5}"/>
              </a:ext>
            </a:extLst>
          </p:cNvPr>
          <p:cNvSpPr>
            <a:spLocks noGrp="1"/>
          </p:cNvSpPr>
          <p:nvPr>
            <p:ph type="title"/>
          </p:nvPr>
        </p:nvSpPr>
        <p:spPr>
          <a:xfrm>
            <a:off x="838199" y="18255"/>
            <a:ext cx="10515600" cy="1325563"/>
          </a:xfrm>
        </p:spPr>
        <p:txBody>
          <a:bodyPr/>
          <a:lstStyle/>
          <a:p>
            <a:pPr algn="ctr"/>
            <a:r>
              <a:rPr lang="en-US"/>
              <a:t>Correlations with completed fertility</a:t>
            </a:r>
          </a:p>
        </p:txBody>
      </p:sp>
      <p:sp>
        <p:nvSpPr>
          <p:cNvPr id="3" name="Content Placeholder 2">
            <a:extLst>
              <a:ext uri="{FF2B5EF4-FFF2-40B4-BE49-F238E27FC236}">
                <a16:creationId xmlns:a16="http://schemas.microsoft.com/office/drawing/2014/main" id="{31251221-9550-3442-B010-B8E34B55F87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94F2B17-A30A-EC4A-8B74-7BFDA18A7354}"/>
              </a:ext>
            </a:extLst>
          </p:cNvPr>
          <p:cNvPicPr>
            <a:picLocks noChangeAspect="1"/>
          </p:cNvPicPr>
          <p:nvPr/>
        </p:nvPicPr>
        <p:blipFill rotWithShape="1">
          <a:blip r:embed="rId3"/>
          <a:srcRect r="-463" b="12910"/>
          <a:stretch/>
        </p:blipFill>
        <p:spPr>
          <a:xfrm>
            <a:off x="838199" y="1146110"/>
            <a:ext cx="10493569" cy="5495927"/>
          </a:xfrm>
          <a:prstGeom prst="rect">
            <a:avLst/>
          </a:prstGeom>
        </p:spPr>
      </p:pic>
    </p:spTree>
    <p:extLst>
      <p:ext uri="{BB962C8B-B14F-4D97-AF65-F5344CB8AC3E}">
        <p14:creationId xmlns:p14="http://schemas.microsoft.com/office/powerpoint/2010/main" val="311700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0645-7EDE-4244-8221-DAA6817294C9}"/>
              </a:ext>
            </a:extLst>
          </p:cNvPr>
          <p:cNvSpPr>
            <a:spLocks noGrp="1"/>
          </p:cNvSpPr>
          <p:nvPr>
            <p:ph type="title"/>
          </p:nvPr>
        </p:nvSpPr>
        <p:spPr>
          <a:xfrm>
            <a:off x="838200" y="79618"/>
            <a:ext cx="10515600" cy="1325563"/>
          </a:xfrm>
        </p:spPr>
        <p:txBody>
          <a:bodyPr/>
          <a:lstStyle/>
          <a:p>
            <a:r>
              <a:rPr lang="en-US"/>
              <a:t>Education</a:t>
            </a:r>
          </a:p>
        </p:txBody>
      </p:sp>
      <p:sp>
        <p:nvSpPr>
          <p:cNvPr id="3" name="Content Placeholder 2">
            <a:extLst>
              <a:ext uri="{FF2B5EF4-FFF2-40B4-BE49-F238E27FC236}">
                <a16:creationId xmlns:a16="http://schemas.microsoft.com/office/drawing/2014/main" id="{B9837C64-3644-1346-A0B1-06E7617EA94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C95344D-E3AB-EB4F-A4C0-0A8057317997}"/>
              </a:ext>
            </a:extLst>
          </p:cNvPr>
          <p:cNvPicPr>
            <a:picLocks noChangeAspect="1"/>
          </p:cNvPicPr>
          <p:nvPr/>
        </p:nvPicPr>
        <p:blipFill>
          <a:blip r:embed="rId3"/>
          <a:stretch>
            <a:fillRect/>
          </a:stretch>
        </p:blipFill>
        <p:spPr>
          <a:xfrm>
            <a:off x="1040295" y="1222776"/>
            <a:ext cx="10111409" cy="5555606"/>
          </a:xfrm>
          <a:prstGeom prst="rect">
            <a:avLst/>
          </a:prstGeom>
        </p:spPr>
      </p:pic>
    </p:spTree>
    <p:extLst>
      <p:ext uri="{BB962C8B-B14F-4D97-AF65-F5344CB8AC3E}">
        <p14:creationId xmlns:p14="http://schemas.microsoft.com/office/powerpoint/2010/main" val="166212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1E258-D2AB-1547-96EB-89548EA38FF4}"/>
              </a:ext>
            </a:extLst>
          </p:cNvPr>
          <p:cNvSpPr>
            <a:spLocks noGrp="1"/>
          </p:cNvSpPr>
          <p:nvPr>
            <p:ph type="title"/>
          </p:nvPr>
        </p:nvSpPr>
        <p:spPr>
          <a:xfrm>
            <a:off x="838200" y="126586"/>
            <a:ext cx="10515600" cy="1325563"/>
          </a:xfrm>
        </p:spPr>
        <p:txBody>
          <a:bodyPr/>
          <a:lstStyle/>
          <a:p>
            <a:r>
              <a:rPr lang="en-US"/>
              <a:t>Income</a:t>
            </a:r>
          </a:p>
        </p:txBody>
      </p:sp>
      <p:sp>
        <p:nvSpPr>
          <p:cNvPr id="3" name="Content Placeholder 2">
            <a:extLst>
              <a:ext uri="{FF2B5EF4-FFF2-40B4-BE49-F238E27FC236}">
                <a16:creationId xmlns:a16="http://schemas.microsoft.com/office/drawing/2014/main" id="{B8EFBE19-AA1C-374E-BA2D-93DB9A1012C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1FA217F-1610-5647-8DB2-B5CAF94ACFFE}"/>
              </a:ext>
            </a:extLst>
          </p:cNvPr>
          <p:cNvPicPr>
            <a:picLocks noChangeAspect="1"/>
          </p:cNvPicPr>
          <p:nvPr/>
        </p:nvPicPr>
        <p:blipFill>
          <a:blip r:embed="rId3"/>
          <a:stretch>
            <a:fillRect/>
          </a:stretch>
        </p:blipFill>
        <p:spPr>
          <a:xfrm>
            <a:off x="922682" y="1158869"/>
            <a:ext cx="10346635" cy="5684849"/>
          </a:xfrm>
          <a:prstGeom prst="rect">
            <a:avLst/>
          </a:prstGeom>
        </p:spPr>
      </p:pic>
    </p:spTree>
    <p:extLst>
      <p:ext uri="{BB962C8B-B14F-4D97-AF65-F5344CB8AC3E}">
        <p14:creationId xmlns:p14="http://schemas.microsoft.com/office/powerpoint/2010/main" val="307466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6E70-F0CA-BD40-9661-8D888145B08B}"/>
              </a:ext>
            </a:extLst>
          </p:cNvPr>
          <p:cNvSpPr>
            <a:spLocks noGrp="1"/>
          </p:cNvSpPr>
          <p:nvPr>
            <p:ph type="title"/>
          </p:nvPr>
        </p:nvSpPr>
        <p:spPr>
          <a:xfrm>
            <a:off x="838200" y="-180975"/>
            <a:ext cx="10515600" cy="1325563"/>
          </a:xfrm>
        </p:spPr>
        <p:txBody>
          <a:bodyPr/>
          <a:lstStyle/>
          <a:p>
            <a:r>
              <a:rPr lang="en-US"/>
              <a:t>Household structure</a:t>
            </a:r>
          </a:p>
        </p:txBody>
      </p:sp>
      <p:sp>
        <p:nvSpPr>
          <p:cNvPr id="3" name="Content Placeholder 2">
            <a:extLst>
              <a:ext uri="{FF2B5EF4-FFF2-40B4-BE49-F238E27FC236}">
                <a16:creationId xmlns:a16="http://schemas.microsoft.com/office/drawing/2014/main" id="{F1D92C8C-196F-084D-9CE4-5484FA7EFA9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098FACB-8413-4C47-8DE8-EE367654E075}"/>
              </a:ext>
            </a:extLst>
          </p:cNvPr>
          <p:cNvPicPr>
            <a:picLocks noChangeAspect="1"/>
          </p:cNvPicPr>
          <p:nvPr/>
        </p:nvPicPr>
        <p:blipFill>
          <a:blip r:embed="rId3"/>
          <a:stretch>
            <a:fillRect/>
          </a:stretch>
        </p:blipFill>
        <p:spPr>
          <a:xfrm>
            <a:off x="1030866" y="919918"/>
            <a:ext cx="10130267" cy="5938082"/>
          </a:xfrm>
          <a:prstGeom prst="rect">
            <a:avLst/>
          </a:prstGeom>
        </p:spPr>
      </p:pic>
    </p:spTree>
    <p:extLst>
      <p:ext uri="{BB962C8B-B14F-4D97-AF65-F5344CB8AC3E}">
        <p14:creationId xmlns:p14="http://schemas.microsoft.com/office/powerpoint/2010/main" val="2641682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509C-2532-5C4B-BF83-EB0573CCEE9D}"/>
              </a:ext>
            </a:extLst>
          </p:cNvPr>
          <p:cNvSpPr>
            <a:spLocks noGrp="1"/>
          </p:cNvSpPr>
          <p:nvPr>
            <p:ph type="title"/>
          </p:nvPr>
        </p:nvSpPr>
        <p:spPr>
          <a:xfrm>
            <a:off x="838200" y="0"/>
            <a:ext cx="10515600" cy="1325563"/>
          </a:xfrm>
        </p:spPr>
        <p:txBody>
          <a:bodyPr/>
          <a:lstStyle/>
          <a:p>
            <a:r>
              <a:rPr lang="en-US"/>
              <a:t>Age at first birth</a:t>
            </a:r>
          </a:p>
        </p:txBody>
      </p:sp>
      <p:sp>
        <p:nvSpPr>
          <p:cNvPr id="3" name="Content Placeholder 2">
            <a:extLst>
              <a:ext uri="{FF2B5EF4-FFF2-40B4-BE49-F238E27FC236}">
                <a16:creationId xmlns:a16="http://schemas.microsoft.com/office/drawing/2014/main" id="{F35E94C3-025E-EB4E-B4FA-93CE0407579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B22CD45-4464-E744-9A94-14C261FB490E}"/>
              </a:ext>
            </a:extLst>
          </p:cNvPr>
          <p:cNvPicPr>
            <a:picLocks noChangeAspect="1"/>
          </p:cNvPicPr>
          <p:nvPr/>
        </p:nvPicPr>
        <p:blipFill>
          <a:blip r:embed="rId3"/>
          <a:stretch>
            <a:fillRect/>
          </a:stretch>
        </p:blipFill>
        <p:spPr>
          <a:xfrm>
            <a:off x="1133061" y="1437689"/>
            <a:ext cx="9925878" cy="5350824"/>
          </a:xfrm>
          <a:prstGeom prst="rect">
            <a:avLst/>
          </a:prstGeom>
        </p:spPr>
      </p:pic>
    </p:spTree>
    <p:extLst>
      <p:ext uri="{BB962C8B-B14F-4D97-AF65-F5344CB8AC3E}">
        <p14:creationId xmlns:p14="http://schemas.microsoft.com/office/powerpoint/2010/main" val="575892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E07F-7CCB-914A-8144-E1EA868DF2F6}"/>
              </a:ext>
            </a:extLst>
          </p:cNvPr>
          <p:cNvSpPr>
            <a:spLocks noGrp="1"/>
          </p:cNvSpPr>
          <p:nvPr>
            <p:ph type="title"/>
          </p:nvPr>
        </p:nvSpPr>
        <p:spPr/>
        <p:txBody>
          <a:bodyPr/>
          <a:lstStyle/>
          <a:p>
            <a:r>
              <a:rPr lang="en-US"/>
              <a:t>Model</a:t>
            </a:r>
          </a:p>
        </p:txBody>
      </p:sp>
      <p:sp>
        <p:nvSpPr>
          <p:cNvPr id="3" name="Content Placeholder 2">
            <a:extLst>
              <a:ext uri="{FF2B5EF4-FFF2-40B4-BE49-F238E27FC236}">
                <a16:creationId xmlns:a16="http://schemas.microsoft.com/office/drawing/2014/main" id="{BCEB8A2F-9950-2942-B11F-FF1B153E2AA1}"/>
              </a:ext>
            </a:extLst>
          </p:cNvPr>
          <p:cNvSpPr>
            <a:spLocks noGrp="1"/>
          </p:cNvSpPr>
          <p:nvPr>
            <p:ph idx="1"/>
          </p:nvPr>
        </p:nvSpPr>
        <p:spPr>
          <a:xfrm>
            <a:off x="838200" y="1594396"/>
            <a:ext cx="10515600" cy="4743341"/>
          </a:xfrm>
        </p:spPr>
        <p:txBody>
          <a:bodyPr>
            <a:normAutofit lnSpcReduction="10000"/>
          </a:bodyPr>
          <a:lstStyle/>
          <a:p>
            <a:pPr marL="0" indent="0">
              <a:buNone/>
            </a:pPr>
            <a:r>
              <a:rPr lang="en-US"/>
              <a:t>By increasing a person’s expected wage, human capital has opposing effects on fertility (Becker 1960):</a:t>
            </a:r>
          </a:p>
          <a:p>
            <a:pPr marL="457200" indent="-457200">
              <a:buFont typeface="Arial" panose="020B0604020202020204" pitchFamily="34" charset="0"/>
              <a:buChar char="•"/>
            </a:pPr>
            <a:r>
              <a:rPr lang="en-US"/>
              <a:t>Children become more affordable (</a:t>
            </a:r>
            <a:r>
              <a:rPr lang="en-US" i="1"/>
              <a:t>income effect</a:t>
            </a:r>
            <a:r>
              <a:rPr lang="en-US"/>
              <a:t>)…</a:t>
            </a:r>
          </a:p>
          <a:p>
            <a:pPr marL="457200" indent="-457200">
              <a:buFont typeface="Arial" panose="020B0604020202020204" pitchFamily="34" charset="0"/>
              <a:buChar char="•"/>
            </a:pPr>
            <a:r>
              <a:rPr lang="en-US"/>
              <a:t>… but cost more in foregone wages (</a:t>
            </a:r>
            <a:r>
              <a:rPr lang="en-US" i="1"/>
              <a:t>substitution effect</a:t>
            </a:r>
            <a:r>
              <a:rPr lang="en-US"/>
              <a:t>)</a:t>
            </a:r>
          </a:p>
          <a:p>
            <a:endParaRPr lang="en-US"/>
          </a:p>
          <a:p>
            <a:endParaRPr lang="en-US"/>
          </a:p>
          <a:p>
            <a:endParaRPr lang="en-US"/>
          </a:p>
          <a:p>
            <a:endParaRPr lang="en-US"/>
          </a:p>
          <a:p>
            <a:r>
              <a:rPr lang="en-US"/>
              <a:t>A simple model of human capital and fertility choice explains the key patterns in our results.</a:t>
            </a:r>
          </a:p>
          <a:p>
            <a:pPr marL="457200" indent="-457200">
              <a:buFont typeface="Arial" panose="020B0604020202020204" pitchFamily="34" charset="0"/>
              <a:buChar char="•"/>
            </a:pPr>
            <a:endParaRPr lang="en-US"/>
          </a:p>
          <a:p>
            <a:endParaRPr lang="en-US"/>
          </a:p>
          <a:p>
            <a:endParaRPr lang="en-US"/>
          </a:p>
          <a:p>
            <a:endParaRPr lang="en-US"/>
          </a:p>
          <a:p>
            <a:pPr marL="0" indent="0">
              <a:buNone/>
            </a:pPr>
            <a:endParaRPr lang="en-US"/>
          </a:p>
        </p:txBody>
      </p:sp>
      <p:pic>
        <p:nvPicPr>
          <p:cNvPr id="5" name="Picture 4">
            <a:extLst>
              <a:ext uri="{FF2B5EF4-FFF2-40B4-BE49-F238E27FC236}">
                <a16:creationId xmlns:a16="http://schemas.microsoft.com/office/drawing/2014/main" id="{3599887D-A8AC-7641-8421-75D0E1A9A244}"/>
              </a:ext>
            </a:extLst>
          </p:cNvPr>
          <p:cNvPicPr>
            <a:picLocks noChangeAspect="1"/>
          </p:cNvPicPr>
          <p:nvPr/>
        </p:nvPicPr>
        <p:blipFill>
          <a:blip r:embed="rId3"/>
          <a:stretch>
            <a:fillRect/>
          </a:stretch>
        </p:blipFill>
        <p:spPr>
          <a:xfrm>
            <a:off x="3981450" y="3449062"/>
            <a:ext cx="4229100" cy="1130300"/>
          </a:xfrm>
          <a:prstGeom prst="rect">
            <a:avLst/>
          </a:prstGeom>
        </p:spPr>
      </p:pic>
    </p:spTree>
    <p:extLst>
      <p:ext uri="{BB962C8B-B14F-4D97-AF65-F5344CB8AC3E}">
        <p14:creationId xmlns:p14="http://schemas.microsoft.com/office/powerpoint/2010/main" val="535404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5E9A7-BAD4-3948-A6A6-B79593E648D1}"/>
              </a:ext>
            </a:extLst>
          </p:cNvPr>
          <p:cNvSpPr>
            <a:spLocks noGrp="1"/>
          </p:cNvSpPr>
          <p:nvPr>
            <p:ph type="title"/>
          </p:nvPr>
        </p:nvSpPr>
        <p:spPr>
          <a:xfrm>
            <a:off x="838200" y="85707"/>
            <a:ext cx="10515600" cy="1325563"/>
          </a:xfrm>
        </p:spPr>
        <p:txBody>
          <a:bodyPr>
            <a:normAutofit/>
          </a:bodyPr>
          <a:lstStyle/>
          <a:p>
            <a:pPr algn="ctr"/>
            <a:r>
              <a:rPr lang="en-US" sz="3600"/>
              <a:t>PGS which correlate negatively with earnings and education are selected for</a:t>
            </a:r>
          </a:p>
        </p:txBody>
      </p:sp>
      <p:sp>
        <p:nvSpPr>
          <p:cNvPr id="3" name="Content Placeholder 2">
            <a:extLst>
              <a:ext uri="{FF2B5EF4-FFF2-40B4-BE49-F238E27FC236}">
                <a16:creationId xmlns:a16="http://schemas.microsoft.com/office/drawing/2014/main" id="{05F519D1-8318-E84B-B0FD-F77B12D4188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C0ABD69-3D28-EA42-B624-F41F151EDE82}"/>
              </a:ext>
            </a:extLst>
          </p:cNvPr>
          <p:cNvPicPr>
            <a:picLocks noChangeAspect="1"/>
          </p:cNvPicPr>
          <p:nvPr/>
        </p:nvPicPr>
        <p:blipFill>
          <a:blip r:embed="rId3"/>
          <a:stretch>
            <a:fillRect/>
          </a:stretch>
        </p:blipFill>
        <p:spPr>
          <a:xfrm>
            <a:off x="1549743" y="1426265"/>
            <a:ext cx="9092514" cy="5150057"/>
          </a:xfrm>
          <a:prstGeom prst="rect">
            <a:avLst/>
          </a:prstGeom>
        </p:spPr>
      </p:pic>
    </p:spTree>
    <p:extLst>
      <p:ext uri="{BB962C8B-B14F-4D97-AF65-F5344CB8AC3E}">
        <p14:creationId xmlns:p14="http://schemas.microsoft.com/office/powerpoint/2010/main" val="25788436"/>
      </p:ext>
    </p:extLst>
  </p:cSld>
  <p:clrMapOvr>
    <a:masterClrMapping/>
  </p:clrMapOvr>
</p:sld>
</file>

<file path=ppt/theme/theme1.xml><?xml version="1.0" encoding="utf-8"?>
<a:theme xmlns:a="http://schemas.openxmlformats.org/drawingml/2006/main" name="Black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Theme" id="{EBC2ACDB-5897-D343-B7C4-9CFB6697D06D}" vid="{A76FDDCB-3CDB-C144-B615-5E4C69CC8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Black Theme</Template>
  <TotalTime>367</TotalTime>
  <Words>583</Words>
  <Application>Microsoft Macintosh PowerPoint</Application>
  <PresentationFormat>Widescreen</PresentationFormat>
  <Paragraphs>74</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Black Theme</vt:lpstr>
      <vt:lpstr> Human capital mediates natural selection in contemporary humans</vt:lpstr>
      <vt:lpstr>PowerPoint Presentation</vt:lpstr>
      <vt:lpstr>Correlations with completed fertility</vt:lpstr>
      <vt:lpstr>Education</vt:lpstr>
      <vt:lpstr>Income</vt:lpstr>
      <vt:lpstr>Household structure</vt:lpstr>
      <vt:lpstr>Age at first birth</vt:lpstr>
      <vt:lpstr>Model</vt:lpstr>
      <vt:lpstr>PGS which correlate negatively with earnings and education are selected for</vt:lpstr>
      <vt:lpstr>Effects</vt:lpstr>
      <vt:lpstr>PowerPoint Presentation</vt:lpstr>
      <vt:lpstr>Extra material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Human capital mediates natural selection in contemporary humans</dc:title>
  <dc:creator>David Hugh-Jones (ECO - Staff)</dc:creator>
  <cp:lastModifiedBy>David Hugh-Jones (ECO - Staff)</cp:lastModifiedBy>
  <cp:revision>16</cp:revision>
  <cp:lastPrinted>2021-10-28T14:26:56Z</cp:lastPrinted>
  <dcterms:created xsi:type="dcterms:W3CDTF">2021-10-26T14:11:37Z</dcterms:created>
  <dcterms:modified xsi:type="dcterms:W3CDTF">2021-10-28T16:03:32Z</dcterms:modified>
</cp:coreProperties>
</file>