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256" r:id="rId2"/>
    <p:sldId id="257" r:id="rId3"/>
    <p:sldId id="277" r:id="rId4"/>
    <p:sldId id="276" r:id="rId5"/>
    <p:sldId id="278" r:id="rId6"/>
    <p:sldId id="279" r:id="rId7"/>
    <p:sldId id="258" r:id="rId8"/>
    <p:sldId id="259" r:id="rId9"/>
    <p:sldId id="260" r:id="rId10"/>
    <p:sldId id="262" r:id="rId11"/>
    <p:sldId id="263" r:id="rId12"/>
    <p:sldId id="273" r:id="rId13"/>
    <p:sldId id="283" r:id="rId14"/>
    <p:sldId id="284" r:id="rId15"/>
    <p:sldId id="265" r:id="rId16"/>
    <p:sldId id="280" r:id="rId17"/>
    <p:sldId id="281" r:id="rId18"/>
    <p:sldId id="282" r:id="rId19"/>
    <p:sldId id="270" r:id="rId20"/>
    <p:sldId id="285" r:id="rId21"/>
    <p:sldId id="286" r:id="rId22"/>
    <p:sldId id="267"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7"/>
    <p:restoredTop sz="77419"/>
  </p:normalViewPr>
  <p:slideViewPr>
    <p:cSldViewPr snapToGrid="0" snapToObjects="1">
      <p:cViewPr varScale="1">
        <p:scale>
          <a:sx n="90" d="100"/>
          <a:sy n="90" d="100"/>
        </p:scale>
        <p:origin x="12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54DA50-74AE-2446-95E6-C39EBA93E302}" type="datetimeFigureOut">
              <a:t>11/9/21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8DF89-CD96-C04E-A653-B3FB5236EAAC}" type="slidenum">
              <a:t>‹#›</a:t>
            </a:fld>
            <a:endParaRPr lang="en-US"/>
          </a:p>
        </p:txBody>
      </p:sp>
    </p:spTree>
    <p:extLst>
      <p:ext uri="{BB962C8B-B14F-4D97-AF65-F5344CB8AC3E}">
        <p14:creationId xmlns:p14="http://schemas.microsoft.com/office/powerpoint/2010/main" val="4227357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Move on!!</a:t>
            </a:r>
          </a:p>
        </p:txBody>
      </p:sp>
      <p:sp>
        <p:nvSpPr>
          <p:cNvPr id="4" name="Slide Number Placeholder 3"/>
          <p:cNvSpPr>
            <a:spLocks noGrp="1"/>
          </p:cNvSpPr>
          <p:nvPr>
            <p:ph type="sldNum" sz="quarter" idx="5"/>
          </p:nvPr>
        </p:nvSpPr>
        <p:spPr/>
        <p:txBody>
          <a:bodyPr/>
          <a:lstStyle/>
          <a:p>
            <a:fld id="{15B8DF89-CD96-C04E-A653-B3FB5236EAAC}" type="slidenum">
              <a:t>1</a:t>
            </a:fld>
            <a:endParaRPr lang="en-US"/>
          </a:p>
        </p:txBody>
      </p:sp>
    </p:spTree>
    <p:extLst>
      <p:ext uri="{BB962C8B-B14F-4D97-AF65-F5344CB8AC3E}">
        <p14:creationId xmlns:p14="http://schemas.microsoft.com/office/powerpoint/2010/main" val="5440428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Gary Becker argued that, by increasing a person’s wage, human capital has two opposing effects on fertility: children become more affordable, but they cost more in foregone wages. We write down a simple model of human capital and fertility choice, and it explains the patterns I’ve just shown you.</a:t>
            </a:r>
          </a:p>
        </p:txBody>
      </p:sp>
      <p:sp>
        <p:nvSpPr>
          <p:cNvPr id="4" name="Slide Number Placeholder 3"/>
          <p:cNvSpPr>
            <a:spLocks noGrp="1"/>
          </p:cNvSpPr>
          <p:nvPr>
            <p:ph type="sldNum" sz="quarter" idx="5"/>
          </p:nvPr>
        </p:nvSpPr>
        <p:spPr/>
        <p:txBody>
          <a:bodyPr/>
          <a:lstStyle/>
          <a:p>
            <a:fld id="{15B8DF89-CD96-C04E-A653-B3FB5236EAAC}" type="slidenum">
              <a:t>15</a:t>
            </a:fld>
            <a:endParaRPr lang="en-US"/>
          </a:p>
        </p:txBody>
      </p:sp>
    </p:spTree>
    <p:extLst>
      <p:ext uri="{BB962C8B-B14F-4D97-AF65-F5344CB8AC3E}">
        <p14:creationId xmlns:p14="http://schemas.microsoft.com/office/powerpoint/2010/main" val="1892715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B8DF89-CD96-C04E-A653-B3FB5236EAAC}" type="slidenum">
              <a:rPr lang="en-GB"/>
              <a:t>17</a:t>
            </a:fld>
            <a:endParaRPr lang="en-GB"/>
          </a:p>
        </p:txBody>
      </p:sp>
    </p:spTree>
    <p:extLst>
      <p:ext uri="{BB962C8B-B14F-4D97-AF65-F5344CB8AC3E}">
        <p14:creationId xmlns:p14="http://schemas.microsoft.com/office/powerpoint/2010/main" val="2310414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B8DF89-CD96-C04E-A653-B3FB5236EAAC}" type="slidenum">
              <a:rPr lang="en-GB"/>
              <a:t>18</a:t>
            </a:fld>
            <a:endParaRPr lang="en-GB"/>
          </a:p>
        </p:txBody>
      </p:sp>
    </p:spTree>
    <p:extLst>
      <p:ext uri="{BB962C8B-B14F-4D97-AF65-F5344CB8AC3E}">
        <p14:creationId xmlns:p14="http://schemas.microsoft.com/office/powerpoint/2010/main" val="1978039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test this theory we correlate our polygenic scores with earnings. Scores which correlate negatively with earnings and education are selected for. Those which correlate positively with earnings and education are selected against.</a:t>
            </a:r>
          </a:p>
        </p:txBody>
      </p:sp>
      <p:sp>
        <p:nvSpPr>
          <p:cNvPr id="4" name="Slide Number Placeholder 3"/>
          <p:cNvSpPr>
            <a:spLocks noGrp="1"/>
          </p:cNvSpPr>
          <p:nvPr>
            <p:ph type="sldNum" sz="quarter" idx="5"/>
          </p:nvPr>
        </p:nvSpPr>
        <p:spPr/>
        <p:txBody>
          <a:bodyPr/>
          <a:lstStyle/>
          <a:p>
            <a:fld id="{15B8DF89-CD96-C04E-A653-B3FB5236EAAC}" type="slidenum">
              <a:t>19</a:t>
            </a:fld>
            <a:endParaRPr lang="en-US"/>
          </a:p>
        </p:txBody>
      </p:sp>
    </p:spTree>
    <p:extLst>
      <p:ext uri="{BB962C8B-B14F-4D97-AF65-F5344CB8AC3E}">
        <p14:creationId xmlns:p14="http://schemas.microsoft.com/office/powerpoint/2010/main" val="27247241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Because correlations with fertility are larger in low income groups, they increase the genetics-SES gradient. The median polygenic score’s difference between highest and lowest income groups increases by 14% over 1 generation.</a:t>
            </a:r>
          </a:p>
          <a:p>
            <a:endParaRPr lang="en-US"/>
          </a:p>
          <a:p>
            <a:r>
              <a:rPr lang="en-US"/>
              <a:t>If genetics matters for explaining differences across economic groups, then these changes are substantial.</a:t>
            </a:r>
          </a:p>
          <a:p>
            <a:endParaRPr lang="en-US"/>
          </a:p>
        </p:txBody>
      </p:sp>
      <p:sp>
        <p:nvSpPr>
          <p:cNvPr id="4" name="Slide Number Placeholder 3"/>
          <p:cNvSpPr>
            <a:spLocks noGrp="1"/>
          </p:cNvSpPr>
          <p:nvPr>
            <p:ph type="sldNum" sz="quarter" idx="5"/>
          </p:nvPr>
        </p:nvSpPr>
        <p:spPr/>
        <p:txBody>
          <a:bodyPr/>
          <a:lstStyle/>
          <a:p>
            <a:fld id="{15B8DF89-CD96-C04E-A653-B3FB5236EAAC}" type="slidenum">
              <a:t>22</a:t>
            </a:fld>
            <a:endParaRPr lang="en-US"/>
          </a:p>
        </p:txBody>
      </p:sp>
    </p:spTree>
    <p:extLst>
      <p:ext uri="{BB962C8B-B14F-4D97-AF65-F5344CB8AC3E}">
        <p14:creationId xmlns:p14="http://schemas.microsoft.com/office/powerpoint/2010/main" val="2722491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B8DF89-CD96-C04E-A653-B3FB5236EAAC}" type="slidenum">
              <a:t>23</a:t>
            </a:fld>
            <a:endParaRPr lang="en-US"/>
          </a:p>
        </p:txBody>
      </p:sp>
    </p:spTree>
    <p:extLst>
      <p:ext uri="{BB962C8B-B14F-4D97-AF65-F5344CB8AC3E}">
        <p14:creationId xmlns:p14="http://schemas.microsoft.com/office/powerpoint/2010/main" val="420865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B8DF89-CD96-C04E-A653-B3FB5236EAAC}" type="slidenum">
              <a:rPr lang="en-GB"/>
              <a:t>2</a:t>
            </a:fld>
            <a:endParaRPr lang="en-GB"/>
          </a:p>
        </p:txBody>
      </p:sp>
    </p:spTree>
    <p:extLst>
      <p:ext uri="{BB962C8B-B14F-4D97-AF65-F5344CB8AC3E}">
        <p14:creationId xmlns:p14="http://schemas.microsoft.com/office/powerpoint/2010/main" val="4048359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t>Each row here is one polygenic score. Plots are bivariate correlations with completed fertility. Scores with positive correlations (e.g ADHD, BMI) are being selected for. Scores with negative correlations are being selected against. </a:t>
            </a:r>
          </a:p>
          <a:p>
            <a:r>
              <a:rPr lang="en-US" sz="1800"/>
              <a:t>We adjust p values to correct for 33 comparisons (within each weighting).</a:t>
            </a:r>
          </a:p>
          <a:p>
            <a:r>
              <a:rPr lang="en-US" sz="1800"/>
              <a:t>UKBB has ascertainment bias. When we correct for this, effect sizes are larger.</a:t>
            </a:r>
          </a:p>
        </p:txBody>
      </p:sp>
      <p:sp>
        <p:nvSpPr>
          <p:cNvPr id="4" name="Slide Number Placeholder 3"/>
          <p:cNvSpPr>
            <a:spLocks noGrp="1"/>
          </p:cNvSpPr>
          <p:nvPr>
            <p:ph type="sldNum" sz="quarter" idx="5"/>
          </p:nvPr>
        </p:nvSpPr>
        <p:spPr/>
        <p:txBody>
          <a:bodyPr/>
          <a:lstStyle/>
          <a:p>
            <a:fld id="{15B8DF89-CD96-C04E-A653-B3FB5236EAAC}" type="slidenum">
              <a:t>7</a:t>
            </a:fld>
            <a:endParaRPr lang="en-US"/>
          </a:p>
        </p:txBody>
      </p:sp>
    </p:spTree>
    <p:extLst>
      <p:ext uri="{BB962C8B-B14F-4D97-AF65-F5344CB8AC3E}">
        <p14:creationId xmlns:p14="http://schemas.microsoft.com/office/powerpoint/2010/main" val="4189421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split our sample into subgroups. Here we’ve split by age leaving full time education. Effects are larger and more significant for those leaving education early.</a:t>
            </a:r>
          </a:p>
        </p:txBody>
      </p:sp>
      <p:sp>
        <p:nvSpPr>
          <p:cNvPr id="4" name="Slide Number Placeholder 3"/>
          <p:cNvSpPr>
            <a:spLocks noGrp="1"/>
          </p:cNvSpPr>
          <p:nvPr>
            <p:ph type="sldNum" sz="quarter" idx="5"/>
          </p:nvPr>
        </p:nvSpPr>
        <p:spPr/>
        <p:txBody>
          <a:bodyPr/>
          <a:lstStyle/>
          <a:p>
            <a:fld id="{15B8DF89-CD96-C04E-A653-B3FB5236EAAC}" type="slidenum">
              <a:t>8</a:t>
            </a:fld>
            <a:endParaRPr lang="en-US"/>
          </a:p>
        </p:txBody>
      </p:sp>
    </p:spTree>
    <p:extLst>
      <p:ext uri="{BB962C8B-B14F-4D97-AF65-F5344CB8AC3E}">
        <p14:creationId xmlns:p14="http://schemas.microsoft.com/office/powerpoint/2010/main" val="353020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Effects are larger among low-income households.</a:t>
            </a:r>
          </a:p>
        </p:txBody>
      </p:sp>
      <p:sp>
        <p:nvSpPr>
          <p:cNvPr id="4" name="Slide Number Placeholder 3"/>
          <p:cNvSpPr>
            <a:spLocks noGrp="1"/>
          </p:cNvSpPr>
          <p:nvPr>
            <p:ph type="sldNum" sz="quarter" idx="5"/>
          </p:nvPr>
        </p:nvSpPr>
        <p:spPr/>
        <p:txBody>
          <a:bodyPr/>
          <a:lstStyle/>
          <a:p>
            <a:fld id="{15B8DF89-CD96-C04E-A653-B3FB5236EAAC}" type="slidenum">
              <a:t>9</a:t>
            </a:fld>
            <a:endParaRPr lang="en-US"/>
          </a:p>
        </p:txBody>
      </p:sp>
    </p:spTree>
    <p:extLst>
      <p:ext uri="{BB962C8B-B14F-4D97-AF65-F5344CB8AC3E}">
        <p14:creationId xmlns:p14="http://schemas.microsoft.com/office/powerpoint/2010/main" val="147022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Effects are larger for people not living with a partner.</a:t>
            </a:r>
          </a:p>
        </p:txBody>
      </p:sp>
      <p:sp>
        <p:nvSpPr>
          <p:cNvPr id="4" name="Slide Number Placeholder 3"/>
          <p:cNvSpPr>
            <a:spLocks noGrp="1"/>
          </p:cNvSpPr>
          <p:nvPr>
            <p:ph type="sldNum" sz="quarter" idx="5"/>
          </p:nvPr>
        </p:nvSpPr>
        <p:spPr/>
        <p:txBody>
          <a:bodyPr/>
          <a:lstStyle/>
          <a:p>
            <a:fld id="{15B8DF89-CD96-C04E-A653-B3FB5236EAAC}" type="slidenum">
              <a:t>10</a:t>
            </a:fld>
            <a:endParaRPr lang="en-US"/>
          </a:p>
        </p:txBody>
      </p:sp>
    </p:spTree>
    <p:extLst>
      <p:ext uri="{BB962C8B-B14F-4D97-AF65-F5344CB8AC3E}">
        <p14:creationId xmlns:p14="http://schemas.microsoft.com/office/powerpoint/2010/main" val="2941756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Effect sizes are actually reversed among older mothers. </a:t>
            </a:r>
          </a:p>
          <a:p>
            <a:r>
              <a:rPr lang="en-US"/>
              <a:t>One caveat: these categories are not exogenous to polygenic scores. For example, a PGS may affect fertility condition on age at first live birth, but also may affect your age at first live birth. Nevertheless, these patterns need explanation.</a:t>
            </a:r>
          </a:p>
        </p:txBody>
      </p:sp>
      <p:sp>
        <p:nvSpPr>
          <p:cNvPr id="4" name="Slide Number Placeholder 3"/>
          <p:cNvSpPr>
            <a:spLocks noGrp="1"/>
          </p:cNvSpPr>
          <p:nvPr>
            <p:ph type="sldNum" sz="quarter" idx="5"/>
          </p:nvPr>
        </p:nvSpPr>
        <p:spPr/>
        <p:txBody>
          <a:bodyPr/>
          <a:lstStyle/>
          <a:p>
            <a:fld id="{15B8DF89-CD96-C04E-A653-B3FB5236EAAC}" type="slidenum">
              <a:t>11</a:t>
            </a:fld>
            <a:endParaRPr lang="en-US"/>
          </a:p>
        </p:txBody>
      </p:sp>
    </p:spTree>
    <p:extLst>
      <p:ext uri="{BB962C8B-B14F-4D97-AF65-F5344CB8AC3E}">
        <p14:creationId xmlns:p14="http://schemas.microsoft.com/office/powerpoint/2010/main" val="1561508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Weighted by inverse of number of siblings to correct for selection bias.</a:t>
            </a:r>
          </a:p>
        </p:txBody>
      </p:sp>
      <p:sp>
        <p:nvSpPr>
          <p:cNvPr id="4" name="Slide Number Placeholder 3"/>
          <p:cNvSpPr>
            <a:spLocks noGrp="1"/>
          </p:cNvSpPr>
          <p:nvPr>
            <p:ph type="sldNum" sz="quarter" idx="5"/>
          </p:nvPr>
        </p:nvSpPr>
        <p:spPr/>
        <p:txBody>
          <a:bodyPr/>
          <a:lstStyle/>
          <a:p>
            <a:fld id="{15B8DF89-CD96-C04E-A653-B3FB5236EAAC}" type="slidenum">
              <a:rPr lang="en-GB"/>
              <a:t>12</a:t>
            </a:fld>
            <a:endParaRPr lang="en-GB"/>
          </a:p>
        </p:txBody>
      </p:sp>
    </p:spTree>
    <p:extLst>
      <p:ext uri="{BB962C8B-B14F-4D97-AF65-F5344CB8AC3E}">
        <p14:creationId xmlns:p14="http://schemas.microsoft.com/office/powerpoint/2010/main" val="367696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5B8DF89-CD96-C04E-A653-B3FB5236EAAC}" type="slidenum">
              <a:rPr lang="en-GB"/>
              <a:t>14</a:t>
            </a:fld>
            <a:endParaRPr lang="en-GB"/>
          </a:p>
        </p:txBody>
      </p:sp>
    </p:spTree>
    <p:extLst>
      <p:ext uri="{BB962C8B-B14F-4D97-AF65-F5344CB8AC3E}">
        <p14:creationId xmlns:p14="http://schemas.microsoft.com/office/powerpoint/2010/main" val="2792418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17346189-BF3B-8843-B339-4CFB6E6FD5EF}" type="datetimeFigureOut">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251015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17346189-BF3B-8843-B339-4CFB6E6FD5EF}" type="datetimeFigureOut">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3236707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17346189-BF3B-8843-B339-4CFB6E6FD5EF}" type="datetimeFigureOut">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3612036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17346189-BF3B-8843-B339-4CFB6E6FD5EF}" type="datetimeFigureOut">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2068372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17346189-BF3B-8843-B339-4CFB6E6FD5EF}" type="datetimeFigureOut">
              <a:t>11/9/21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716462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17346189-BF3B-8843-B339-4CFB6E6FD5EF}" type="datetimeFigureOut">
              <a:t>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3398148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17346189-BF3B-8843-B339-4CFB6E6FD5EF}" type="datetimeFigureOut">
              <a:t>11/9/21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340476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17346189-BF3B-8843-B339-4CFB6E6FD5EF}" type="datetimeFigureOut">
              <a:t>11/9/21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2901772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46189-BF3B-8843-B339-4CFB6E6FD5EF}" type="datetimeFigureOut">
              <a:t>11/9/21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273489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17346189-BF3B-8843-B339-4CFB6E6FD5EF}" type="datetimeFigureOut">
              <a:t>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1352683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17346189-BF3B-8843-B339-4CFB6E6FD5EF}" type="datetimeFigureOut">
              <a:t>11/9/21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C9102B-E2FE-764E-852E-E15734D0F116}" type="slidenum">
              <a:t>‹#›</a:t>
            </a:fld>
            <a:endParaRPr lang="en-US"/>
          </a:p>
        </p:txBody>
      </p:sp>
    </p:spTree>
    <p:extLst>
      <p:ext uri="{BB962C8B-B14F-4D97-AF65-F5344CB8AC3E}">
        <p14:creationId xmlns:p14="http://schemas.microsoft.com/office/powerpoint/2010/main" val="177218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46189-BF3B-8843-B339-4CFB6E6FD5EF}" type="datetimeFigureOut">
              <a:t>11/9/21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C9102B-E2FE-764E-852E-E15734D0F116}" type="slidenum">
              <a:t>‹#›</a:t>
            </a:fld>
            <a:endParaRPr lang="en-US"/>
          </a:p>
        </p:txBody>
      </p:sp>
    </p:spTree>
    <p:extLst>
      <p:ext uri="{BB962C8B-B14F-4D97-AF65-F5344CB8AC3E}">
        <p14:creationId xmlns:p14="http://schemas.microsoft.com/office/powerpoint/2010/main" val="33480705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9BC1-D52F-674A-A87E-F72E571AECE1}"/>
              </a:ext>
            </a:extLst>
          </p:cNvPr>
          <p:cNvSpPr>
            <a:spLocks noGrp="1"/>
          </p:cNvSpPr>
          <p:nvPr>
            <p:ph type="ctrTitle"/>
          </p:nvPr>
        </p:nvSpPr>
        <p:spPr/>
        <p:txBody>
          <a:bodyPr>
            <a:normAutofit fontScale="90000"/>
          </a:bodyPr>
          <a:lstStyle/>
          <a:p>
            <a:br>
              <a:rPr lang="en-GB"/>
            </a:br>
            <a:r>
              <a:rPr lang="en-GB"/>
              <a:t>Human capital mediates natural selection in contemporary humans</a:t>
            </a:r>
            <a:endParaRPr lang="en-US"/>
          </a:p>
        </p:txBody>
      </p:sp>
      <p:sp>
        <p:nvSpPr>
          <p:cNvPr id="3" name="Subtitle 2">
            <a:extLst>
              <a:ext uri="{FF2B5EF4-FFF2-40B4-BE49-F238E27FC236}">
                <a16:creationId xmlns:a16="http://schemas.microsoft.com/office/drawing/2014/main" id="{9F7BD38C-F29A-D742-8C8F-2C8EFB31E77B}"/>
              </a:ext>
            </a:extLst>
          </p:cNvPr>
          <p:cNvSpPr>
            <a:spLocks noGrp="1"/>
          </p:cNvSpPr>
          <p:nvPr>
            <p:ph type="subTitle" idx="1"/>
          </p:nvPr>
        </p:nvSpPr>
        <p:spPr/>
        <p:txBody>
          <a:bodyPr/>
          <a:lstStyle/>
          <a:p>
            <a:endParaRPr lang="en-US"/>
          </a:p>
          <a:p>
            <a:r>
              <a:rPr lang="en-US"/>
              <a:t>David Hugh-Jones (University of East Anglia)</a:t>
            </a:r>
          </a:p>
          <a:p>
            <a:r>
              <a:rPr lang="en-US"/>
              <a:t>Abdel Abdellaoui (Amsterdam UMC)</a:t>
            </a:r>
          </a:p>
        </p:txBody>
      </p:sp>
      <p:pic>
        <p:nvPicPr>
          <p:cNvPr id="4" name="Picture 6" descr="Image result for abdel abdellaoui">
            <a:extLst>
              <a:ext uri="{FF2B5EF4-FFF2-40B4-BE49-F238E27FC236}">
                <a16:creationId xmlns:a16="http://schemas.microsoft.com/office/drawing/2014/main" id="{27D38B29-E406-7C4A-BB32-CD6F34895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730047"/>
            <a:ext cx="1399743" cy="1399743"/>
          </a:xfrm>
          <a:prstGeom prst="rect">
            <a:avLst/>
          </a:prstGeom>
        </p:spPr>
        <p:style>
          <a:lnRef idx="3">
            <a:schemeClr val="lt1"/>
          </a:lnRef>
          <a:fillRef idx="1">
            <a:schemeClr val="dk1"/>
          </a:fillRef>
          <a:effectRef idx="1">
            <a:schemeClr val="dk1"/>
          </a:effectRef>
          <a:fontRef idx="minor">
            <a:schemeClr val="lt1"/>
          </a:fontRef>
        </p:style>
      </p:pic>
      <p:pic>
        <p:nvPicPr>
          <p:cNvPr id="5" name="Picture 8" descr="Image result for david  hugh-jones">
            <a:extLst>
              <a:ext uri="{FF2B5EF4-FFF2-40B4-BE49-F238E27FC236}">
                <a16:creationId xmlns:a16="http://schemas.microsoft.com/office/drawing/2014/main" id="{C83183A7-1B42-2C41-96D3-B5BD2ACCDC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68257" y="3730047"/>
            <a:ext cx="1399743" cy="1399743"/>
          </a:xfrm>
          <a:prstGeom prst="rect">
            <a:avLst/>
          </a:prstGeom>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3740612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6E70-F0CA-BD40-9661-8D888145B08B}"/>
              </a:ext>
            </a:extLst>
          </p:cNvPr>
          <p:cNvSpPr>
            <a:spLocks noGrp="1"/>
          </p:cNvSpPr>
          <p:nvPr>
            <p:ph type="title"/>
          </p:nvPr>
        </p:nvSpPr>
        <p:spPr>
          <a:xfrm>
            <a:off x="838200" y="-180975"/>
            <a:ext cx="10515600" cy="1325563"/>
          </a:xfrm>
        </p:spPr>
        <p:txBody>
          <a:bodyPr/>
          <a:lstStyle/>
          <a:p>
            <a:r>
              <a:rPr lang="en-US"/>
              <a:t>Household structure</a:t>
            </a:r>
          </a:p>
        </p:txBody>
      </p:sp>
      <p:sp>
        <p:nvSpPr>
          <p:cNvPr id="3" name="Content Placeholder 2">
            <a:extLst>
              <a:ext uri="{FF2B5EF4-FFF2-40B4-BE49-F238E27FC236}">
                <a16:creationId xmlns:a16="http://schemas.microsoft.com/office/drawing/2014/main" id="{F1D92C8C-196F-084D-9CE4-5484FA7EFA9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098FACB-8413-4C47-8DE8-EE367654E075}"/>
              </a:ext>
            </a:extLst>
          </p:cNvPr>
          <p:cNvPicPr>
            <a:picLocks noChangeAspect="1"/>
          </p:cNvPicPr>
          <p:nvPr/>
        </p:nvPicPr>
        <p:blipFill>
          <a:blip r:embed="rId3"/>
          <a:stretch>
            <a:fillRect/>
          </a:stretch>
        </p:blipFill>
        <p:spPr>
          <a:xfrm>
            <a:off x="1030866" y="919918"/>
            <a:ext cx="10130267" cy="5938082"/>
          </a:xfrm>
          <a:prstGeom prst="rect">
            <a:avLst/>
          </a:prstGeom>
        </p:spPr>
      </p:pic>
    </p:spTree>
    <p:extLst>
      <p:ext uri="{BB962C8B-B14F-4D97-AF65-F5344CB8AC3E}">
        <p14:creationId xmlns:p14="http://schemas.microsoft.com/office/powerpoint/2010/main" val="2641682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509C-2532-5C4B-BF83-EB0573CCEE9D}"/>
              </a:ext>
            </a:extLst>
          </p:cNvPr>
          <p:cNvSpPr>
            <a:spLocks noGrp="1"/>
          </p:cNvSpPr>
          <p:nvPr>
            <p:ph type="title"/>
          </p:nvPr>
        </p:nvSpPr>
        <p:spPr>
          <a:xfrm>
            <a:off x="838200" y="0"/>
            <a:ext cx="10515600" cy="1325563"/>
          </a:xfrm>
        </p:spPr>
        <p:txBody>
          <a:bodyPr/>
          <a:lstStyle/>
          <a:p>
            <a:r>
              <a:rPr lang="en-US"/>
              <a:t>Age at first birth (women)</a:t>
            </a:r>
          </a:p>
        </p:txBody>
      </p:sp>
      <p:sp>
        <p:nvSpPr>
          <p:cNvPr id="3" name="Content Placeholder 2">
            <a:extLst>
              <a:ext uri="{FF2B5EF4-FFF2-40B4-BE49-F238E27FC236}">
                <a16:creationId xmlns:a16="http://schemas.microsoft.com/office/drawing/2014/main" id="{F35E94C3-025E-EB4E-B4FA-93CE0407579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B22CD45-4464-E744-9A94-14C261FB490E}"/>
              </a:ext>
            </a:extLst>
          </p:cNvPr>
          <p:cNvPicPr>
            <a:picLocks noChangeAspect="1"/>
          </p:cNvPicPr>
          <p:nvPr/>
        </p:nvPicPr>
        <p:blipFill>
          <a:blip r:embed="rId3"/>
          <a:stretch>
            <a:fillRect/>
          </a:stretch>
        </p:blipFill>
        <p:spPr>
          <a:xfrm>
            <a:off x="1133061" y="1437689"/>
            <a:ext cx="9925878" cy="5350824"/>
          </a:xfrm>
          <a:prstGeom prst="rect">
            <a:avLst/>
          </a:prstGeom>
        </p:spPr>
      </p:pic>
    </p:spTree>
    <p:extLst>
      <p:ext uri="{BB962C8B-B14F-4D97-AF65-F5344CB8AC3E}">
        <p14:creationId xmlns:p14="http://schemas.microsoft.com/office/powerpoint/2010/main" val="575892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92B8A-29FD-D642-8E3B-4D9D7DECEAA3}"/>
              </a:ext>
            </a:extLst>
          </p:cNvPr>
          <p:cNvSpPr>
            <a:spLocks noGrp="1"/>
          </p:cNvSpPr>
          <p:nvPr>
            <p:ph type="title"/>
          </p:nvPr>
        </p:nvSpPr>
        <p:spPr/>
        <p:txBody>
          <a:bodyPr/>
          <a:lstStyle/>
          <a:p>
            <a:r>
              <a:rPr lang="en-US"/>
              <a:t>Parents’ generation (dep. var.: N siblings)</a:t>
            </a:r>
          </a:p>
        </p:txBody>
      </p:sp>
      <p:sp>
        <p:nvSpPr>
          <p:cNvPr id="3" name="Content Placeholder 2">
            <a:extLst>
              <a:ext uri="{FF2B5EF4-FFF2-40B4-BE49-F238E27FC236}">
                <a16:creationId xmlns:a16="http://schemas.microsoft.com/office/drawing/2014/main" id="{5854B823-A828-A648-876A-0A1AC754F6B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AC82FD2-F16C-6D46-A569-3C9D43F825A9}"/>
              </a:ext>
            </a:extLst>
          </p:cNvPr>
          <p:cNvPicPr>
            <a:picLocks noChangeAspect="1"/>
          </p:cNvPicPr>
          <p:nvPr/>
        </p:nvPicPr>
        <p:blipFill>
          <a:blip r:embed="rId3"/>
          <a:stretch>
            <a:fillRect/>
          </a:stretch>
        </p:blipFill>
        <p:spPr>
          <a:xfrm>
            <a:off x="1528762" y="1690688"/>
            <a:ext cx="9134475" cy="5061245"/>
          </a:xfrm>
          <a:prstGeom prst="rect">
            <a:avLst/>
          </a:prstGeom>
        </p:spPr>
      </p:pic>
    </p:spTree>
    <p:extLst>
      <p:ext uri="{BB962C8B-B14F-4D97-AF65-F5344CB8AC3E}">
        <p14:creationId xmlns:p14="http://schemas.microsoft.com/office/powerpoint/2010/main" val="3034355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5BDA-600D-374D-B65F-3A684AA63D09}"/>
              </a:ext>
            </a:extLst>
          </p:cNvPr>
          <p:cNvSpPr>
            <a:spLocks noGrp="1"/>
          </p:cNvSpPr>
          <p:nvPr>
            <p:ph type="title"/>
          </p:nvPr>
        </p:nvSpPr>
        <p:spPr/>
        <p:txBody>
          <a:bodyPr/>
          <a:lstStyle/>
          <a:p>
            <a:r>
              <a:rPr lang="en-US"/>
              <a:t>Is there change over time?</a:t>
            </a:r>
          </a:p>
        </p:txBody>
      </p:sp>
      <p:sp>
        <p:nvSpPr>
          <p:cNvPr id="3" name="Content Placeholder 2">
            <a:extLst>
              <a:ext uri="{FF2B5EF4-FFF2-40B4-BE49-F238E27FC236}">
                <a16:creationId xmlns:a16="http://schemas.microsoft.com/office/drawing/2014/main" id="{FDD514EC-F49A-8D46-8AB7-3331FE565E21}"/>
              </a:ext>
            </a:extLst>
          </p:cNvPr>
          <p:cNvSpPr>
            <a:spLocks noGrp="1"/>
          </p:cNvSpPr>
          <p:nvPr>
            <p:ph idx="1"/>
          </p:nvPr>
        </p:nvSpPr>
        <p:spPr/>
        <p:txBody>
          <a:bodyPr/>
          <a:lstStyle/>
          <a:p>
            <a:r>
              <a:rPr lang="en-US"/>
              <a:t>Comparing siblings to children regressions is hard:</a:t>
            </a:r>
          </a:p>
          <a:p>
            <a:pPr marL="457200" indent="-457200">
              <a:buFont typeface="Arial" panose="020B0604020202020204" pitchFamily="34" charset="0"/>
              <a:buChar char="•"/>
            </a:pPr>
            <a:r>
              <a:rPr lang="en-US"/>
              <a:t>Parents with 0 children can’t be parents of anyone in the sample.</a:t>
            </a:r>
          </a:p>
          <a:p>
            <a:pPr marL="457200" indent="-457200">
              <a:buFont typeface="Arial" panose="020B0604020202020204" pitchFamily="34" charset="0"/>
              <a:buChar char="•"/>
            </a:pPr>
            <a:r>
              <a:rPr lang="en-US"/>
              <a:t>Effects of childlessness on estimates may vary across generations.</a:t>
            </a:r>
          </a:p>
          <a:p>
            <a:r>
              <a:rPr lang="en-US"/>
              <a:t>Instead, we median-split the sample at YOB 1950, and compare effect sizes among these groups.</a:t>
            </a:r>
          </a:p>
          <a:p>
            <a:r>
              <a:rPr lang="en-US"/>
              <a:t>We find little evidence for change in effect sizes.</a:t>
            </a:r>
          </a:p>
        </p:txBody>
      </p:sp>
    </p:spTree>
    <p:extLst>
      <p:ext uri="{BB962C8B-B14F-4D97-AF65-F5344CB8AC3E}">
        <p14:creationId xmlns:p14="http://schemas.microsoft.com/office/powerpoint/2010/main" val="1856860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F58B-35A4-7845-B2F6-121611F16911}"/>
              </a:ext>
            </a:extLst>
          </p:cNvPr>
          <p:cNvSpPr>
            <a:spLocks noGrp="1"/>
          </p:cNvSpPr>
          <p:nvPr>
            <p:ph type="title"/>
          </p:nvPr>
        </p:nvSpPr>
        <p:spPr/>
        <p:txBody>
          <a:bodyPr/>
          <a:lstStyle/>
          <a:p>
            <a:r>
              <a:rPr lang="en-US"/>
              <a:t>Townsend deprivation quintile, parents’ generation</a:t>
            </a:r>
          </a:p>
        </p:txBody>
      </p:sp>
      <p:sp>
        <p:nvSpPr>
          <p:cNvPr id="3" name="Content Placeholder 2">
            <a:extLst>
              <a:ext uri="{FF2B5EF4-FFF2-40B4-BE49-F238E27FC236}">
                <a16:creationId xmlns:a16="http://schemas.microsoft.com/office/drawing/2014/main" id="{F5C031C9-D4C9-734D-A826-C21681ABC8A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44EAE24-A196-244F-B507-DC202274353D}"/>
              </a:ext>
            </a:extLst>
          </p:cNvPr>
          <p:cNvPicPr>
            <a:picLocks noChangeAspect="1"/>
          </p:cNvPicPr>
          <p:nvPr/>
        </p:nvPicPr>
        <p:blipFill>
          <a:blip r:embed="rId3"/>
          <a:stretch>
            <a:fillRect/>
          </a:stretch>
        </p:blipFill>
        <p:spPr>
          <a:xfrm>
            <a:off x="1479358" y="1690688"/>
            <a:ext cx="9233284" cy="5115993"/>
          </a:xfrm>
          <a:prstGeom prst="rect">
            <a:avLst/>
          </a:prstGeom>
        </p:spPr>
      </p:pic>
    </p:spTree>
    <p:extLst>
      <p:ext uri="{BB962C8B-B14F-4D97-AF65-F5344CB8AC3E}">
        <p14:creationId xmlns:p14="http://schemas.microsoft.com/office/powerpoint/2010/main" val="3211761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E07F-7CCB-914A-8144-E1EA868DF2F6}"/>
              </a:ext>
            </a:extLst>
          </p:cNvPr>
          <p:cNvSpPr>
            <a:spLocks noGrp="1"/>
          </p:cNvSpPr>
          <p:nvPr>
            <p:ph type="title"/>
          </p:nvPr>
        </p:nvSpPr>
        <p:spPr/>
        <p:txBody>
          <a:bodyPr/>
          <a:lstStyle/>
          <a:p>
            <a:r>
              <a:rPr lang="en-US"/>
              <a:t>Model</a:t>
            </a:r>
          </a:p>
        </p:txBody>
      </p:sp>
      <p:sp>
        <p:nvSpPr>
          <p:cNvPr id="3" name="Content Placeholder 2">
            <a:extLst>
              <a:ext uri="{FF2B5EF4-FFF2-40B4-BE49-F238E27FC236}">
                <a16:creationId xmlns:a16="http://schemas.microsoft.com/office/drawing/2014/main" id="{BCEB8A2F-9950-2942-B11F-FF1B153E2AA1}"/>
              </a:ext>
            </a:extLst>
          </p:cNvPr>
          <p:cNvSpPr>
            <a:spLocks noGrp="1"/>
          </p:cNvSpPr>
          <p:nvPr>
            <p:ph idx="1"/>
          </p:nvPr>
        </p:nvSpPr>
        <p:spPr>
          <a:xfrm>
            <a:off x="838200" y="1594396"/>
            <a:ext cx="10515600" cy="4743341"/>
          </a:xfrm>
        </p:spPr>
        <p:txBody>
          <a:bodyPr>
            <a:normAutofit/>
          </a:bodyPr>
          <a:lstStyle/>
          <a:p>
            <a:pPr marL="0" indent="0">
              <a:buNone/>
            </a:pPr>
            <a:r>
              <a:rPr lang="en-US"/>
              <a:t>By increasing a person’s expected wage, human capital has opposing effects on fertility (Becker 1960):</a:t>
            </a:r>
          </a:p>
          <a:p>
            <a:pPr marL="457200" indent="-457200">
              <a:buFont typeface="Arial" panose="020B0604020202020204" pitchFamily="34" charset="0"/>
              <a:buChar char="•"/>
            </a:pPr>
            <a:r>
              <a:rPr lang="en-US"/>
              <a:t>Children become more affordable (</a:t>
            </a:r>
            <a:r>
              <a:rPr lang="en-US" i="1"/>
              <a:t>income effect</a:t>
            </a:r>
            <a:r>
              <a:rPr lang="en-US"/>
              <a:t>)…</a:t>
            </a:r>
          </a:p>
          <a:p>
            <a:pPr marL="457200" indent="-457200">
              <a:buFont typeface="Arial" panose="020B0604020202020204" pitchFamily="34" charset="0"/>
              <a:buChar char="•"/>
            </a:pPr>
            <a:r>
              <a:rPr lang="en-US"/>
              <a:t>… but cost more in foregone wages (</a:t>
            </a:r>
            <a:r>
              <a:rPr lang="en-US" i="1"/>
              <a:t>substitution effect</a:t>
            </a:r>
            <a:r>
              <a:rPr lang="en-US"/>
              <a:t>)</a:t>
            </a:r>
          </a:p>
          <a:p>
            <a:r>
              <a:rPr lang="en-US"/>
              <a:t>We write down a simple model of human capital and fertility choice.</a:t>
            </a:r>
          </a:p>
          <a:p>
            <a:pPr marL="457200" indent="-457200">
              <a:buFont typeface="Arial" panose="020B0604020202020204" pitchFamily="34" charset="0"/>
              <a:buChar char="•"/>
            </a:pPr>
            <a:endParaRPr lang="en-US"/>
          </a:p>
          <a:p>
            <a:endParaRPr lang="en-US"/>
          </a:p>
          <a:p>
            <a:endParaRPr lang="en-US"/>
          </a:p>
          <a:p>
            <a:endParaRPr lang="en-US"/>
          </a:p>
          <a:p>
            <a:pPr marL="0" indent="0">
              <a:buNone/>
            </a:pPr>
            <a:endParaRPr lang="en-US"/>
          </a:p>
        </p:txBody>
      </p:sp>
    </p:spTree>
    <p:extLst>
      <p:ext uri="{BB962C8B-B14F-4D97-AF65-F5344CB8AC3E}">
        <p14:creationId xmlns:p14="http://schemas.microsoft.com/office/powerpoint/2010/main" val="535404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B8DD9-58E8-974B-9F53-3A3BFFF58436}"/>
              </a:ext>
            </a:extLst>
          </p:cNvPr>
          <p:cNvSpPr>
            <a:spLocks noGrp="1"/>
          </p:cNvSpPr>
          <p:nvPr>
            <p:ph type="title"/>
          </p:nvPr>
        </p:nvSpPr>
        <p:spPr/>
        <p:txBody>
          <a:bodyPr/>
          <a:lstStyle/>
          <a:p>
            <a:r>
              <a:rPr lang="en-US"/>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11E093-3115-A745-AB02-F35EA02C1FC0}"/>
                  </a:ext>
                </a:extLst>
              </p:cNvPr>
              <p:cNvSpPr>
                <a:spLocks noGrp="1"/>
              </p:cNvSpPr>
              <p:nvPr>
                <p:ph idx="1"/>
              </p:nvPr>
            </p:nvSpPr>
            <p:spPr/>
            <p:txBody>
              <a:bodyPr>
                <a:normAutofit fontScale="85000" lnSpcReduction="20000"/>
              </a:bodyPr>
              <a:lstStyle/>
              <a:p>
                <a:r>
                  <a:rPr lang="en-US"/>
                  <a:t>Utility is given by</a:t>
                </a:r>
              </a:p>
              <a:p>
                <a:pPr algn="ctr"/>
                <a:r>
                  <a:rPr lang="en-GB"/>
                  <a:t>𝑈(𝑁1, 𝑁2) = 𝑢(𝑌1) + 𝑢(𝑌2) + 𝑎𝑁1 + 𝑎𝑁2 </a:t>
                </a:r>
              </a:p>
              <a:p>
                <a:r>
                  <a:rPr lang="en-US"/>
                  <a:t>Where </a:t>
                </a:r>
              </a:p>
              <a:p>
                <a:pPr marL="457200" indent="-457200">
                  <a:buFont typeface="Arial" panose="020B0604020202020204" pitchFamily="34" charset="0"/>
                  <a:buChar char="•"/>
                </a:pPr>
                <a:r>
                  <a:rPr lang="en-US" i="1"/>
                  <a:t>N</a:t>
                </a:r>
                <a:r>
                  <a:rPr lang="en-US"/>
                  <a:t>1, </a:t>
                </a:r>
                <a:r>
                  <a:rPr lang="en-US" i="1"/>
                  <a:t>N</a:t>
                </a:r>
                <a:r>
                  <a:rPr lang="en-US"/>
                  <a:t>2 are the number of children in each period;</a:t>
                </a:r>
              </a:p>
              <a:p>
                <a:pPr marL="457200" indent="-457200">
                  <a:buFont typeface="Arial" panose="020B0604020202020204" pitchFamily="34" charset="0"/>
                  <a:buChar char="•"/>
                </a:pPr>
                <a:r>
                  <a:rPr lang="en-US" i="1"/>
                  <a:t>Y</a:t>
                </a:r>
                <a:r>
                  <a:rPr lang="en-US"/>
                  <a:t>1</a:t>
                </a:r>
                <a:r>
                  <a:rPr lang="en-US" i="1"/>
                  <a:t>, Y</a:t>
                </a:r>
                <a:r>
                  <a:rPr lang="en-US"/>
                  <a:t>2 is income in each period.</a:t>
                </a:r>
              </a:p>
              <a:p>
                <a:r>
                  <a:rPr lang="en-US"/>
                  <a:t>Period 1 wages are 1.</a:t>
                </a:r>
              </a:p>
              <a:p>
                <a:r>
                  <a:rPr lang="en-US"/>
                  <a:t>In period 1, individuals choose a level of education at time cost </a:t>
                </a:r>
                <a:r>
                  <a:rPr lang="en-US" i="1"/>
                  <a:t>s</a:t>
                </a:r>
                <a:r>
                  <a:rPr lang="en-US"/>
                  <a:t>. Period 2 wages are w(</a:t>
                </a:r>
                <a:r>
                  <a:rPr lang="en-US" i="1"/>
                  <a:t>s</a:t>
                </a:r>
                <a:r>
                  <a:rPr lang="en-US"/>
                  <a:t>,</a:t>
                </a:r>
                <a:r>
                  <a:rPr lang="en-US" i="1"/>
                  <a:t>h</a:t>
                </a:r>
                <a:r>
                  <a:rPr lang="en-US"/>
                  <a:t>) = </a:t>
                </a:r>
                <a:r>
                  <a:rPr lang="en-US" i="1"/>
                  <a:t>sh</a:t>
                </a:r>
                <a:r>
                  <a:rPr lang="en-US"/>
                  <a:t> where </a:t>
                </a:r>
                <a:r>
                  <a:rPr lang="en-US" i="1"/>
                  <a:t>h</a:t>
                </a:r>
                <a:r>
                  <a:rPr lang="en-US"/>
                  <a:t> is exogenous human capital. </a:t>
                </a:r>
              </a:p>
              <a:p>
                <a:r>
                  <a:rPr lang="en-US"/>
                  <a:t>Raising a child takes time </a:t>
                </a:r>
                <a:r>
                  <a:rPr lang="en-US" i="1"/>
                  <a:t>b</a:t>
                </a:r>
                <a:r>
                  <a:rPr lang="en-US"/>
                  <a:t>.</a:t>
                </a:r>
              </a:p>
              <a:p>
                <a:r>
                  <a:rPr lang="en-US"/>
                  <a:t>Utility over income</a:t>
                </a:r>
                <a:r>
                  <a:rPr lang="en-US" i="1"/>
                  <a:t> </a:t>
                </a:r>
                <a:r>
                  <a:rPr lang="en-US"/>
                  <a:t>is</a:t>
                </a:r>
                <a:r>
                  <a:rPr lang="en-US" i="1"/>
                  <a:t> </a:t>
                </a:r>
                <a:r>
                  <a:rPr lang="en-US"/>
                  <a:t>CRRA:</a:t>
                </a:r>
              </a:p>
              <a:p>
                <a14:m>
                  <m:oMathPara xmlns:m="http://schemas.openxmlformats.org/officeDocument/2006/math">
                    <m:oMathParaPr>
                      <m:jc m:val="centerGroup"/>
                    </m:oMathParaPr>
                    <m:oMath xmlns:m="http://schemas.openxmlformats.org/officeDocument/2006/math">
                      <m:r>
                        <a:rPr lang="en-GB" b="0" i="1">
                          <a:latin typeface="Cambria Math" panose="02040503050406030204" pitchFamily="18" charset="0"/>
                        </a:rPr>
                        <m:t>𝑢</m:t>
                      </m:r>
                      <m:d>
                        <m:dPr>
                          <m:ctrlPr>
                            <a:rPr lang="en-GB" b="0" i="1">
                              <a:latin typeface="Cambria Math" panose="02040503050406030204" pitchFamily="18" charset="0"/>
                            </a:rPr>
                          </m:ctrlPr>
                        </m:dPr>
                        <m:e>
                          <m:r>
                            <a:rPr lang="en-GB" b="0" i="1">
                              <a:latin typeface="Cambria Math" panose="02040503050406030204" pitchFamily="18" charset="0"/>
                            </a:rPr>
                            <m:t>𝑦</m:t>
                          </m:r>
                        </m:e>
                      </m:d>
                      <m:r>
                        <a:rPr lang="en-GB" b="0" i="1">
                          <a:latin typeface="Cambria Math" panose="02040503050406030204" pitchFamily="18" charset="0"/>
                        </a:rPr>
                        <m:t>=</m:t>
                      </m:r>
                      <m:f>
                        <m:fPr>
                          <m:ctrlPr>
                            <a:rPr lang="en-GB" b="0"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𝑦</m:t>
                              </m:r>
                            </m:e>
                            <m:sup>
                              <m:r>
                                <a:rPr lang="en-GB" i="1">
                                  <a:latin typeface="Cambria Math" panose="02040503050406030204" pitchFamily="18" charset="0"/>
                                </a:rPr>
                                <m:t>1−</m:t>
                              </m:r>
                              <m:r>
                                <a:rPr lang="en-GB" i="1">
                                  <a:latin typeface="Cambria Math" panose="02040503050406030204" pitchFamily="18" charset="0"/>
                                  <a:ea typeface="Cambria Math" panose="02040503050406030204" pitchFamily="18" charset="0"/>
                                </a:rPr>
                                <m:t>𝜎</m:t>
                              </m:r>
                            </m:sup>
                          </m:sSup>
                          <m:r>
                            <a:rPr lang="en-GB" i="1">
                              <a:latin typeface="Cambria Math" panose="02040503050406030204" pitchFamily="18" charset="0"/>
                            </a:rPr>
                            <m:t>−1</m:t>
                          </m:r>
                        </m:num>
                        <m:den>
                          <m:r>
                            <a:rPr lang="en-GB" b="0" i="1">
                              <a:latin typeface="Cambria Math" panose="02040503050406030204" pitchFamily="18" charset="0"/>
                              <a:ea typeface="Cambria Math" panose="02040503050406030204" pitchFamily="18" charset="0"/>
                            </a:rPr>
                            <m:t>𝜎</m:t>
                          </m:r>
                          <m:r>
                            <a:rPr lang="en-GB" b="0" i="1">
                              <a:latin typeface="Cambria Math" panose="02040503050406030204" pitchFamily="18" charset="0"/>
                              <a:ea typeface="Cambria Math" panose="02040503050406030204" pitchFamily="18" charset="0"/>
                            </a:rPr>
                            <m:t>−1</m:t>
                          </m:r>
                        </m:den>
                      </m:f>
                    </m:oMath>
                  </m:oMathPara>
                </a14:m>
                <a:endParaRPr lang="en-US" i="1"/>
              </a:p>
              <a:p>
                <a:endParaRPr lang="en-US"/>
              </a:p>
            </p:txBody>
          </p:sp>
        </mc:Choice>
        <mc:Fallback>
          <p:sp>
            <p:nvSpPr>
              <p:cNvPr id="3" name="Content Placeholder 2">
                <a:extLst>
                  <a:ext uri="{FF2B5EF4-FFF2-40B4-BE49-F238E27FC236}">
                    <a16:creationId xmlns:a16="http://schemas.microsoft.com/office/drawing/2014/main" id="{3311E093-3115-A745-AB02-F35EA02C1FC0}"/>
                  </a:ext>
                </a:extLst>
              </p:cNvPr>
              <p:cNvSpPr>
                <a:spLocks noGrp="1" noRot="1" noChangeAspect="1" noMove="1" noResize="1" noEditPoints="1" noAdjustHandles="1" noChangeArrowheads="1" noChangeShapeType="1" noTextEdit="1"/>
              </p:cNvSpPr>
              <p:nvPr>
                <p:ph idx="1"/>
              </p:nvPr>
            </p:nvSpPr>
            <p:spPr>
              <a:blipFill>
                <a:blip r:embed="rId2"/>
                <a:stretch>
                  <a:fillRect l="-965" t="-3198" b="-1163"/>
                </a:stretch>
              </a:blipFill>
            </p:spPr>
            <p:txBody>
              <a:bodyPr/>
              <a:lstStyle/>
              <a:p>
                <a:r>
                  <a:rPr lang="en-US">
                    <a:noFill/>
                  </a:rPr>
                  <a:t> </a:t>
                </a:r>
              </a:p>
            </p:txBody>
          </p:sp>
        </mc:Fallback>
      </mc:AlternateContent>
    </p:spTree>
    <p:extLst>
      <p:ext uri="{BB962C8B-B14F-4D97-AF65-F5344CB8AC3E}">
        <p14:creationId xmlns:p14="http://schemas.microsoft.com/office/powerpoint/2010/main" val="327453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D2A6-1A79-9348-9DA0-537CC4547BD1}"/>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7F70A7E2-8DEA-F64D-97F9-AB0DC68AE8C4}"/>
              </a:ext>
            </a:extLst>
          </p:cNvPr>
          <p:cNvSpPr>
            <a:spLocks noGrp="1"/>
          </p:cNvSpPr>
          <p:nvPr>
            <p:ph idx="1"/>
          </p:nvPr>
        </p:nvSpPr>
        <p:spPr>
          <a:xfrm>
            <a:off x="838200" y="1825624"/>
            <a:ext cx="10515600" cy="4818063"/>
          </a:xfrm>
        </p:spPr>
        <p:txBody>
          <a:bodyPr>
            <a:normAutofit fontScale="92500" lnSpcReduction="20000"/>
          </a:bodyPr>
          <a:lstStyle/>
          <a:p>
            <a:r>
              <a:rPr lang="en-US"/>
              <a:t>For 𝜎 &lt; 1 and close enough to 1, the fertility-human capital relationship </a:t>
            </a:r>
            <a:r>
              <a:rPr lang="en-US" i="1"/>
              <a:t>dN*/dh</a:t>
            </a:r>
            <a:r>
              <a:rPr lang="en-US"/>
              <a:t> is:</a:t>
            </a:r>
          </a:p>
          <a:p>
            <a:endParaRPr lang="en-US"/>
          </a:p>
          <a:p>
            <a:pPr marL="514350" indent="-514350">
              <a:buAutoNum type="arabicPeriod"/>
            </a:pPr>
            <a:r>
              <a:rPr lang="en-US"/>
              <a:t>Negative.</a:t>
            </a:r>
          </a:p>
          <a:p>
            <a:pPr marL="514350" indent="-514350">
              <a:buAutoNum type="arabicPeriod"/>
            </a:pPr>
            <a:r>
              <a:rPr lang="en-US"/>
              <a:t>Closer to zero at higher wages and/or levels of human capital. </a:t>
            </a:r>
            <a:r>
              <a:rPr lang="en-US" i="1">
                <a:solidFill>
                  <a:schemeClr val="bg1"/>
                </a:solidFill>
              </a:rPr>
              <a:t>Weaker effects on fertility at higher income.</a:t>
            </a:r>
          </a:p>
          <a:p>
            <a:pPr marL="514350" indent="-514350">
              <a:buFont typeface="Arial" panose="020B0604020202020204" pitchFamily="34" charset="0"/>
              <a:buAutoNum type="arabicPeriod"/>
            </a:pPr>
            <a:r>
              <a:rPr lang="en-US"/>
              <a:t>Closer to zero at higher levels of education </a:t>
            </a:r>
            <a:r>
              <a:rPr lang="en-US" i="1"/>
              <a:t>s</a:t>
            </a:r>
            <a:r>
              <a:rPr lang="en-US"/>
              <a:t>. </a:t>
            </a:r>
            <a:r>
              <a:rPr lang="en-US" i="1">
                <a:solidFill>
                  <a:schemeClr val="bg1"/>
                </a:solidFill>
              </a:rPr>
              <a:t>Weaker effects at higher education levels.</a:t>
            </a:r>
          </a:p>
          <a:p>
            <a:pPr marL="514350" indent="-514350">
              <a:buAutoNum type="arabicPeriod"/>
            </a:pPr>
            <a:r>
              <a:rPr lang="en-US"/>
              <a:t>More negative when the time burden of children</a:t>
            </a:r>
            <a:r>
              <a:rPr lang="en-US" i="1"/>
              <a:t> b</a:t>
            </a:r>
            <a:r>
              <a:rPr lang="en-US"/>
              <a:t> is larger. </a:t>
            </a:r>
            <a:r>
              <a:rPr lang="en-US" i="1">
                <a:solidFill>
                  <a:schemeClr val="bg1"/>
                </a:solidFill>
              </a:rPr>
              <a:t>Stronger effects among those living without a partner.</a:t>
            </a:r>
          </a:p>
          <a:p>
            <a:pPr marL="514350" indent="-514350">
              <a:buAutoNum type="arabicPeriod"/>
            </a:pPr>
            <a:r>
              <a:rPr lang="en-US"/>
              <a:t>Closer to zero among those who start fertility in period 2 (N*1 = 0) than among those who start fertility in period 1 (N*1 &gt; 0). </a:t>
            </a:r>
            <a:r>
              <a:rPr lang="en-US" i="1">
                <a:solidFill>
                  <a:schemeClr val="bg1"/>
                </a:solidFill>
              </a:rPr>
              <a:t>Weaker effects for later age at first birth.</a:t>
            </a:r>
          </a:p>
          <a:p>
            <a:pPr marL="514350" indent="-514350">
              <a:buAutoNum type="arabicPeriod"/>
            </a:pPr>
            <a:endParaRPr lang="en-US"/>
          </a:p>
          <a:p>
            <a:pPr marL="514350" indent="-514350">
              <a:buAutoNum type="arabicPeriod"/>
            </a:pPr>
            <a:endParaRPr lang="en-US"/>
          </a:p>
        </p:txBody>
      </p:sp>
    </p:spTree>
    <p:extLst>
      <p:ext uri="{BB962C8B-B14F-4D97-AF65-F5344CB8AC3E}">
        <p14:creationId xmlns:p14="http://schemas.microsoft.com/office/powerpoint/2010/main" val="337366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7D2A6-1A79-9348-9DA0-537CC4547BD1}"/>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7F70A7E2-8DEA-F64D-97F9-AB0DC68AE8C4}"/>
              </a:ext>
            </a:extLst>
          </p:cNvPr>
          <p:cNvSpPr>
            <a:spLocks noGrp="1"/>
          </p:cNvSpPr>
          <p:nvPr>
            <p:ph idx="1"/>
          </p:nvPr>
        </p:nvSpPr>
        <p:spPr>
          <a:xfrm>
            <a:off x="838200" y="1825624"/>
            <a:ext cx="10515600" cy="4818063"/>
          </a:xfrm>
        </p:spPr>
        <p:txBody>
          <a:bodyPr>
            <a:normAutofit fontScale="92500" lnSpcReduction="20000"/>
          </a:bodyPr>
          <a:lstStyle/>
          <a:p>
            <a:r>
              <a:rPr lang="en-US"/>
              <a:t>For 𝜎 &lt; 1 and close enough to 1, the fertility-human capital relationship </a:t>
            </a:r>
            <a:r>
              <a:rPr lang="en-US" i="1"/>
              <a:t>dN*/dh</a:t>
            </a:r>
            <a:r>
              <a:rPr lang="en-US"/>
              <a:t> is:</a:t>
            </a:r>
          </a:p>
          <a:p>
            <a:endParaRPr lang="en-US"/>
          </a:p>
          <a:p>
            <a:pPr marL="514350" indent="-514350">
              <a:buAutoNum type="arabicPeriod"/>
            </a:pPr>
            <a:r>
              <a:rPr lang="en-US"/>
              <a:t>Negative.</a:t>
            </a:r>
          </a:p>
          <a:p>
            <a:pPr marL="514350" indent="-514350">
              <a:buAutoNum type="arabicPeriod"/>
            </a:pPr>
            <a:r>
              <a:rPr lang="en-US"/>
              <a:t>Closer to zero at higher wages and/or levels of human capital. </a:t>
            </a:r>
            <a:r>
              <a:rPr lang="en-US" i="1">
                <a:solidFill>
                  <a:schemeClr val="accent4"/>
                </a:solidFill>
              </a:rPr>
              <a:t>Weaker effects on fertility at higher income.</a:t>
            </a:r>
          </a:p>
          <a:p>
            <a:pPr marL="514350" indent="-514350">
              <a:buFont typeface="Arial" panose="020B0604020202020204" pitchFamily="34" charset="0"/>
              <a:buAutoNum type="arabicPeriod"/>
            </a:pPr>
            <a:r>
              <a:rPr lang="en-US"/>
              <a:t>Closer to zero at higher levels of education </a:t>
            </a:r>
            <a:r>
              <a:rPr lang="en-US" i="1"/>
              <a:t>s</a:t>
            </a:r>
            <a:r>
              <a:rPr lang="en-US"/>
              <a:t>. </a:t>
            </a:r>
            <a:r>
              <a:rPr lang="en-US" i="1">
                <a:solidFill>
                  <a:schemeClr val="accent4"/>
                </a:solidFill>
              </a:rPr>
              <a:t>Weaker effects at higher education levels.</a:t>
            </a:r>
          </a:p>
          <a:p>
            <a:pPr marL="514350" indent="-514350">
              <a:buAutoNum type="arabicPeriod"/>
            </a:pPr>
            <a:r>
              <a:rPr lang="en-US"/>
              <a:t>More negative when the time burden of children</a:t>
            </a:r>
            <a:r>
              <a:rPr lang="en-US" i="1"/>
              <a:t> b</a:t>
            </a:r>
            <a:r>
              <a:rPr lang="en-US"/>
              <a:t> is larger. </a:t>
            </a:r>
            <a:r>
              <a:rPr lang="en-US" i="1">
                <a:solidFill>
                  <a:schemeClr val="accent4"/>
                </a:solidFill>
              </a:rPr>
              <a:t>Stronger effects among those living without a partner.</a:t>
            </a:r>
          </a:p>
          <a:p>
            <a:pPr marL="514350" indent="-514350">
              <a:buAutoNum type="arabicPeriod"/>
            </a:pPr>
            <a:r>
              <a:rPr lang="en-US"/>
              <a:t>Closer to zero among those who start fertility in period 2 (N*1 = 0) than among those who start fertility in period 1 (N*1 &gt; 0). </a:t>
            </a:r>
            <a:r>
              <a:rPr lang="en-US" i="1">
                <a:solidFill>
                  <a:schemeClr val="accent4"/>
                </a:solidFill>
              </a:rPr>
              <a:t>Weaker effects for later age at first birth.</a:t>
            </a:r>
          </a:p>
          <a:p>
            <a:pPr marL="514350" indent="-514350">
              <a:buAutoNum type="arabicPeriod"/>
            </a:pPr>
            <a:endParaRPr lang="en-US"/>
          </a:p>
          <a:p>
            <a:pPr marL="514350" indent="-514350">
              <a:buAutoNum type="arabicPeriod"/>
            </a:pPr>
            <a:endParaRPr lang="en-US"/>
          </a:p>
        </p:txBody>
      </p:sp>
    </p:spTree>
    <p:extLst>
      <p:ext uri="{BB962C8B-B14F-4D97-AF65-F5344CB8AC3E}">
        <p14:creationId xmlns:p14="http://schemas.microsoft.com/office/powerpoint/2010/main" val="273443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E9A7-BAD4-3948-A6A6-B79593E648D1}"/>
              </a:ext>
            </a:extLst>
          </p:cNvPr>
          <p:cNvSpPr>
            <a:spLocks noGrp="1"/>
          </p:cNvSpPr>
          <p:nvPr>
            <p:ph type="title"/>
          </p:nvPr>
        </p:nvSpPr>
        <p:spPr>
          <a:xfrm>
            <a:off x="838200" y="85707"/>
            <a:ext cx="10515600" cy="1325563"/>
          </a:xfrm>
        </p:spPr>
        <p:txBody>
          <a:bodyPr>
            <a:normAutofit/>
          </a:bodyPr>
          <a:lstStyle/>
          <a:p>
            <a:pPr algn="ctr"/>
            <a:r>
              <a:rPr lang="en-US" sz="3600"/>
              <a:t>PGS which correlate negatively with earnings and education are selected for</a:t>
            </a:r>
          </a:p>
        </p:txBody>
      </p:sp>
      <p:sp>
        <p:nvSpPr>
          <p:cNvPr id="3" name="Content Placeholder 2">
            <a:extLst>
              <a:ext uri="{FF2B5EF4-FFF2-40B4-BE49-F238E27FC236}">
                <a16:creationId xmlns:a16="http://schemas.microsoft.com/office/drawing/2014/main" id="{05F519D1-8318-E84B-B0FD-F77B12D418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C0ABD69-3D28-EA42-B624-F41F151EDE82}"/>
              </a:ext>
            </a:extLst>
          </p:cNvPr>
          <p:cNvPicPr>
            <a:picLocks noChangeAspect="1"/>
          </p:cNvPicPr>
          <p:nvPr/>
        </p:nvPicPr>
        <p:blipFill>
          <a:blip r:embed="rId3"/>
          <a:stretch>
            <a:fillRect/>
          </a:stretch>
        </p:blipFill>
        <p:spPr>
          <a:xfrm>
            <a:off x="1549743" y="1426265"/>
            <a:ext cx="9092514" cy="5150057"/>
          </a:xfrm>
          <a:prstGeom prst="rect">
            <a:avLst/>
          </a:prstGeom>
        </p:spPr>
      </p:pic>
    </p:spTree>
    <p:extLst>
      <p:ext uri="{BB962C8B-B14F-4D97-AF65-F5344CB8AC3E}">
        <p14:creationId xmlns:p14="http://schemas.microsoft.com/office/powerpoint/2010/main" val="25788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9E7BE-7695-E94B-B1B8-8EFA8BE260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0FB9E1-235B-2041-9785-1C2FA5F88FB8}"/>
              </a:ext>
            </a:extLst>
          </p:cNvPr>
          <p:cNvSpPr>
            <a:spLocks noGrp="1"/>
          </p:cNvSpPr>
          <p:nvPr>
            <p:ph idx="1"/>
          </p:nvPr>
        </p:nvSpPr>
        <p:spPr/>
        <p:txBody>
          <a:bodyPr>
            <a:normAutofit lnSpcReduction="10000"/>
          </a:bodyPr>
          <a:lstStyle/>
          <a:p>
            <a:pPr marL="0" indent="0">
              <a:buNone/>
            </a:pPr>
            <a:r>
              <a:rPr lang="en-US"/>
              <a:t>Contemporary humans are undergoing natural selection on polygenic scores </a:t>
            </a:r>
            <a:r>
              <a:rPr lang="en-GB"/>
              <a:t>(Barban et al. 2016; Beauchamp 2016; Kong et al. 2017; Sanjak et al. 2018).</a:t>
            </a:r>
          </a:p>
          <a:p>
            <a:pPr marL="0" indent="0">
              <a:buNone/>
            </a:pPr>
            <a:r>
              <a:rPr lang="en-GB">
                <a:effectLst/>
              </a:rPr>
              <a:t>But we have no theory of why.</a:t>
            </a:r>
          </a:p>
          <a:p>
            <a:pPr marL="0" indent="0">
              <a:buNone/>
            </a:pPr>
            <a:endParaRPr lang="en-GB">
              <a:effectLst/>
            </a:endParaRPr>
          </a:p>
          <a:p>
            <a:pPr marL="457200" indent="-457200">
              <a:buFont typeface="Arial" panose="020B0604020202020204" pitchFamily="34" charset="0"/>
              <a:buChar char="•"/>
            </a:pPr>
            <a:r>
              <a:rPr lang="en-GB"/>
              <a:t>We examine natural selection on 33 polygenic scores in UK Biobank.</a:t>
            </a:r>
          </a:p>
          <a:p>
            <a:pPr marL="457200" indent="-457200">
              <a:buFont typeface="Arial" panose="020B0604020202020204" pitchFamily="34" charset="0"/>
              <a:buChar char="•"/>
            </a:pPr>
            <a:r>
              <a:rPr lang="en-GB">
                <a:effectLst/>
              </a:rPr>
              <a:t>Patterns in the data can be explained by the economic theory of fertility (Becker 1960).</a:t>
            </a:r>
          </a:p>
          <a:p>
            <a:pPr marL="457200" indent="-457200">
              <a:buFont typeface="Arial" panose="020B0604020202020204" pitchFamily="34" charset="0"/>
              <a:buChar char="•"/>
            </a:pPr>
            <a:r>
              <a:rPr lang="en-GB"/>
              <a:t>Natural selection has substantial effects on genetic inequality (Harden 2021).</a:t>
            </a:r>
            <a:endParaRPr lang="en-GB">
              <a:effectLst/>
            </a:endParaRPr>
          </a:p>
          <a:p>
            <a:endParaRPr lang="en-US"/>
          </a:p>
        </p:txBody>
      </p:sp>
    </p:spTree>
    <p:extLst>
      <p:ext uri="{BB962C8B-B14F-4D97-AF65-F5344CB8AC3E}">
        <p14:creationId xmlns:p14="http://schemas.microsoft.com/office/powerpoint/2010/main" val="533687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06AD-5A36-3B43-BDE4-024FB3165E60}"/>
              </a:ext>
            </a:extLst>
          </p:cNvPr>
          <p:cNvSpPr>
            <a:spLocks noGrp="1"/>
          </p:cNvSpPr>
          <p:nvPr>
            <p:ph type="title"/>
          </p:nvPr>
        </p:nvSpPr>
        <p:spPr/>
        <p:txBody>
          <a:bodyPr/>
          <a:lstStyle/>
          <a:p>
            <a:r>
              <a:rPr lang="en-US"/>
              <a:t>Controlling for earnings and education</a:t>
            </a:r>
          </a:p>
        </p:txBody>
      </p:sp>
      <p:sp>
        <p:nvSpPr>
          <p:cNvPr id="3" name="Content Placeholder 2">
            <a:extLst>
              <a:ext uri="{FF2B5EF4-FFF2-40B4-BE49-F238E27FC236}">
                <a16:creationId xmlns:a16="http://schemas.microsoft.com/office/drawing/2014/main" id="{48BA2147-649A-0C44-BE71-1C5BF1107A9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B0F3F71-3363-F442-9E71-1B09F89FAD44}"/>
              </a:ext>
            </a:extLst>
          </p:cNvPr>
          <p:cNvPicPr>
            <a:picLocks noChangeAspect="1"/>
          </p:cNvPicPr>
          <p:nvPr/>
        </p:nvPicPr>
        <p:blipFill>
          <a:blip r:embed="rId2"/>
          <a:stretch>
            <a:fillRect/>
          </a:stretch>
        </p:blipFill>
        <p:spPr>
          <a:xfrm>
            <a:off x="1655942" y="1690688"/>
            <a:ext cx="8931096" cy="5013774"/>
          </a:xfrm>
          <a:prstGeom prst="rect">
            <a:avLst/>
          </a:prstGeom>
        </p:spPr>
      </p:pic>
    </p:spTree>
    <p:extLst>
      <p:ext uri="{BB962C8B-B14F-4D97-AF65-F5344CB8AC3E}">
        <p14:creationId xmlns:p14="http://schemas.microsoft.com/office/powerpoint/2010/main" val="2547497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92AE-F8DA-3640-8F55-97EE8753D6AE}"/>
              </a:ext>
            </a:extLst>
          </p:cNvPr>
          <p:cNvSpPr>
            <a:spLocks noGrp="1"/>
          </p:cNvSpPr>
          <p:nvPr>
            <p:ph type="title"/>
          </p:nvPr>
        </p:nvSpPr>
        <p:spPr/>
        <p:txBody>
          <a:bodyPr/>
          <a:lstStyle/>
          <a:p>
            <a:r>
              <a:rPr lang="en-US"/>
              <a:t>Within-siblings regressions</a:t>
            </a:r>
          </a:p>
        </p:txBody>
      </p:sp>
      <p:sp>
        <p:nvSpPr>
          <p:cNvPr id="3" name="Content Placeholder 2">
            <a:extLst>
              <a:ext uri="{FF2B5EF4-FFF2-40B4-BE49-F238E27FC236}">
                <a16:creationId xmlns:a16="http://schemas.microsoft.com/office/drawing/2014/main" id="{8B94B08B-11FC-7C4C-920C-E3F19A8CACDD}"/>
              </a:ext>
            </a:extLst>
          </p:cNvPr>
          <p:cNvSpPr>
            <a:spLocks noGrp="1"/>
          </p:cNvSpPr>
          <p:nvPr>
            <p:ph idx="1"/>
          </p:nvPr>
        </p:nvSpPr>
        <p:spPr/>
        <p:txBody>
          <a:bodyPr/>
          <a:lstStyle/>
          <a:p>
            <a:r>
              <a:rPr lang="en-US"/>
              <a:t>Within siblings, genetic variation is assigned randomly.</a:t>
            </a:r>
          </a:p>
          <a:p>
            <a:r>
              <a:rPr lang="en-US"/>
              <a:t>We can use this to test for causal effects of genes on fertility among  ~ 36,000 individuals in a sibling group.</a:t>
            </a:r>
          </a:p>
          <a:p>
            <a:r>
              <a:rPr lang="en-US"/>
              <a:t>No results are significant after Bonferroni correction.</a:t>
            </a:r>
          </a:p>
          <a:p>
            <a:r>
              <a:rPr lang="en-US"/>
              <a:t>Results correlate with pooled effect sizes, and are about 1/3 smaller (regression of within-sibling on pooled, b = 0.71).</a:t>
            </a:r>
          </a:p>
          <a:p>
            <a:r>
              <a:rPr lang="en-US"/>
              <a:t>Controlling for earnings and education has little effect, though educational attainment effect size is reduced by  ~ 20%.</a:t>
            </a:r>
          </a:p>
        </p:txBody>
      </p:sp>
    </p:spTree>
    <p:extLst>
      <p:ext uri="{BB962C8B-B14F-4D97-AF65-F5344CB8AC3E}">
        <p14:creationId xmlns:p14="http://schemas.microsoft.com/office/powerpoint/2010/main" val="751712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86220-F373-7E48-87A7-5F79B2D2B79C}"/>
              </a:ext>
            </a:extLst>
          </p:cNvPr>
          <p:cNvSpPr>
            <a:spLocks noGrp="1"/>
          </p:cNvSpPr>
          <p:nvPr>
            <p:ph type="title"/>
          </p:nvPr>
        </p:nvSpPr>
        <p:spPr/>
        <p:txBody>
          <a:bodyPr/>
          <a:lstStyle/>
          <a:p>
            <a:r>
              <a:rPr lang="en-US"/>
              <a:t>Effects</a:t>
            </a:r>
          </a:p>
        </p:txBody>
      </p:sp>
      <p:sp>
        <p:nvSpPr>
          <p:cNvPr id="3" name="Content Placeholder 2">
            <a:extLst>
              <a:ext uri="{FF2B5EF4-FFF2-40B4-BE49-F238E27FC236}">
                <a16:creationId xmlns:a16="http://schemas.microsoft.com/office/drawing/2014/main" id="{EBAB30C4-6A9E-1249-9F19-1FB68342C27B}"/>
              </a:ext>
            </a:extLst>
          </p:cNvPr>
          <p:cNvSpPr>
            <a:spLocks noGrp="1"/>
          </p:cNvSpPr>
          <p:nvPr>
            <p:ph sz="half" idx="1"/>
          </p:nvPr>
        </p:nvSpPr>
        <p:spPr>
          <a:xfrm>
            <a:off x="838200" y="1825625"/>
            <a:ext cx="5181600" cy="4667250"/>
          </a:xfrm>
        </p:spPr>
        <p:txBody>
          <a:bodyPr>
            <a:normAutofit fontScale="85000" lnSpcReduction="10000"/>
          </a:bodyPr>
          <a:lstStyle/>
          <a:p>
            <a:pPr marL="0" indent="0">
              <a:buNone/>
            </a:pPr>
            <a:r>
              <a:rPr lang="en-US" b="1"/>
              <a:t>Effects on population means are small.</a:t>
            </a:r>
          </a:p>
          <a:p>
            <a:pPr marL="457200" indent="-457200">
              <a:buFont typeface="Arial" panose="020B0604020202020204" pitchFamily="34" charset="0"/>
              <a:buChar char="•"/>
            </a:pPr>
            <a:r>
              <a:rPr lang="en-US"/>
              <a:t>But noisy PGS imply errors-in-variables.</a:t>
            </a:r>
          </a:p>
          <a:p>
            <a:pPr marL="457200" indent="-457200">
              <a:buFont typeface="Arial" panose="020B0604020202020204" pitchFamily="34" charset="0"/>
              <a:buChar char="•"/>
            </a:pPr>
            <a:r>
              <a:rPr lang="en-US"/>
              <a:t>And sample selection in UKBB seems to bias results towards 0. </a:t>
            </a:r>
          </a:p>
          <a:p>
            <a:pPr marL="457200" indent="-457200">
              <a:buFont typeface="Arial" panose="020B0604020202020204" pitchFamily="34" charset="0"/>
              <a:buChar char="•"/>
            </a:pPr>
            <a:endParaRPr lang="en-US"/>
          </a:p>
          <a:p>
            <a:pPr marL="0" indent="0">
              <a:buNone/>
            </a:pPr>
            <a:r>
              <a:rPr lang="en-US" b="1"/>
              <a:t>Effects on inequality are substantive.</a:t>
            </a:r>
          </a:p>
          <a:p>
            <a:pPr marL="457200" indent="-457200">
              <a:buFont typeface="Arial" panose="020B0604020202020204" pitchFamily="34" charset="0"/>
              <a:buChar char="•"/>
            </a:pPr>
            <a:r>
              <a:rPr lang="en-US"/>
              <a:t>Results increase inequality for 29 out of 33 scores.</a:t>
            </a:r>
          </a:p>
          <a:p>
            <a:pPr marL="457200" indent="-457200">
              <a:buFont typeface="Arial" panose="020B0604020202020204" pitchFamily="34" charset="0"/>
              <a:buChar char="•"/>
            </a:pPr>
            <a:r>
              <a:rPr lang="en-US"/>
              <a:t>Median increase in difference between highest- and lowest-income groups: 14% in 1 generation.</a:t>
            </a:r>
          </a:p>
          <a:p>
            <a:endParaRPr lang="en-US"/>
          </a:p>
          <a:p>
            <a:endParaRPr lang="en-US"/>
          </a:p>
        </p:txBody>
      </p:sp>
      <p:pic>
        <p:nvPicPr>
          <p:cNvPr id="5" name="Content Placeholder 4">
            <a:extLst>
              <a:ext uri="{FF2B5EF4-FFF2-40B4-BE49-F238E27FC236}">
                <a16:creationId xmlns:a16="http://schemas.microsoft.com/office/drawing/2014/main" id="{876BE548-E7B1-6347-B48F-DB6B8C5FF08C}"/>
              </a:ext>
            </a:extLst>
          </p:cNvPr>
          <p:cNvPicPr>
            <a:picLocks noGrp="1" noChangeAspect="1"/>
          </p:cNvPicPr>
          <p:nvPr>
            <p:ph sz="half" idx="2"/>
          </p:nvPr>
        </p:nvPicPr>
        <p:blipFill>
          <a:blip r:embed="rId3"/>
          <a:stretch>
            <a:fillRect/>
          </a:stretch>
        </p:blipFill>
        <p:spPr>
          <a:xfrm>
            <a:off x="6172200" y="1854412"/>
            <a:ext cx="5181600" cy="4293763"/>
          </a:xfrm>
          <a:prstGeom prst="rect">
            <a:avLst/>
          </a:prstGeom>
        </p:spPr>
      </p:pic>
    </p:spTree>
    <p:extLst>
      <p:ext uri="{BB962C8B-B14F-4D97-AF65-F5344CB8AC3E}">
        <p14:creationId xmlns:p14="http://schemas.microsoft.com/office/powerpoint/2010/main" val="472960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FBB4-3B41-DA46-88B1-A192EC15B9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91CC08E-D021-4747-BA1D-3DA3D4FCEE30}"/>
              </a:ext>
            </a:extLst>
          </p:cNvPr>
          <p:cNvSpPr>
            <a:spLocks noGrp="1"/>
          </p:cNvSpPr>
          <p:nvPr>
            <p:ph idx="1"/>
          </p:nvPr>
        </p:nvSpPr>
        <p:spPr/>
        <p:txBody>
          <a:bodyPr/>
          <a:lstStyle/>
          <a:p>
            <a:pPr marL="0" indent="0" algn="ctr">
              <a:buNone/>
            </a:pPr>
            <a:endParaRPr lang="en-US"/>
          </a:p>
          <a:p>
            <a:pPr marL="0" indent="0" algn="ctr">
              <a:buNone/>
            </a:pPr>
            <a:r>
              <a:rPr lang="en-US" sz="8800"/>
              <a:t>SAPERE AUDE</a:t>
            </a:r>
          </a:p>
          <a:p>
            <a:pPr marL="0" indent="0" algn="ctr">
              <a:buNone/>
            </a:pPr>
            <a:endParaRPr lang="en-US" sz="4800"/>
          </a:p>
          <a:p>
            <a:pPr marL="0" indent="0" algn="ctr">
              <a:buNone/>
            </a:pPr>
            <a:endParaRPr lang="en-US" sz="2400"/>
          </a:p>
          <a:p>
            <a:pPr marL="0" indent="0" algn="ctr">
              <a:buNone/>
            </a:pPr>
            <a:r>
              <a:rPr lang="en-US" sz="3200"/>
              <a:t>Thank you!</a:t>
            </a:r>
          </a:p>
        </p:txBody>
      </p:sp>
    </p:spTree>
    <p:extLst>
      <p:ext uri="{BB962C8B-B14F-4D97-AF65-F5344CB8AC3E}">
        <p14:creationId xmlns:p14="http://schemas.microsoft.com/office/powerpoint/2010/main" val="3746985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A41E-9CBD-F64D-A6D7-5B20EB9D37A4}"/>
              </a:ext>
            </a:extLst>
          </p:cNvPr>
          <p:cNvSpPr>
            <a:spLocks noGrp="1"/>
          </p:cNvSpPr>
          <p:nvPr>
            <p:ph type="title"/>
          </p:nvPr>
        </p:nvSpPr>
        <p:spPr/>
        <p:txBody>
          <a:bodyPr/>
          <a:lstStyle/>
          <a:p>
            <a:r>
              <a:rPr lang="en-US"/>
              <a:t>DNA</a:t>
            </a:r>
          </a:p>
        </p:txBody>
      </p:sp>
      <p:sp>
        <p:nvSpPr>
          <p:cNvPr id="3" name="Content Placeholder 2">
            <a:extLst>
              <a:ext uri="{FF2B5EF4-FFF2-40B4-BE49-F238E27FC236}">
                <a16:creationId xmlns:a16="http://schemas.microsoft.com/office/drawing/2014/main" id="{BA2CD42D-ACF6-F54C-9F49-88FF6E2A0479}"/>
              </a:ext>
            </a:extLst>
          </p:cNvPr>
          <p:cNvSpPr>
            <a:spLocks noGrp="1"/>
          </p:cNvSpPr>
          <p:nvPr>
            <p:ph idx="1"/>
          </p:nvPr>
        </p:nvSpPr>
        <p:spPr/>
        <p:txBody>
          <a:bodyPr/>
          <a:lstStyle/>
          <a:p>
            <a:r>
              <a:rPr lang="en-US"/>
              <a:t>Human DNA has about 3 billion base pairs.</a:t>
            </a:r>
          </a:p>
          <a:p>
            <a:r>
              <a:rPr lang="en-US"/>
              <a:t>Each pair consists of two molecules of </a:t>
            </a:r>
            <a:r>
              <a:rPr lang="en-GB"/>
              <a:t>adenine (A), cytosine (C), guanine (G), and thymine (T). The pairs are A-T or C-G.</a:t>
            </a:r>
            <a:endParaRPr lang="en-US"/>
          </a:p>
          <a:p>
            <a:r>
              <a:rPr lang="en-US"/>
              <a:t>Most of these are identical across all humans, but we differ from each other at about 4-5 million sites.</a:t>
            </a:r>
          </a:p>
          <a:p>
            <a:r>
              <a:rPr lang="en-US"/>
              <a:t>One kind of variation is the Single Nucleotide Polymorphism (SNP): a difference at a single base pair. Humans may carry 0, 1 or 2 of the minor allele (the less common of the possible pairs).</a:t>
            </a:r>
          </a:p>
          <a:p>
            <a:r>
              <a:rPr lang="en-US"/>
              <a:t>DNA arrays capture SNP data at a large number of locations.</a:t>
            </a:r>
          </a:p>
        </p:txBody>
      </p:sp>
    </p:spTree>
    <p:extLst>
      <p:ext uri="{BB962C8B-B14F-4D97-AF65-F5344CB8AC3E}">
        <p14:creationId xmlns:p14="http://schemas.microsoft.com/office/powerpoint/2010/main" val="965811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1CDB0-1C8A-1B4B-9CC4-C8442CB8B54B}"/>
              </a:ext>
            </a:extLst>
          </p:cNvPr>
          <p:cNvSpPr>
            <a:spLocks noGrp="1"/>
          </p:cNvSpPr>
          <p:nvPr>
            <p:ph type="title"/>
          </p:nvPr>
        </p:nvSpPr>
        <p:spPr/>
        <p:txBody>
          <a:bodyPr/>
          <a:lstStyle/>
          <a:p>
            <a:r>
              <a:rPr lang="en-US"/>
              <a:t>Polygenic scores</a:t>
            </a:r>
          </a:p>
        </p:txBody>
      </p:sp>
      <p:sp>
        <p:nvSpPr>
          <p:cNvPr id="3" name="Content Placeholder 2">
            <a:extLst>
              <a:ext uri="{FF2B5EF4-FFF2-40B4-BE49-F238E27FC236}">
                <a16:creationId xmlns:a16="http://schemas.microsoft.com/office/drawing/2014/main" id="{4186D4E0-73FE-F247-9CC3-3A21B16A5AEF}"/>
              </a:ext>
            </a:extLst>
          </p:cNvPr>
          <p:cNvSpPr>
            <a:spLocks noGrp="1"/>
          </p:cNvSpPr>
          <p:nvPr>
            <p:ph idx="1"/>
          </p:nvPr>
        </p:nvSpPr>
        <p:spPr/>
        <p:txBody>
          <a:bodyPr/>
          <a:lstStyle/>
          <a:p>
            <a:r>
              <a:rPr lang="en-US"/>
              <a:t>A polygenic score is a summary statistic derived from DNA.</a:t>
            </a:r>
          </a:p>
          <a:p>
            <a:r>
              <a:rPr lang="en-US"/>
              <a:t>It is a weighted sum of SNP alleles. Weights are derived from bivariate correlations with the target </a:t>
            </a:r>
            <a:r>
              <a:rPr lang="en-US" i="1"/>
              <a:t>phenotype</a:t>
            </a:r>
            <a:r>
              <a:rPr lang="en-US"/>
              <a:t> (e.g. years of education, coronary artery disease, age started smoking). </a:t>
            </a:r>
          </a:p>
          <a:p>
            <a:r>
              <a:rPr lang="en-US"/>
              <a:t>Only correlations below a given p-value threshold may be used, and weights may be adjusted for correlation among different SNPs.</a:t>
            </a:r>
          </a:p>
          <a:p>
            <a:r>
              <a:rPr lang="en-US"/>
              <a:t> </a:t>
            </a:r>
          </a:p>
          <a:p>
            <a:endParaRPr lang="en-US"/>
          </a:p>
        </p:txBody>
      </p:sp>
    </p:spTree>
    <p:extLst>
      <p:ext uri="{BB962C8B-B14F-4D97-AF65-F5344CB8AC3E}">
        <p14:creationId xmlns:p14="http://schemas.microsoft.com/office/powerpoint/2010/main" val="3717641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FA10C7-35B7-2D4F-B9C6-97ABD1BFD48B}"/>
              </a:ext>
            </a:extLst>
          </p:cNvPr>
          <p:cNvSpPr>
            <a:spLocks noGrp="1"/>
          </p:cNvSpPr>
          <p:nvPr>
            <p:ph idx="1"/>
          </p:nvPr>
        </p:nvSpPr>
        <p:spPr>
          <a:xfrm>
            <a:off x="838200" y="757238"/>
            <a:ext cx="10515600" cy="5648325"/>
          </a:xfrm>
        </p:spPr>
        <p:txBody>
          <a:bodyPr>
            <a:normAutofit lnSpcReduction="10000"/>
          </a:bodyPr>
          <a:lstStyle/>
          <a:p>
            <a:r>
              <a:rPr lang="en-US"/>
              <a:t>We create 33 polygenic scores for individuals in UK Biobank.</a:t>
            </a:r>
          </a:p>
          <a:p>
            <a:r>
              <a:rPr lang="en-US"/>
              <a:t>Summary statistics (weights) for the polygenic scores were calculated excluding any data from UK Biobank.</a:t>
            </a:r>
          </a:p>
          <a:p>
            <a:r>
              <a:rPr lang="en-US"/>
              <a:t>Scores are normalized to mean 0, variance 1.</a:t>
            </a:r>
          </a:p>
          <a:p>
            <a:endParaRPr lang="en-US"/>
          </a:p>
          <a:p>
            <a:r>
              <a:rPr lang="en-US"/>
              <a:t>To estimate natural selection, we calculate bivariate correlations with fertility.</a:t>
            </a:r>
          </a:p>
          <a:p>
            <a:r>
              <a:rPr lang="en-US"/>
              <a:t>Scores which correlate positively (negatively) with fertility are being  selected for (against).</a:t>
            </a:r>
          </a:p>
          <a:p>
            <a:r>
              <a:rPr lang="en-US"/>
              <a:t>The correlation equals the expected polygenic score in the children’s generation.</a:t>
            </a:r>
          </a:p>
          <a:p>
            <a:endParaRPr lang="en-US" i="1"/>
          </a:p>
          <a:p>
            <a:r>
              <a:rPr lang="en-US"/>
              <a:t>Note: no claim about causality here!</a:t>
            </a:r>
          </a:p>
          <a:p>
            <a:endParaRPr lang="en-US"/>
          </a:p>
          <a:p>
            <a:endParaRPr lang="en-US"/>
          </a:p>
        </p:txBody>
      </p:sp>
    </p:spTree>
    <p:extLst>
      <p:ext uri="{BB962C8B-B14F-4D97-AF65-F5344CB8AC3E}">
        <p14:creationId xmlns:p14="http://schemas.microsoft.com/office/powerpoint/2010/main" val="4197435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407E-C603-9D49-8ACD-F7D7517E381E}"/>
              </a:ext>
            </a:extLst>
          </p:cNvPr>
          <p:cNvSpPr>
            <a:spLocks noGrp="1"/>
          </p:cNvSpPr>
          <p:nvPr>
            <p:ph type="title"/>
          </p:nvPr>
        </p:nvSpPr>
        <p:spPr/>
        <p:txBody>
          <a:bodyPr/>
          <a:lstStyle/>
          <a:p>
            <a:r>
              <a:rPr lang="en-US"/>
              <a:t>Sample</a:t>
            </a:r>
          </a:p>
        </p:txBody>
      </p:sp>
      <p:sp>
        <p:nvSpPr>
          <p:cNvPr id="3" name="Content Placeholder 2">
            <a:extLst>
              <a:ext uri="{FF2B5EF4-FFF2-40B4-BE49-F238E27FC236}">
                <a16:creationId xmlns:a16="http://schemas.microsoft.com/office/drawing/2014/main" id="{09655F5C-F8CD-0B43-A0B8-3EE18C55D456}"/>
              </a:ext>
            </a:extLst>
          </p:cNvPr>
          <p:cNvSpPr>
            <a:spLocks noGrp="1"/>
          </p:cNvSpPr>
          <p:nvPr>
            <p:ph idx="1"/>
          </p:nvPr>
        </p:nvSpPr>
        <p:spPr/>
        <p:txBody>
          <a:bodyPr>
            <a:normAutofit fontScale="92500" lnSpcReduction="10000"/>
          </a:bodyPr>
          <a:lstStyle/>
          <a:p>
            <a:r>
              <a:rPr lang="en-US"/>
              <a:t>UK Biobank: a health survey comprising about 500,000 individuals, born 1934-1970.</a:t>
            </a:r>
          </a:p>
          <a:p>
            <a:r>
              <a:rPr lang="en-US"/>
              <a:t>Respondents are selected geographically (22 assessment centres around Great Britain); and by health, income, etc. due to different response rates.</a:t>
            </a:r>
          </a:p>
          <a:p>
            <a:r>
              <a:rPr lang="en-US"/>
              <a:t>Includes DNA data, health questionnaire and some “social science” variables.</a:t>
            </a:r>
          </a:p>
          <a:p>
            <a:r>
              <a:rPr lang="en-US"/>
              <a:t>We use:</a:t>
            </a:r>
          </a:p>
          <a:p>
            <a:pPr marL="457200" indent="-457200">
              <a:buFont typeface="Arial" panose="020B0604020202020204" pitchFamily="34" charset="0"/>
              <a:buChar char="•"/>
            </a:pPr>
            <a:r>
              <a:rPr lang="en-US"/>
              <a:t>Number of children</a:t>
            </a:r>
          </a:p>
          <a:p>
            <a:pPr marL="457200" indent="-457200">
              <a:buFont typeface="Arial" panose="020B0604020202020204" pitchFamily="34" charset="0"/>
              <a:buChar char="•"/>
            </a:pPr>
            <a:r>
              <a:rPr lang="en-US"/>
              <a:t>Number of siblings (to estimate natural selection in the previous generation)</a:t>
            </a:r>
          </a:p>
          <a:p>
            <a:r>
              <a:rPr lang="en-US"/>
              <a:t>For number of children we use individuals aged 45+.</a:t>
            </a:r>
          </a:p>
        </p:txBody>
      </p:sp>
    </p:spTree>
    <p:extLst>
      <p:ext uri="{BB962C8B-B14F-4D97-AF65-F5344CB8AC3E}">
        <p14:creationId xmlns:p14="http://schemas.microsoft.com/office/powerpoint/2010/main" val="3597125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03423-C5D4-8E43-9531-E8066E72EFC5}"/>
              </a:ext>
            </a:extLst>
          </p:cNvPr>
          <p:cNvSpPr>
            <a:spLocks noGrp="1"/>
          </p:cNvSpPr>
          <p:nvPr>
            <p:ph type="title"/>
          </p:nvPr>
        </p:nvSpPr>
        <p:spPr>
          <a:xfrm>
            <a:off x="838199" y="18255"/>
            <a:ext cx="10515600" cy="1325563"/>
          </a:xfrm>
        </p:spPr>
        <p:txBody>
          <a:bodyPr/>
          <a:lstStyle/>
          <a:p>
            <a:pPr algn="ctr"/>
            <a:r>
              <a:rPr lang="en-US"/>
              <a:t>Correlations with completed fertility</a:t>
            </a:r>
          </a:p>
        </p:txBody>
      </p:sp>
      <p:sp>
        <p:nvSpPr>
          <p:cNvPr id="3" name="Content Placeholder 2">
            <a:extLst>
              <a:ext uri="{FF2B5EF4-FFF2-40B4-BE49-F238E27FC236}">
                <a16:creationId xmlns:a16="http://schemas.microsoft.com/office/drawing/2014/main" id="{31251221-9550-3442-B010-B8E34B55F87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94F2B17-A30A-EC4A-8B74-7BFDA18A7354}"/>
              </a:ext>
            </a:extLst>
          </p:cNvPr>
          <p:cNvPicPr>
            <a:picLocks noChangeAspect="1"/>
          </p:cNvPicPr>
          <p:nvPr/>
        </p:nvPicPr>
        <p:blipFill rotWithShape="1">
          <a:blip r:embed="rId3"/>
          <a:srcRect r="-463" b="12910"/>
          <a:stretch/>
        </p:blipFill>
        <p:spPr>
          <a:xfrm>
            <a:off x="838199" y="1146110"/>
            <a:ext cx="10493569" cy="5495927"/>
          </a:xfrm>
          <a:prstGeom prst="rect">
            <a:avLst/>
          </a:prstGeom>
        </p:spPr>
      </p:pic>
    </p:spTree>
    <p:extLst>
      <p:ext uri="{BB962C8B-B14F-4D97-AF65-F5344CB8AC3E}">
        <p14:creationId xmlns:p14="http://schemas.microsoft.com/office/powerpoint/2010/main" val="311700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90645-7EDE-4244-8221-DAA6817294C9}"/>
              </a:ext>
            </a:extLst>
          </p:cNvPr>
          <p:cNvSpPr>
            <a:spLocks noGrp="1"/>
          </p:cNvSpPr>
          <p:nvPr>
            <p:ph type="title"/>
          </p:nvPr>
        </p:nvSpPr>
        <p:spPr>
          <a:xfrm>
            <a:off x="838200" y="79618"/>
            <a:ext cx="10515600" cy="1325563"/>
          </a:xfrm>
        </p:spPr>
        <p:txBody>
          <a:bodyPr/>
          <a:lstStyle/>
          <a:p>
            <a:r>
              <a:rPr lang="en-US"/>
              <a:t>Education</a:t>
            </a:r>
          </a:p>
        </p:txBody>
      </p:sp>
      <p:sp>
        <p:nvSpPr>
          <p:cNvPr id="3" name="Content Placeholder 2">
            <a:extLst>
              <a:ext uri="{FF2B5EF4-FFF2-40B4-BE49-F238E27FC236}">
                <a16:creationId xmlns:a16="http://schemas.microsoft.com/office/drawing/2014/main" id="{B9837C64-3644-1346-A0B1-06E7617EA94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C95344D-E3AB-EB4F-A4C0-0A8057317997}"/>
              </a:ext>
            </a:extLst>
          </p:cNvPr>
          <p:cNvPicPr>
            <a:picLocks noChangeAspect="1"/>
          </p:cNvPicPr>
          <p:nvPr/>
        </p:nvPicPr>
        <p:blipFill>
          <a:blip r:embed="rId3"/>
          <a:stretch>
            <a:fillRect/>
          </a:stretch>
        </p:blipFill>
        <p:spPr>
          <a:xfrm>
            <a:off x="1040295" y="1222776"/>
            <a:ext cx="10111409" cy="5555606"/>
          </a:xfrm>
          <a:prstGeom prst="rect">
            <a:avLst/>
          </a:prstGeom>
        </p:spPr>
      </p:pic>
    </p:spTree>
    <p:extLst>
      <p:ext uri="{BB962C8B-B14F-4D97-AF65-F5344CB8AC3E}">
        <p14:creationId xmlns:p14="http://schemas.microsoft.com/office/powerpoint/2010/main" val="166212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1E258-D2AB-1547-96EB-89548EA38FF4}"/>
              </a:ext>
            </a:extLst>
          </p:cNvPr>
          <p:cNvSpPr>
            <a:spLocks noGrp="1"/>
          </p:cNvSpPr>
          <p:nvPr>
            <p:ph type="title"/>
          </p:nvPr>
        </p:nvSpPr>
        <p:spPr>
          <a:xfrm>
            <a:off x="838200" y="126586"/>
            <a:ext cx="10515600" cy="1325563"/>
          </a:xfrm>
        </p:spPr>
        <p:txBody>
          <a:bodyPr/>
          <a:lstStyle/>
          <a:p>
            <a:r>
              <a:rPr lang="en-US"/>
              <a:t>Income</a:t>
            </a:r>
          </a:p>
        </p:txBody>
      </p:sp>
      <p:sp>
        <p:nvSpPr>
          <p:cNvPr id="3" name="Content Placeholder 2">
            <a:extLst>
              <a:ext uri="{FF2B5EF4-FFF2-40B4-BE49-F238E27FC236}">
                <a16:creationId xmlns:a16="http://schemas.microsoft.com/office/drawing/2014/main" id="{B8EFBE19-AA1C-374E-BA2D-93DB9A1012C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1FA217F-1610-5647-8DB2-B5CAF94ACFFE}"/>
              </a:ext>
            </a:extLst>
          </p:cNvPr>
          <p:cNvPicPr>
            <a:picLocks noChangeAspect="1"/>
          </p:cNvPicPr>
          <p:nvPr/>
        </p:nvPicPr>
        <p:blipFill>
          <a:blip r:embed="rId3"/>
          <a:stretch>
            <a:fillRect/>
          </a:stretch>
        </p:blipFill>
        <p:spPr>
          <a:xfrm>
            <a:off x="922682" y="1158869"/>
            <a:ext cx="10346635" cy="5684849"/>
          </a:xfrm>
          <a:prstGeom prst="rect">
            <a:avLst/>
          </a:prstGeom>
        </p:spPr>
      </p:pic>
    </p:spTree>
    <p:extLst>
      <p:ext uri="{BB962C8B-B14F-4D97-AF65-F5344CB8AC3E}">
        <p14:creationId xmlns:p14="http://schemas.microsoft.com/office/powerpoint/2010/main" val="307466277"/>
      </p:ext>
    </p:extLst>
  </p:cSld>
  <p:clrMapOvr>
    <a:masterClrMapping/>
  </p:clrMapOvr>
</p:sld>
</file>

<file path=ppt/theme/theme1.xml><?xml version="1.0" encoding="utf-8"?>
<a:theme xmlns:a="http://schemas.openxmlformats.org/drawingml/2006/main" name="Black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Theme" id="{EBC2ACDB-5897-D343-B7C4-9CFB6697D06D}" vid="{A76FDDCB-3CDB-C144-B615-5E4C69CC8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 Theme</Template>
  <TotalTime>477</TotalTime>
  <Words>1482</Words>
  <Application>Microsoft Macintosh PowerPoint</Application>
  <PresentationFormat>Widescreen</PresentationFormat>
  <Paragraphs>137</Paragraphs>
  <Slides>23</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Black Theme</vt:lpstr>
      <vt:lpstr> Human capital mediates natural selection in contemporary humans</vt:lpstr>
      <vt:lpstr>PowerPoint Presentation</vt:lpstr>
      <vt:lpstr>DNA</vt:lpstr>
      <vt:lpstr>Polygenic scores</vt:lpstr>
      <vt:lpstr>PowerPoint Presentation</vt:lpstr>
      <vt:lpstr>Sample</vt:lpstr>
      <vt:lpstr>Correlations with completed fertility</vt:lpstr>
      <vt:lpstr>Education</vt:lpstr>
      <vt:lpstr>Income</vt:lpstr>
      <vt:lpstr>Household structure</vt:lpstr>
      <vt:lpstr>Age at first birth (women)</vt:lpstr>
      <vt:lpstr>Parents’ generation (dep. var.: N siblings)</vt:lpstr>
      <vt:lpstr>Is there change over time?</vt:lpstr>
      <vt:lpstr>Townsend deprivation quintile, parents’ generation</vt:lpstr>
      <vt:lpstr>Model</vt:lpstr>
      <vt:lpstr>Model</vt:lpstr>
      <vt:lpstr>Results</vt:lpstr>
      <vt:lpstr>Results</vt:lpstr>
      <vt:lpstr>PGS which correlate negatively with earnings and education are selected for</vt:lpstr>
      <vt:lpstr>Controlling for earnings and education</vt:lpstr>
      <vt:lpstr>Within-siblings regressions</vt:lpstr>
      <vt:lpstr>Effects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Human capital mediates natural selection in contemporary humans</dc:title>
  <dc:creator>David Hugh-Jones (ECO - Staff)</dc:creator>
  <cp:lastModifiedBy>David Hugh-Jones (ECO - Staff)</cp:lastModifiedBy>
  <cp:revision>21</cp:revision>
  <cp:lastPrinted>2021-10-28T14:26:56Z</cp:lastPrinted>
  <dcterms:created xsi:type="dcterms:W3CDTF">2021-10-26T14:11:37Z</dcterms:created>
  <dcterms:modified xsi:type="dcterms:W3CDTF">2021-11-09T12:01:07Z</dcterms:modified>
</cp:coreProperties>
</file>