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82B4"/>
    <a:srgbClr val="158D23"/>
    <a:srgbClr val="4E67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30"/>
    <p:restoredTop sz="94656"/>
  </p:normalViewPr>
  <p:slideViewPr>
    <p:cSldViewPr snapToGrid="0" snapToObjects="1">
      <p:cViewPr>
        <p:scale>
          <a:sx n="57" d="100"/>
          <a:sy n="57" d="100"/>
        </p:scale>
        <p:origin x="240" y="-9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67641-262C-694E-B091-00EFD32D4713}" type="datetimeFigureOut">
              <a:t>6/1/22</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C3C10-C458-154A-A3A4-B38806CFDCF3}" type="slidenum">
              <a:t>‹#›</a:t>
            </a:fld>
            <a:endParaRPr lang="en-US"/>
          </a:p>
        </p:txBody>
      </p:sp>
    </p:spTree>
    <p:extLst>
      <p:ext uri="{BB962C8B-B14F-4D97-AF65-F5344CB8AC3E}">
        <p14:creationId xmlns:p14="http://schemas.microsoft.com/office/powerpoint/2010/main" val="3794394505"/>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9C3C10-C458-154A-A3A4-B38806CFDCF3}" type="slidenum">
              <a:t>1</a:t>
            </a:fld>
            <a:endParaRPr lang="en-US"/>
          </a:p>
        </p:txBody>
      </p:sp>
    </p:spTree>
    <p:extLst>
      <p:ext uri="{BB962C8B-B14F-4D97-AF65-F5344CB8AC3E}">
        <p14:creationId xmlns:p14="http://schemas.microsoft.com/office/powerpoint/2010/main" val="272559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GB" dirty="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9637D726-9F5E-AA44-9F67-0DCD166023F2}" type="datetimeFigureOut">
              <a:t>6/1/22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2384942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9637D726-9F5E-AA44-9F67-0DCD166023F2}" type="datetimeFigureOut">
              <a:t>6/1/22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274167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9637D726-9F5E-AA44-9F67-0DCD166023F2}" type="datetimeFigureOut">
              <a:t>6/1/22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424921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9637D726-9F5E-AA44-9F67-0DCD166023F2}" type="datetimeFigureOut">
              <a:t>6/1/22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366172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GB" dirty="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9637D726-9F5E-AA44-9F67-0DCD166023F2}" type="datetimeFigureOut">
              <a:t>6/1/22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418542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9637D726-9F5E-AA44-9F67-0DCD166023F2}" type="datetimeFigureOut">
              <a:t>6/1/22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42365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dirty="0"/>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dirty="0"/>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9637D726-9F5E-AA44-9F67-0DCD166023F2}" type="datetimeFigureOut">
              <a:t>6/1/22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379636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9637D726-9F5E-AA44-9F67-0DCD166023F2}" type="datetimeFigureOut">
              <a:t>6/1/22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714700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7D726-9F5E-AA44-9F67-0DCD166023F2}" type="datetimeFigureOut">
              <a:t>6/1/22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327032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dirty="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dirty="0"/>
              <a:t>Click to edit Master text styles</a:t>
            </a:r>
          </a:p>
        </p:txBody>
      </p:sp>
      <p:sp>
        <p:nvSpPr>
          <p:cNvPr id="5" name="Date Placeholder 4"/>
          <p:cNvSpPr>
            <a:spLocks noGrp="1"/>
          </p:cNvSpPr>
          <p:nvPr>
            <p:ph type="dt" sz="half" idx="10"/>
          </p:nvPr>
        </p:nvSpPr>
        <p:spPr/>
        <p:txBody>
          <a:bodyPr/>
          <a:lstStyle/>
          <a:p>
            <a:fld id="{9637D726-9F5E-AA44-9F67-0DCD166023F2}" type="datetimeFigureOut">
              <a:t>6/1/22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4075899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GB" dirty="0"/>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dirty="0"/>
              <a:t>Click to edit Master text styles</a:t>
            </a:r>
          </a:p>
        </p:txBody>
      </p:sp>
      <p:sp>
        <p:nvSpPr>
          <p:cNvPr id="5" name="Date Placeholder 4"/>
          <p:cNvSpPr>
            <a:spLocks noGrp="1"/>
          </p:cNvSpPr>
          <p:nvPr>
            <p:ph type="dt" sz="half" idx="10"/>
          </p:nvPr>
        </p:nvSpPr>
        <p:spPr/>
        <p:txBody>
          <a:bodyPr/>
          <a:lstStyle/>
          <a:p>
            <a:fld id="{9637D726-9F5E-AA44-9F67-0DCD166023F2}" type="datetimeFigureOut">
              <a:t>6/1/22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2D35-7E00-1B4D-94A7-A52091DD5551}" type="slidenum">
              <a:t>‹#›</a:t>
            </a:fld>
            <a:endParaRPr lang="en-US"/>
          </a:p>
        </p:txBody>
      </p:sp>
    </p:spTree>
    <p:extLst>
      <p:ext uri="{BB962C8B-B14F-4D97-AF65-F5344CB8AC3E}">
        <p14:creationId xmlns:p14="http://schemas.microsoft.com/office/powerpoint/2010/main" val="300665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637D726-9F5E-AA44-9F67-0DCD166023F2}" type="datetimeFigureOut">
              <a:t>6/1/22</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F5F62D35-7E00-1B4D-94A7-A52091DD5551}" type="slidenum">
              <a:t>‹#›</a:t>
            </a:fld>
            <a:endParaRPr lang="en-US"/>
          </a:p>
        </p:txBody>
      </p:sp>
    </p:spTree>
    <p:extLst>
      <p:ext uri="{BB962C8B-B14F-4D97-AF65-F5344CB8AC3E}">
        <p14:creationId xmlns:p14="http://schemas.microsoft.com/office/powerpoint/2010/main" val="1743212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hyperlink" Target="https://github.com/hughjonesd/why-natural-selection" TargetMode="External"/><Relationship Id="rId3" Type="http://schemas.openxmlformats.org/officeDocument/2006/relationships/image" Target="../media/image1.jpeg"/><Relationship Id="rId21" Type="http://schemas.openxmlformats.org/officeDocument/2006/relationships/image" Target="../media/image18.png"/><Relationship Id="rId7" Type="http://schemas.openxmlformats.org/officeDocument/2006/relationships/image" Target="../media/image5.jpe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7.sv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24" Type="http://schemas.openxmlformats.org/officeDocument/2006/relationships/image" Target="../media/image21.svg"/><Relationship Id="rId5" Type="http://schemas.openxmlformats.org/officeDocument/2006/relationships/image" Target="../media/image3.jpeg"/><Relationship Id="rId15" Type="http://schemas.openxmlformats.org/officeDocument/2006/relationships/image" Target="../media/image13.png"/><Relationship Id="rId23" Type="http://schemas.openxmlformats.org/officeDocument/2006/relationships/image" Target="../media/image20.png"/><Relationship Id="rId10" Type="http://schemas.openxmlformats.org/officeDocument/2006/relationships/image" Target="../media/image8.jpeg"/><Relationship Id="rId19" Type="http://schemas.openxmlformats.org/officeDocument/2006/relationships/image" Target="../media/image16.pn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svg"/><Relationship Id="rId22"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7" name="Picture 9" descr="Arrow 16">
            <a:extLst>
              <a:ext uri="{FF2B5EF4-FFF2-40B4-BE49-F238E27FC236}">
                <a16:creationId xmlns:a16="http://schemas.microsoft.com/office/drawing/2014/main" id="{A8F3441C-1B47-2BBA-9C77-8CDD18F493F4}"/>
              </a:ext>
            </a:extLst>
          </p:cNvPr>
          <p:cNvPicPr>
            <a:picLocks noChangeAspect="1" noChangeArrowheads="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15648534" y="20527642"/>
            <a:ext cx="1085390" cy="4454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7EAF1CD-6696-FFD9-9D28-FDBE061C5DA1}"/>
              </a:ext>
            </a:extLst>
          </p:cNvPr>
          <p:cNvSpPr/>
          <p:nvPr/>
        </p:nvSpPr>
        <p:spPr>
          <a:xfrm>
            <a:off x="1690920" y="1798587"/>
            <a:ext cx="26260425" cy="3785652"/>
          </a:xfrm>
          <a:prstGeom prst="rect">
            <a:avLst/>
          </a:prstGeom>
          <a:noFill/>
        </p:spPr>
        <p:txBody>
          <a:bodyPr wrap="square" lIns="91440" tIns="45720" rIns="91440" bIns="45720">
            <a:spAutoFit/>
          </a:bodyPr>
          <a:lstStyle/>
          <a:p>
            <a:r>
              <a:rPr lang="en-GB" sz="12000" b="1">
                <a:ln w="9525">
                  <a:solidFill>
                    <a:schemeClr val="bg1"/>
                  </a:solidFill>
                  <a:prstDash val="solid"/>
                </a:ln>
                <a:latin typeface="Aharoni" panose="02010803020104030203" pitchFamily="2" charset="-79"/>
                <a:cs typeface="Aharoni" panose="02010803020104030203" pitchFamily="2" charset="-79"/>
              </a:rPr>
              <a:t>Human capital mediates natural selection in contemporary humans</a:t>
            </a:r>
          </a:p>
        </p:txBody>
      </p:sp>
      <p:sp>
        <p:nvSpPr>
          <p:cNvPr id="5" name="TextBox 4">
            <a:extLst>
              <a:ext uri="{FF2B5EF4-FFF2-40B4-BE49-F238E27FC236}">
                <a16:creationId xmlns:a16="http://schemas.microsoft.com/office/drawing/2014/main" id="{4996FD09-778B-2690-D451-3AD261D5F210}"/>
              </a:ext>
            </a:extLst>
          </p:cNvPr>
          <p:cNvSpPr txBox="1"/>
          <p:nvPr/>
        </p:nvSpPr>
        <p:spPr>
          <a:xfrm>
            <a:off x="1769163" y="5653518"/>
            <a:ext cx="26182182" cy="1754326"/>
          </a:xfrm>
          <a:prstGeom prst="rect">
            <a:avLst/>
          </a:prstGeom>
          <a:noFill/>
        </p:spPr>
        <p:txBody>
          <a:bodyPr wrap="square" rtlCol="0">
            <a:spAutoFit/>
          </a:bodyPr>
          <a:lstStyle/>
          <a:p>
            <a:r>
              <a:rPr lang="en-US" sz="5400">
                <a:latin typeface="Abadi MT Condensed Light" panose="020B0306030101010103" pitchFamily="34" charset="77"/>
              </a:rPr>
              <a:t>David Hugh-Jones</a:t>
            </a:r>
            <a:r>
              <a:rPr lang="en-US" sz="5400"/>
              <a:t> </a:t>
            </a:r>
            <a:r>
              <a:rPr lang="en-US" sz="5400">
                <a:solidFill>
                  <a:schemeClr val="bg1">
                    <a:lumMod val="65000"/>
                  </a:schemeClr>
                </a:solidFill>
                <a:latin typeface="Abadi MT Condensed Light" panose="020B0306030101010103" pitchFamily="34" charset="77"/>
              </a:rPr>
              <a:t>University of East Anglia davidhughjones@gmail.com       @davidhughjones </a:t>
            </a:r>
          </a:p>
          <a:p>
            <a:r>
              <a:rPr lang="en-US" sz="5400">
                <a:latin typeface="Abadi MT Condensed Light" panose="020B0306030101010103" pitchFamily="34" charset="77"/>
              </a:rPr>
              <a:t>Abdel Abdellaoui</a:t>
            </a:r>
            <a:r>
              <a:rPr lang="en-US" sz="5400"/>
              <a:t> </a:t>
            </a:r>
            <a:r>
              <a:rPr lang="en-US" sz="5400">
                <a:solidFill>
                  <a:schemeClr val="bg1">
                    <a:lumMod val="65000"/>
                  </a:schemeClr>
                </a:solidFill>
                <a:latin typeface="Abadi MT Condensed Light" panose="020B0306030101010103" pitchFamily="34" charset="77"/>
              </a:rPr>
              <a:t>Amsterdam UMC a.abdellaoui@amsterdamumc.nl       @dr_appie</a:t>
            </a:r>
          </a:p>
        </p:txBody>
      </p:sp>
      <p:sp>
        <p:nvSpPr>
          <p:cNvPr id="6" name="Rectangle 5">
            <a:extLst>
              <a:ext uri="{FF2B5EF4-FFF2-40B4-BE49-F238E27FC236}">
                <a16:creationId xmlns:a16="http://schemas.microsoft.com/office/drawing/2014/main" id="{17566E45-B710-40D5-5190-AAA73BD760B3}"/>
              </a:ext>
            </a:extLst>
          </p:cNvPr>
          <p:cNvSpPr/>
          <p:nvPr/>
        </p:nvSpPr>
        <p:spPr>
          <a:xfrm>
            <a:off x="1692397" y="8192478"/>
            <a:ext cx="26658766" cy="2308324"/>
          </a:xfrm>
          <a:prstGeom prst="rect">
            <a:avLst/>
          </a:prstGeom>
          <a:noFill/>
        </p:spPr>
        <p:txBody>
          <a:bodyPr wrap="square" lIns="91440" tIns="45720" rIns="91440" bIns="45720">
            <a:spAutoFit/>
          </a:bodyPr>
          <a:lstStyle/>
          <a:p>
            <a:r>
              <a:rPr lang="en-GB" sz="7200" b="1">
                <a:ln w="9525">
                  <a:solidFill>
                    <a:schemeClr val="bg1"/>
                  </a:solidFill>
                  <a:prstDash val="solid"/>
                </a:ln>
                <a:latin typeface="Aharoni" panose="02010803020104030203" pitchFamily="2" charset="-79"/>
                <a:cs typeface="Aharoni" panose="02010803020104030203" pitchFamily="2" charset="-79"/>
              </a:rPr>
              <a:t>Polygenic scores predicting lower earnings and education are being selected for</a:t>
            </a:r>
          </a:p>
        </p:txBody>
      </p:sp>
      <p:sp>
        <p:nvSpPr>
          <p:cNvPr id="7" name="Rectangle 6">
            <a:extLst>
              <a:ext uri="{FF2B5EF4-FFF2-40B4-BE49-F238E27FC236}">
                <a16:creationId xmlns:a16="http://schemas.microsoft.com/office/drawing/2014/main" id="{409C3B0A-C372-DA4A-44D2-B0A77B026835}"/>
              </a:ext>
            </a:extLst>
          </p:cNvPr>
          <p:cNvSpPr/>
          <p:nvPr/>
        </p:nvSpPr>
        <p:spPr>
          <a:xfrm>
            <a:off x="1692397" y="17735784"/>
            <a:ext cx="13251657" cy="1200329"/>
          </a:xfrm>
          <a:prstGeom prst="rect">
            <a:avLst/>
          </a:prstGeom>
          <a:noFill/>
        </p:spPr>
        <p:txBody>
          <a:bodyPr wrap="square" lIns="91440" tIns="45720" rIns="91440" bIns="45720">
            <a:spAutoFit/>
          </a:bodyPr>
          <a:lstStyle/>
          <a:p>
            <a:r>
              <a:rPr lang="en-GB" sz="7200" b="1">
                <a:ln w="9525">
                  <a:solidFill>
                    <a:schemeClr val="bg1"/>
                  </a:solidFill>
                  <a:prstDash val="solid"/>
                </a:ln>
                <a:latin typeface="Aharoni" panose="02010803020104030203" pitchFamily="2" charset="-79"/>
                <a:cs typeface="Aharoni" panose="02010803020104030203" pitchFamily="2" charset="-79"/>
              </a:rPr>
              <a:t>Effects vary by…</a:t>
            </a:r>
          </a:p>
        </p:txBody>
      </p:sp>
      <p:sp>
        <p:nvSpPr>
          <p:cNvPr id="9" name="Rectangle 8">
            <a:extLst>
              <a:ext uri="{FF2B5EF4-FFF2-40B4-BE49-F238E27FC236}">
                <a16:creationId xmlns:a16="http://schemas.microsoft.com/office/drawing/2014/main" id="{6499E42F-CE03-914D-DE91-844810DDBB5C}"/>
              </a:ext>
            </a:extLst>
          </p:cNvPr>
          <p:cNvSpPr/>
          <p:nvPr/>
        </p:nvSpPr>
        <p:spPr>
          <a:xfrm>
            <a:off x="14526970" y="17702337"/>
            <a:ext cx="13251657" cy="2308324"/>
          </a:xfrm>
          <a:prstGeom prst="rect">
            <a:avLst/>
          </a:prstGeom>
          <a:noFill/>
        </p:spPr>
        <p:txBody>
          <a:bodyPr wrap="square" lIns="91440" tIns="45720" rIns="91440" bIns="45720">
            <a:spAutoFit/>
          </a:bodyPr>
          <a:lstStyle/>
          <a:p>
            <a:r>
              <a:rPr lang="en-GB" sz="7200" b="1">
                <a:ln w="9525">
                  <a:solidFill>
                    <a:schemeClr val="bg1"/>
                  </a:solidFill>
                  <a:prstDash val="solid"/>
                </a:ln>
                <a:latin typeface="Aharoni" panose="02010803020104030203" pitchFamily="2" charset="-79"/>
                <a:cs typeface="Aharoni" panose="02010803020104030203" pitchFamily="2" charset="-79"/>
              </a:rPr>
              <a:t>Economic theory of fertility can explain these results</a:t>
            </a:r>
          </a:p>
        </p:txBody>
      </p:sp>
      <p:sp>
        <p:nvSpPr>
          <p:cNvPr id="10" name="Rectangle 9">
            <a:extLst>
              <a:ext uri="{FF2B5EF4-FFF2-40B4-BE49-F238E27FC236}">
                <a16:creationId xmlns:a16="http://schemas.microsoft.com/office/drawing/2014/main" id="{DABB3552-1E97-F327-043F-7ABAB41A94CD}"/>
              </a:ext>
            </a:extLst>
          </p:cNvPr>
          <p:cNvSpPr/>
          <p:nvPr/>
        </p:nvSpPr>
        <p:spPr>
          <a:xfrm>
            <a:off x="14526970" y="28134071"/>
            <a:ext cx="13251657" cy="3416320"/>
          </a:xfrm>
          <a:prstGeom prst="rect">
            <a:avLst/>
          </a:prstGeom>
          <a:noFill/>
        </p:spPr>
        <p:txBody>
          <a:bodyPr wrap="square" lIns="91440" tIns="45720" rIns="91440" bIns="45720">
            <a:spAutoFit/>
          </a:bodyPr>
          <a:lstStyle/>
          <a:p>
            <a:r>
              <a:rPr lang="en-GB" sz="7200" b="1">
                <a:ln w="9525">
                  <a:solidFill>
                    <a:schemeClr val="bg1"/>
                  </a:solidFill>
                  <a:prstDash val="solid"/>
                </a:ln>
                <a:latin typeface="Aharoni" panose="02010803020104030203" pitchFamily="2" charset="-79"/>
                <a:cs typeface="Aharoni" panose="02010803020104030203" pitchFamily="2" charset="-79"/>
              </a:rPr>
              <a:t>Natural selection increases genetic inequality across income groups</a:t>
            </a:r>
          </a:p>
        </p:txBody>
      </p:sp>
      <p:sp>
        <p:nvSpPr>
          <p:cNvPr id="21" name="TextBox 20">
            <a:extLst>
              <a:ext uri="{FF2B5EF4-FFF2-40B4-BE49-F238E27FC236}">
                <a16:creationId xmlns:a16="http://schemas.microsoft.com/office/drawing/2014/main" id="{9139A5BC-F3FF-81A6-5CC0-E0D81002F3DA}"/>
              </a:ext>
            </a:extLst>
          </p:cNvPr>
          <p:cNvSpPr txBox="1"/>
          <p:nvPr/>
        </p:nvSpPr>
        <p:spPr>
          <a:xfrm>
            <a:off x="11868538" y="11270865"/>
            <a:ext cx="6788600" cy="578893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normAutofit fontScale="92500" lnSpcReduction="10000"/>
          </a:bodyPr>
          <a:lstStyle/>
          <a:p>
            <a:r>
              <a:rPr lang="en-US" sz="2800">
                <a:latin typeface="Futura Medium" panose="020B0602020204020303" pitchFamily="34" charset="-79"/>
                <a:cs typeface="Futura Medium" panose="020B0602020204020303" pitchFamily="34" charset="-79"/>
              </a:rPr>
              <a:t>Among 348,595 UK Biobank respondents with completed fertility, we correlate 33 polygenic scores with </a:t>
            </a:r>
            <a:r>
              <a:rPr lang="en-US" sz="2800">
                <a:solidFill>
                  <a:srgbClr val="4682B4"/>
                </a:solidFill>
                <a:latin typeface="Futura Medium" panose="020B0602020204020303" pitchFamily="34" charset="-79"/>
                <a:cs typeface="Futura Medium" panose="020B0602020204020303" pitchFamily="34" charset="-79"/>
              </a:rPr>
              <a:t>relative lifetime reproductive success </a:t>
            </a:r>
            <a:r>
              <a:rPr lang="en-US" sz="2800">
                <a:solidFill>
                  <a:schemeClr val="tx1"/>
                </a:solidFill>
                <a:latin typeface="Futura Medium" panose="020B0602020204020303" pitchFamily="34" charset="-79"/>
                <a:cs typeface="Futura Medium" panose="020B0602020204020303" pitchFamily="34" charset="-79"/>
              </a:rPr>
              <a:t>(RLRS).</a:t>
            </a:r>
          </a:p>
          <a:p>
            <a:endParaRPr lang="en-US" sz="2800">
              <a:latin typeface="Futura Medium" panose="020B0602020204020303" pitchFamily="34" charset="-79"/>
              <a:cs typeface="Futura Medium" panose="020B0602020204020303" pitchFamily="34" charset="-79"/>
            </a:endParaRPr>
          </a:p>
          <a:p>
            <a:r>
              <a:rPr lang="en-US" sz="2800">
                <a:latin typeface="Futura Medium" panose="020B0602020204020303" pitchFamily="34" charset="-79"/>
                <a:cs typeface="Futura Medium" panose="020B0602020204020303" pitchFamily="34" charset="-79"/>
              </a:rPr>
              <a:t>Effect sizes are equal to the expected normalized polygenic score in the next generation.</a:t>
            </a:r>
          </a:p>
          <a:p>
            <a:endParaRPr lang="en-US" sz="2800">
              <a:latin typeface="Futura Medium" panose="020B0602020204020303" pitchFamily="34" charset="-79"/>
              <a:cs typeface="Futura Medium" panose="020B0602020204020303" pitchFamily="34" charset="-79"/>
            </a:endParaRPr>
          </a:p>
          <a:p>
            <a:r>
              <a:rPr lang="en-US" sz="2800">
                <a:latin typeface="Futura Medium" panose="020B0602020204020303" pitchFamily="34" charset="-79"/>
                <a:cs typeface="Futura Medium" panose="020B0602020204020303" pitchFamily="34" charset="-79"/>
              </a:rPr>
              <a:t>Effect sizes are highly correlated across two generations, using number of siblings to calculate parents’ RLRS.</a:t>
            </a:r>
          </a:p>
          <a:p>
            <a:endParaRPr lang="en-US" sz="2800">
              <a:latin typeface="Futura Medium" panose="020B0602020204020303" pitchFamily="34" charset="-79"/>
              <a:cs typeface="Futura Medium" panose="020B0602020204020303" pitchFamily="34" charset="-79"/>
            </a:endParaRPr>
          </a:p>
          <a:p>
            <a:r>
              <a:rPr lang="en-US" sz="2800">
                <a:latin typeface="Futura Medium" panose="020B0602020204020303" pitchFamily="34" charset="-79"/>
                <a:cs typeface="Futura Medium" panose="020B0602020204020303" pitchFamily="34" charset="-79"/>
              </a:rPr>
              <a:t>Population weighting (Van Alten et al. 2022) increases effect sizes.</a:t>
            </a:r>
          </a:p>
        </p:txBody>
      </p:sp>
      <p:pic>
        <p:nvPicPr>
          <p:cNvPr id="40" name="Picture 39">
            <a:extLst>
              <a:ext uri="{FF2B5EF4-FFF2-40B4-BE49-F238E27FC236}">
                <a16:creationId xmlns:a16="http://schemas.microsoft.com/office/drawing/2014/main" id="{93A42CAC-C650-DAD6-A366-987B1697EFD3}"/>
              </a:ext>
            </a:extLst>
          </p:cNvPr>
          <p:cNvPicPr>
            <a:picLocks noChangeAspect="1"/>
          </p:cNvPicPr>
          <p:nvPr/>
        </p:nvPicPr>
        <p:blipFill>
          <a:blip r:embed="rId4"/>
          <a:srcRect/>
          <a:stretch/>
        </p:blipFill>
        <p:spPr>
          <a:xfrm>
            <a:off x="19414616" y="11053391"/>
            <a:ext cx="9305813" cy="5722924"/>
          </a:xfrm>
          <a:prstGeom prst="rect">
            <a:avLst/>
          </a:prstGeom>
        </p:spPr>
      </p:pic>
      <p:pic>
        <p:nvPicPr>
          <p:cNvPr id="3" name="Picture 2">
            <a:extLst>
              <a:ext uri="{FF2B5EF4-FFF2-40B4-BE49-F238E27FC236}">
                <a16:creationId xmlns:a16="http://schemas.microsoft.com/office/drawing/2014/main" id="{D4186A63-6597-21F9-6DDB-A81FBFDD4A40}"/>
              </a:ext>
            </a:extLst>
          </p:cNvPr>
          <p:cNvPicPr>
            <a:picLocks noChangeAspect="1"/>
          </p:cNvPicPr>
          <p:nvPr/>
        </p:nvPicPr>
        <p:blipFill>
          <a:blip r:embed="rId5"/>
          <a:srcRect/>
          <a:stretch/>
        </p:blipFill>
        <p:spPr>
          <a:xfrm>
            <a:off x="1884387" y="11270865"/>
            <a:ext cx="9306000" cy="5723038"/>
          </a:xfrm>
          <a:prstGeom prst="rect">
            <a:avLst/>
          </a:prstGeom>
        </p:spPr>
      </p:pic>
      <p:pic>
        <p:nvPicPr>
          <p:cNvPr id="28" name="Picture 27">
            <a:extLst>
              <a:ext uri="{FF2B5EF4-FFF2-40B4-BE49-F238E27FC236}">
                <a16:creationId xmlns:a16="http://schemas.microsoft.com/office/drawing/2014/main" id="{FEEBA2E4-CEC9-C2E6-99DA-FB9260EE1E2F}"/>
              </a:ext>
            </a:extLst>
          </p:cNvPr>
          <p:cNvPicPr>
            <a:picLocks noChangeAspect="1"/>
          </p:cNvPicPr>
          <p:nvPr/>
        </p:nvPicPr>
        <p:blipFill>
          <a:blip r:embed="rId6"/>
          <a:srcRect/>
          <a:stretch/>
        </p:blipFill>
        <p:spPr>
          <a:xfrm>
            <a:off x="1908207" y="20257105"/>
            <a:ext cx="9304441" cy="5722080"/>
          </a:xfrm>
          <a:prstGeom prst="rect">
            <a:avLst/>
          </a:prstGeom>
        </p:spPr>
      </p:pic>
      <p:sp>
        <p:nvSpPr>
          <p:cNvPr id="32" name="Rectangle 31">
            <a:extLst>
              <a:ext uri="{FF2B5EF4-FFF2-40B4-BE49-F238E27FC236}">
                <a16:creationId xmlns:a16="http://schemas.microsoft.com/office/drawing/2014/main" id="{6DA7C099-278B-C47E-FDBD-1EBF2EF0A590}"/>
              </a:ext>
            </a:extLst>
          </p:cNvPr>
          <p:cNvSpPr/>
          <p:nvPr/>
        </p:nvSpPr>
        <p:spPr>
          <a:xfrm>
            <a:off x="1692397" y="19254603"/>
            <a:ext cx="13445208" cy="830997"/>
          </a:xfrm>
          <a:prstGeom prst="rect">
            <a:avLst/>
          </a:prstGeom>
          <a:noFill/>
        </p:spPr>
        <p:txBody>
          <a:bodyPr wrap="square" lIns="91440" tIns="45720" rIns="91440" bIns="45720">
            <a:spAutoFit/>
          </a:bodyPr>
          <a:lstStyle/>
          <a:p>
            <a:r>
              <a:rPr lang="en-GB" sz="4800" b="1">
                <a:ln w="9525">
                  <a:solidFill>
                    <a:schemeClr val="bg1"/>
                  </a:solidFill>
                  <a:prstDash val="solid"/>
                </a:ln>
                <a:latin typeface="Aharoni" panose="02010803020104030203" pitchFamily="2" charset="-79"/>
                <a:cs typeface="Aharoni" panose="02010803020104030203" pitchFamily="2" charset="-79"/>
              </a:rPr>
              <a:t>Income </a:t>
            </a:r>
            <a:r>
              <a:rPr lang="en-GB" sz="4800" b="1">
                <a:ln w="9525">
                  <a:solidFill>
                    <a:schemeClr val="bg1"/>
                  </a:solidFill>
                  <a:prstDash val="solid"/>
                </a:ln>
                <a:solidFill>
                  <a:schemeClr val="bg1">
                    <a:lumMod val="65000"/>
                  </a:schemeClr>
                </a:solidFill>
                <a:latin typeface="Aharoni" panose="02010803020104030203" pitchFamily="2" charset="-79"/>
                <a:cs typeface="Aharoni" panose="02010803020104030203" pitchFamily="2" charset="-79"/>
              </a:rPr>
              <a:t>and education</a:t>
            </a:r>
            <a:endParaRPr lang="en-GB" sz="6000" b="1">
              <a:ln w="9525">
                <a:solidFill>
                  <a:schemeClr val="bg1"/>
                </a:solidFill>
                <a:prstDash val="solid"/>
              </a:ln>
              <a:solidFill>
                <a:schemeClr val="bg1">
                  <a:lumMod val="65000"/>
                </a:schemeClr>
              </a:solidFill>
              <a:latin typeface="Aharoni" panose="02010803020104030203" pitchFamily="2" charset="-79"/>
              <a:cs typeface="Aharoni" panose="02010803020104030203" pitchFamily="2" charset="-79"/>
            </a:endParaRPr>
          </a:p>
        </p:txBody>
      </p:sp>
      <p:pic>
        <p:nvPicPr>
          <p:cNvPr id="33" name="Picture 32">
            <a:extLst>
              <a:ext uri="{FF2B5EF4-FFF2-40B4-BE49-F238E27FC236}">
                <a16:creationId xmlns:a16="http://schemas.microsoft.com/office/drawing/2014/main" id="{34AD1524-6671-FD49-C6BA-910E6D1E2C0E}"/>
              </a:ext>
            </a:extLst>
          </p:cNvPr>
          <p:cNvPicPr>
            <a:picLocks noChangeAspect="1"/>
          </p:cNvPicPr>
          <p:nvPr/>
        </p:nvPicPr>
        <p:blipFill>
          <a:blip r:embed="rId7"/>
          <a:srcRect/>
          <a:stretch/>
        </p:blipFill>
        <p:spPr>
          <a:xfrm>
            <a:off x="1885946" y="28196594"/>
            <a:ext cx="9304441" cy="5722079"/>
          </a:xfrm>
          <a:prstGeom prst="rect">
            <a:avLst/>
          </a:prstGeom>
        </p:spPr>
      </p:pic>
      <p:sp>
        <p:nvSpPr>
          <p:cNvPr id="34" name="Rectangle 33">
            <a:extLst>
              <a:ext uri="{FF2B5EF4-FFF2-40B4-BE49-F238E27FC236}">
                <a16:creationId xmlns:a16="http://schemas.microsoft.com/office/drawing/2014/main" id="{2E7DCC2A-B488-F0BB-EBA6-FEDDD8DDAB5C}"/>
              </a:ext>
            </a:extLst>
          </p:cNvPr>
          <p:cNvSpPr/>
          <p:nvPr/>
        </p:nvSpPr>
        <p:spPr>
          <a:xfrm>
            <a:off x="1692397" y="26626934"/>
            <a:ext cx="13445208" cy="1446550"/>
          </a:xfrm>
          <a:prstGeom prst="rect">
            <a:avLst/>
          </a:prstGeom>
          <a:noFill/>
        </p:spPr>
        <p:txBody>
          <a:bodyPr wrap="square" lIns="91440" tIns="45720" rIns="91440" bIns="45720">
            <a:spAutoFit/>
          </a:bodyPr>
          <a:lstStyle/>
          <a:p>
            <a:r>
              <a:rPr lang="en-GB" sz="4800" b="1">
                <a:ln w="9525">
                  <a:solidFill>
                    <a:schemeClr val="bg1"/>
                  </a:solidFill>
                  <a:prstDash val="solid"/>
                </a:ln>
                <a:latin typeface="Aharoni" panose="02010803020104030203" pitchFamily="2" charset="-79"/>
                <a:cs typeface="Aharoni" panose="02010803020104030203" pitchFamily="2" charset="-79"/>
              </a:rPr>
              <a:t>Age at first live birth (women)</a:t>
            </a:r>
          </a:p>
          <a:p>
            <a:r>
              <a:rPr lang="en-GB" sz="4000" b="1">
                <a:ln w="9525">
                  <a:solidFill>
                    <a:schemeClr val="bg1"/>
                  </a:solidFill>
                  <a:prstDash val="solid"/>
                </a:ln>
                <a:solidFill>
                  <a:schemeClr val="bg1">
                    <a:lumMod val="65000"/>
                  </a:schemeClr>
                </a:solidFill>
                <a:latin typeface="Aharoni" panose="02010803020104030203" pitchFamily="2" charset="-79"/>
                <a:cs typeface="Aharoni" panose="02010803020104030203" pitchFamily="2" charset="-79"/>
              </a:rPr>
              <a:t>correlations reverse among older mothers</a:t>
            </a:r>
            <a:endParaRPr lang="en-GB" sz="4800" b="1">
              <a:ln w="9525">
                <a:solidFill>
                  <a:schemeClr val="bg1"/>
                </a:solidFill>
                <a:prstDash val="solid"/>
              </a:ln>
              <a:solidFill>
                <a:schemeClr val="bg1">
                  <a:lumMod val="65000"/>
                </a:schemeClr>
              </a:solidFill>
              <a:latin typeface="Aharoni" panose="02010803020104030203" pitchFamily="2" charset="-79"/>
              <a:cs typeface="Aharoni" panose="02010803020104030203" pitchFamily="2" charset="-79"/>
            </a:endParaRPr>
          </a:p>
        </p:txBody>
      </p:sp>
      <p:pic>
        <p:nvPicPr>
          <p:cNvPr id="35" name="Picture 34">
            <a:extLst>
              <a:ext uri="{FF2B5EF4-FFF2-40B4-BE49-F238E27FC236}">
                <a16:creationId xmlns:a16="http://schemas.microsoft.com/office/drawing/2014/main" id="{F04C8E5F-54E9-A099-40FB-036E30E42DF8}"/>
              </a:ext>
            </a:extLst>
          </p:cNvPr>
          <p:cNvPicPr>
            <a:picLocks noChangeAspect="1"/>
          </p:cNvPicPr>
          <p:nvPr/>
        </p:nvPicPr>
        <p:blipFill>
          <a:blip r:embed="rId8"/>
          <a:srcRect/>
          <a:stretch/>
        </p:blipFill>
        <p:spPr>
          <a:xfrm>
            <a:off x="1884387" y="36066441"/>
            <a:ext cx="9304439" cy="5722079"/>
          </a:xfrm>
          <a:prstGeom prst="rect">
            <a:avLst/>
          </a:prstGeom>
        </p:spPr>
      </p:pic>
      <p:sp>
        <p:nvSpPr>
          <p:cNvPr id="36" name="Rectangle 35">
            <a:extLst>
              <a:ext uri="{FF2B5EF4-FFF2-40B4-BE49-F238E27FC236}">
                <a16:creationId xmlns:a16="http://schemas.microsoft.com/office/drawing/2014/main" id="{213A35AC-D129-56F1-8FF6-0304183F25AF}"/>
              </a:ext>
            </a:extLst>
          </p:cNvPr>
          <p:cNvSpPr/>
          <p:nvPr/>
        </p:nvSpPr>
        <p:spPr>
          <a:xfrm>
            <a:off x="1692397" y="34340971"/>
            <a:ext cx="14048345" cy="1446550"/>
          </a:xfrm>
          <a:prstGeom prst="rect">
            <a:avLst/>
          </a:prstGeom>
          <a:noFill/>
        </p:spPr>
        <p:txBody>
          <a:bodyPr wrap="square" lIns="91440" tIns="45720" rIns="91440" bIns="45720">
            <a:spAutoFit/>
          </a:bodyPr>
          <a:lstStyle/>
          <a:p>
            <a:r>
              <a:rPr lang="en-GB" sz="4800" b="1">
                <a:ln w="9525">
                  <a:solidFill>
                    <a:schemeClr val="bg1"/>
                  </a:solidFill>
                  <a:prstDash val="solid"/>
                </a:ln>
                <a:latin typeface="Aharoni" panose="02010803020104030203" pitchFamily="2" charset="-79"/>
                <a:cs typeface="Aharoni" panose="02010803020104030203" pitchFamily="2" charset="-79"/>
              </a:rPr>
              <a:t>Living with a partner</a:t>
            </a:r>
          </a:p>
          <a:p>
            <a:r>
              <a:rPr lang="en-GB" sz="4000" b="1">
                <a:ln w="9525">
                  <a:solidFill>
                    <a:schemeClr val="bg1"/>
                  </a:solidFill>
                  <a:prstDash val="solid"/>
                </a:ln>
                <a:solidFill>
                  <a:schemeClr val="bg1">
                    <a:lumMod val="65000"/>
                  </a:schemeClr>
                </a:solidFill>
                <a:latin typeface="Aharoni" panose="02010803020104030203" pitchFamily="2" charset="-79"/>
                <a:cs typeface="Aharoni" panose="02010803020104030203" pitchFamily="2" charset="-79"/>
              </a:rPr>
              <a:t>and number of lifetime partners</a:t>
            </a:r>
            <a:endParaRPr lang="en-GB" sz="4800" b="1">
              <a:ln w="9525">
                <a:solidFill>
                  <a:schemeClr val="bg1"/>
                </a:solidFill>
                <a:prstDash val="solid"/>
              </a:ln>
              <a:solidFill>
                <a:schemeClr val="bg1">
                  <a:lumMod val="65000"/>
                </a:schemeClr>
              </a:solidFill>
              <a:latin typeface="Aharoni" panose="02010803020104030203" pitchFamily="2" charset="-79"/>
              <a:cs typeface="Aharoni" panose="02010803020104030203" pitchFamily="2" charset="-79"/>
            </a:endParaRPr>
          </a:p>
        </p:txBody>
      </p:sp>
      <p:pic>
        <p:nvPicPr>
          <p:cNvPr id="18" name="Picture 17">
            <a:extLst>
              <a:ext uri="{FF2B5EF4-FFF2-40B4-BE49-F238E27FC236}">
                <a16:creationId xmlns:a16="http://schemas.microsoft.com/office/drawing/2014/main" id="{895370B0-4B24-01B9-F76B-7448148B2A83}"/>
              </a:ext>
            </a:extLst>
          </p:cNvPr>
          <p:cNvPicPr>
            <a:picLocks noChangeAspect="1"/>
          </p:cNvPicPr>
          <p:nvPr/>
        </p:nvPicPr>
        <p:blipFill>
          <a:blip r:embed="rId9"/>
          <a:srcRect/>
          <a:stretch/>
        </p:blipFill>
        <p:spPr>
          <a:xfrm>
            <a:off x="21066269" y="20298241"/>
            <a:ext cx="7300735" cy="5835643"/>
          </a:xfrm>
          <a:prstGeom prst="rect">
            <a:avLst/>
          </a:prstGeom>
        </p:spPr>
      </p:pic>
      <p:pic>
        <p:nvPicPr>
          <p:cNvPr id="37" name="Picture 36">
            <a:extLst>
              <a:ext uri="{FF2B5EF4-FFF2-40B4-BE49-F238E27FC236}">
                <a16:creationId xmlns:a16="http://schemas.microsoft.com/office/drawing/2014/main" id="{3D294EC6-B6AE-2B17-0290-A10CD680349B}"/>
              </a:ext>
            </a:extLst>
          </p:cNvPr>
          <p:cNvPicPr>
            <a:picLocks noChangeAspect="1"/>
          </p:cNvPicPr>
          <p:nvPr/>
        </p:nvPicPr>
        <p:blipFill>
          <a:blip r:embed="rId10"/>
          <a:srcRect/>
          <a:stretch/>
        </p:blipFill>
        <p:spPr>
          <a:xfrm>
            <a:off x="18945447" y="32147525"/>
            <a:ext cx="9421556" cy="5794104"/>
          </a:xfrm>
          <a:prstGeom prst="rect">
            <a:avLst/>
          </a:prstGeom>
        </p:spPr>
      </p:pic>
      <p:pic>
        <p:nvPicPr>
          <p:cNvPr id="44" name="Graphic 43">
            <a:extLst>
              <a:ext uri="{FF2B5EF4-FFF2-40B4-BE49-F238E27FC236}">
                <a16:creationId xmlns:a16="http://schemas.microsoft.com/office/drawing/2014/main" id="{F6229CA9-35C5-43C4-CEE6-BCD29C8A789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93378" y="20627069"/>
            <a:ext cx="1668190" cy="1668190"/>
          </a:xfrm>
          <a:prstGeom prst="rect">
            <a:avLst/>
          </a:prstGeom>
        </p:spPr>
      </p:pic>
      <p:pic>
        <p:nvPicPr>
          <p:cNvPr id="46" name="Graphic 45">
            <a:extLst>
              <a:ext uri="{FF2B5EF4-FFF2-40B4-BE49-F238E27FC236}">
                <a16:creationId xmlns:a16="http://schemas.microsoft.com/office/drawing/2014/main" id="{7972B71F-B091-75BD-9208-9CA827EA29B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116775" y="20995678"/>
            <a:ext cx="517206" cy="930971"/>
          </a:xfrm>
          <a:prstGeom prst="rect">
            <a:avLst/>
          </a:prstGeom>
        </p:spPr>
      </p:pic>
      <p:cxnSp>
        <p:nvCxnSpPr>
          <p:cNvPr id="48" name="Curved Connector 47">
            <a:extLst>
              <a:ext uri="{FF2B5EF4-FFF2-40B4-BE49-F238E27FC236}">
                <a16:creationId xmlns:a16="http://schemas.microsoft.com/office/drawing/2014/main" id="{3FFADB23-77F3-15EE-A279-95FF62A8F63D}"/>
              </a:ext>
            </a:extLst>
          </p:cNvPr>
          <p:cNvCxnSpPr>
            <a:cxnSpLocks/>
          </p:cNvCxnSpPr>
          <p:nvPr/>
        </p:nvCxnSpPr>
        <p:spPr>
          <a:xfrm rot="5400000">
            <a:off x="15910755" y="22828485"/>
            <a:ext cx="1940588" cy="775341"/>
          </a:xfrm>
          <a:prstGeom prst="curvedConnector3">
            <a:avLst>
              <a:gd name="adj1" fmla="val 50000"/>
            </a:avLst>
          </a:prstGeom>
          <a:ln w="76200">
            <a:solidFill>
              <a:srgbClr val="158D23"/>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7D5F529-6E29-1E57-F796-D26A9B4FFC34}"/>
              </a:ext>
            </a:extLst>
          </p:cNvPr>
          <p:cNvCxnSpPr>
            <a:cxnSpLocks/>
          </p:cNvCxnSpPr>
          <p:nvPr/>
        </p:nvCxnSpPr>
        <p:spPr>
          <a:xfrm rot="16200000" flipH="1">
            <a:off x="17157085" y="22779804"/>
            <a:ext cx="1965993" cy="847301"/>
          </a:xfrm>
          <a:prstGeom prst="curvedConnector3">
            <a:avLst>
              <a:gd name="adj1" fmla="val 50000"/>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0" name="TextBox 1029">
            <a:extLst>
              <a:ext uri="{FF2B5EF4-FFF2-40B4-BE49-F238E27FC236}">
                <a16:creationId xmlns:a16="http://schemas.microsoft.com/office/drawing/2014/main" id="{0F51016D-E099-1736-D48F-1D0CF34CBD79}"/>
              </a:ext>
            </a:extLst>
          </p:cNvPr>
          <p:cNvSpPr txBox="1"/>
          <p:nvPr/>
        </p:nvSpPr>
        <p:spPr>
          <a:xfrm>
            <a:off x="18423210" y="20618478"/>
            <a:ext cx="2654370" cy="1477328"/>
          </a:xfrm>
          <a:prstGeom prst="rect">
            <a:avLst/>
          </a:prstGeom>
          <a:noFill/>
        </p:spPr>
        <p:txBody>
          <a:bodyPr wrap="square" rtlCol="0">
            <a:spAutoFit/>
          </a:bodyPr>
          <a:lstStyle/>
          <a:p>
            <a:r>
              <a:rPr lang="en-US">
                <a:latin typeface="Futura Medium" panose="020B0602020204020303" pitchFamily="34" charset="-79"/>
                <a:cs typeface="Futura Medium" panose="020B0602020204020303" pitchFamily="34" charset="-79"/>
              </a:rPr>
              <a:t>Polygenic scores correlate with earnings-increasing </a:t>
            </a:r>
            <a:r>
              <a:rPr lang="en-US">
                <a:solidFill>
                  <a:srgbClr val="4682B4"/>
                </a:solidFill>
                <a:latin typeface="Futura Medium" panose="020B0602020204020303" pitchFamily="34" charset="-79"/>
                <a:cs typeface="Futura Medium" panose="020B0602020204020303" pitchFamily="34" charset="-79"/>
              </a:rPr>
              <a:t>human capital</a:t>
            </a:r>
            <a:r>
              <a:rPr lang="en-US">
                <a:latin typeface="Futura Medium" panose="020B0602020204020303" pitchFamily="34" charset="-79"/>
                <a:cs typeface="Futura Medium" panose="020B0602020204020303" pitchFamily="34" charset="-79"/>
              </a:rPr>
              <a:t>. This has two effects on fertility…  </a:t>
            </a:r>
          </a:p>
        </p:txBody>
      </p:sp>
      <p:sp>
        <p:nvSpPr>
          <p:cNvPr id="80" name="TextBox 79">
            <a:extLst>
              <a:ext uri="{FF2B5EF4-FFF2-40B4-BE49-F238E27FC236}">
                <a16:creationId xmlns:a16="http://schemas.microsoft.com/office/drawing/2014/main" id="{A5A1543A-7280-BE48-BD9D-30C35C155D4D}"/>
              </a:ext>
            </a:extLst>
          </p:cNvPr>
          <p:cNvSpPr txBox="1"/>
          <p:nvPr/>
        </p:nvSpPr>
        <p:spPr>
          <a:xfrm>
            <a:off x="18422157" y="22549515"/>
            <a:ext cx="2654370" cy="1477328"/>
          </a:xfrm>
          <a:prstGeom prst="rect">
            <a:avLst/>
          </a:prstGeom>
          <a:noFill/>
        </p:spPr>
        <p:txBody>
          <a:bodyPr wrap="square" rtlCol="0">
            <a:spAutoFit/>
          </a:bodyPr>
          <a:lstStyle/>
          <a:p>
            <a:pPr algn="r"/>
            <a:r>
              <a:rPr lang="en-US">
                <a:latin typeface="Futura Medium" panose="020B0602020204020303" pitchFamily="34" charset="-79"/>
                <a:cs typeface="Futura Medium" panose="020B0602020204020303" pitchFamily="34" charset="-79"/>
              </a:rPr>
              <a:t>… a fertility-decreasing </a:t>
            </a:r>
            <a:r>
              <a:rPr lang="en-US">
                <a:solidFill>
                  <a:srgbClr val="FF0000"/>
                </a:solidFill>
                <a:latin typeface="Futura Medium" panose="020B0602020204020303" pitchFamily="34" charset="-79"/>
                <a:cs typeface="Futura Medium" panose="020B0602020204020303" pitchFamily="34" charset="-79"/>
              </a:rPr>
              <a:t>substitution effect</a:t>
            </a:r>
            <a:r>
              <a:rPr lang="en-US">
                <a:latin typeface="Futura Medium" panose="020B0602020204020303" pitchFamily="34" charset="-79"/>
                <a:cs typeface="Futura Medium" panose="020B0602020204020303" pitchFamily="34" charset="-79"/>
              </a:rPr>
              <a:t>: time spent on children has a higher cost in foregone earnings.</a:t>
            </a:r>
          </a:p>
        </p:txBody>
      </p:sp>
      <p:sp>
        <p:nvSpPr>
          <p:cNvPr id="81" name="TextBox 80">
            <a:extLst>
              <a:ext uri="{FF2B5EF4-FFF2-40B4-BE49-F238E27FC236}">
                <a16:creationId xmlns:a16="http://schemas.microsoft.com/office/drawing/2014/main" id="{940ECF61-961D-A55B-FBE4-C480037A72F7}"/>
              </a:ext>
            </a:extLst>
          </p:cNvPr>
          <p:cNvSpPr txBox="1"/>
          <p:nvPr/>
        </p:nvSpPr>
        <p:spPr>
          <a:xfrm>
            <a:off x="14590314" y="22549515"/>
            <a:ext cx="2529285" cy="1200329"/>
          </a:xfrm>
          <a:prstGeom prst="rect">
            <a:avLst/>
          </a:prstGeom>
          <a:noFill/>
        </p:spPr>
        <p:txBody>
          <a:bodyPr wrap="square" rtlCol="0">
            <a:spAutoFit/>
          </a:bodyPr>
          <a:lstStyle/>
          <a:p>
            <a:r>
              <a:rPr lang="en-US">
                <a:latin typeface="Futura Medium" panose="020B0602020204020303" pitchFamily="34" charset="-79"/>
                <a:cs typeface="Futura Medium" panose="020B0602020204020303" pitchFamily="34" charset="-79"/>
              </a:rPr>
              <a:t>… a fertility-increasing </a:t>
            </a:r>
            <a:r>
              <a:rPr lang="en-US">
                <a:solidFill>
                  <a:srgbClr val="158D23"/>
                </a:solidFill>
                <a:latin typeface="Futura Medium" panose="020B0602020204020303" pitchFamily="34" charset="-79"/>
                <a:cs typeface="Futura Medium" panose="020B0602020204020303" pitchFamily="34" charset="-79"/>
              </a:rPr>
              <a:t>income effect</a:t>
            </a:r>
            <a:r>
              <a:rPr lang="en-US">
                <a:latin typeface="Futura Medium" panose="020B0602020204020303" pitchFamily="34" charset="-79"/>
                <a:cs typeface="Futura Medium" panose="020B0602020204020303" pitchFamily="34" charset="-79"/>
              </a:rPr>
              <a:t>: children become</a:t>
            </a:r>
            <a:br>
              <a:rPr lang="en-US">
                <a:latin typeface="Futura Medium" panose="020B0602020204020303" pitchFamily="34" charset="-79"/>
                <a:cs typeface="Futura Medium" panose="020B0602020204020303" pitchFamily="34" charset="-79"/>
              </a:rPr>
            </a:br>
            <a:r>
              <a:rPr lang="en-US">
                <a:latin typeface="Futura Medium" panose="020B0602020204020303" pitchFamily="34" charset="-79"/>
                <a:cs typeface="Futura Medium" panose="020B0602020204020303" pitchFamily="34" charset="-79"/>
              </a:rPr>
              <a:t>more affordable.</a:t>
            </a:r>
          </a:p>
        </p:txBody>
      </p:sp>
      <p:sp>
        <p:nvSpPr>
          <p:cNvPr id="83" name="TextBox 82">
            <a:extLst>
              <a:ext uri="{FF2B5EF4-FFF2-40B4-BE49-F238E27FC236}">
                <a16:creationId xmlns:a16="http://schemas.microsoft.com/office/drawing/2014/main" id="{E0ADA0B5-448D-5A65-BBE0-A0C4A42D0221}"/>
              </a:ext>
            </a:extLst>
          </p:cNvPr>
          <p:cNvSpPr txBox="1"/>
          <p:nvPr/>
        </p:nvSpPr>
        <p:spPr>
          <a:xfrm>
            <a:off x="14633575" y="26241806"/>
            <a:ext cx="14048345" cy="1200329"/>
          </a:xfrm>
          <a:prstGeom prst="rect">
            <a:avLst/>
          </a:prstGeom>
          <a:noFill/>
        </p:spPr>
        <p:txBody>
          <a:bodyPr wrap="square" rtlCol="0">
            <a:spAutoFit/>
          </a:bodyPr>
          <a:lstStyle/>
          <a:p>
            <a:r>
              <a:rPr lang="en-US" sz="2400">
                <a:latin typeface="Futura Medium" panose="020B0602020204020303" pitchFamily="34" charset="-79"/>
                <a:cs typeface="Futura Medium" panose="020B0602020204020303" pitchFamily="34" charset="-79"/>
              </a:rPr>
              <a:t>This model can explain the patterns in our data, if the substitution effect is stronger at lower income levels. A mediation analysis shows that education significantly mediates the link between polygenic scores and fertility for 18/23 scores where there is a significant link.</a:t>
            </a:r>
          </a:p>
        </p:txBody>
      </p:sp>
      <p:pic>
        <p:nvPicPr>
          <p:cNvPr id="1073" name="Graphic 1072">
            <a:extLst>
              <a:ext uri="{FF2B5EF4-FFF2-40B4-BE49-F238E27FC236}">
                <a16:creationId xmlns:a16="http://schemas.microsoft.com/office/drawing/2014/main" id="{284842F1-FC75-1A57-C9C7-89BBF0D1231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4645222" y="20820058"/>
            <a:ext cx="1085390" cy="1432715"/>
          </a:xfrm>
          <a:prstGeom prst="rect">
            <a:avLst/>
          </a:prstGeom>
        </p:spPr>
      </p:pic>
      <p:sp>
        <p:nvSpPr>
          <p:cNvPr id="1074" name="TextBox 1073">
            <a:extLst>
              <a:ext uri="{FF2B5EF4-FFF2-40B4-BE49-F238E27FC236}">
                <a16:creationId xmlns:a16="http://schemas.microsoft.com/office/drawing/2014/main" id="{7B8E632C-FE46-763B-B2EF-AF44F63ED2AC}"/>
              </a:ext>
            </a:extLst>
          </p:cNvPr>
          <p:cNvSpPr txBox="1"/>
          <p:nvPr/>
        </p:nvSpPr>
        <p:spPr>
          <a:xfrm>
            <a:off x="14590316" y="32193203"/>
            <a:ext cx="3831842" cy="5722079"/>
          </a:xfrm>
          <a:prstGeom prst="rect">
            <a:avLst/>
          </a:prstGeom>
          <a:noFill/>
        </p:spPr>
        <p:txBody>
          <a:bodyPr wrap="square" rtlCol="0">
            <a:spAutoFit/>
          </a:bodyPr>
          <a:lstStyle/>
          <a:p>
            <a:r>
              <a:rPr lang="en-US" sz="2400">
                <a:latin typeface="Futura Medium" panose="020B0602020204020303" pitchFamily="34" charset="-79"/>
                <a:cs typeface="Futura Medium" panose="020B0602020204020303" pitchFamily="34" charset="-79"/>
              </a:rPr>
              <a:t>Selection against earnings-increasing variants is stronger at lower incomes. This increases inequality between income groups, and the unfairness of the </a:t>
            </a:r>
            <a:r>
              <a:rPr lang="en-US" sz="2400">
                <a:solidFill>
                  <a:srgbClr val="4682B4"/>
                </a:solidFill>
                <a:latin typeface="Futura Medium" panose="020B0602020204020303" pitchFamily="34" charset="-79"/>
                <a:cs typeface="Futura Medium" panose="020B0602020204020303" pitchFamily="34" charset="-79"/>
              </a:rPr>
              <a:t>genetic lottery</a:t>
            </a:r>
            <a:r>
              <a:rPr lang="en-US" sz="2400">
                <a:latin typeface="Futura Medium" panose="020B0602020204020303" pitchFamily="34" charset="-79"/>
                <a:cs typeface="Futura Medium" panose="020B0602020204020303" pitchFamily="34" charset="-79"/>
              </a:rPr>
              <a:t> (Harden 2021). Natural selection i</a:t>
            </a:r>
            <a:r>
              <a:rPr lang="en-GB" sz="2400">
                <a:latin typeface="Futura Medium" panose="020B0602020204020303" pitchFamily="34" charset="-79"/>
                <a:cs typeface="Futura Medium" panose="020B0602020204020303" pitchFamily="34" charset="-79"/>
              </a:rPr>
              <a:t>ncreases the correlation of polygenic scores with income for 28 out of 33 scores, with a median increase of 16.43%.</a:t>
            </a:r>
            <a:endParaRPr lang="en-GB" sz="2400">
              <a:effectLst/>
              <a:latin typeface="Futura Medium" panose="020B0602020204020303" pitchFamily="34" charset="-79"/>
              <a:cs typeface="Futura Medium" panose="020B0602020204020303" pitchFamily="34" charset="-79"/>
            </a:endParaRPr>
          </a:p>
          <a:p>
            <a:endParaRPr lang="en-US" sz="2400">
              <a:latin typeface="Futura Medium" panose="020B0602020204020303" pitchFamily="34" charset="-79"/>
              <a:cs typeface="Futura Medium" panose="020B0602020204020303" pitchFamily="34" charset="-79"/>
            </a:endParaRPr>
          </a:p>
        </p:txBody>
      </p:sp>
      <p:pic>
        <p:nvPicPr>
          <p:cNvPr id="1075" name="Picture 11">
            <a:extLst>
              <a:ext uri="{FF2B5EF4-FFF2-40B4-BE49-F238E27FC236}">
                <a16:creationId xmlns:a16="http://schemas.microsoft.com/office/drawing/2014/main" id="{F2237830-D84B-9288-AC78-D40F0DE33E6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729633" y="5987186"/>
            <a:ext cx="595182" cy="489571"/>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11">
            <a:extLst>
              <a:ext uri="{FF2B5EF4-FFF2-40B4-BE49-F238E27FC236}">
                <a16:creationId xmlns:a16="http://schemas.microsoft.com/office/drawing/2014/main" id="{D663E531-D51D-3A11-A5DC-CC331C6EAFA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569858" y="6814586"/>
            <a:ext cx="595182" cy="489571"/>
          </a:xfrm>
          <a:prstGeom prst="rect">
            <a:avLst/>
          </a:prstGeom>
          <a:noFill/>
          <a:extLst>
            <a:ext uri="{909E8E84-426E-40DD-AFC4-6F175D3DCCD1}">
              <a14:hiddenFill xmlns:a14="http://schemas.microsoft.com/office/drawing/2010/main">
                <a:solidFill>
                  <a:srgbClr val="FFFFFF"/>
                </a:solidFill>
              </a14:hiddenFill>
            </a:ext>
          </a:extLst>
        </p:spPr>
      </p:pic>
      <p:sp>
        <p:nvSpPr>
          <p:cNvPr id="1076" name="TextBox 1075">
            <a:extLst>
              <a:ext uri="{FF2B5EF4-FFF2-40B4-BE49-F238E27FC236}">
                <a16:creationId xmlns:a16="http://schemas.microsoft.com/office/drawing/2014/main" id="{8F1A5217-D39F-F004-4BFF-3A05F845C553}"/>
              </a:ext>
            </a:extLst>
          </p:cNvPr>
          <p:cNvSpPr txBox="1"/>
          <p:nvPr/>
        </p:nvSpPr>
        <p:spPr>
          <a:xfrm>
            <a:off x="18161000" y="38533800"/>
            <a:ext cx="10421816" cy="3046988"/>
          </a:xfrm>
          <a:prstGeom prst="rect">
            <a:avLst/>
          </a:prstGeom>
          <a:noFill/>
        </p:spPr>
        <p:txBody>
          <a:bodyPr wrap="square" rtlCol="0">
            <a:spAutoFit/>
          </a:bodyPr>
          <a:lstStyle/>
          <a:p>
            <a:r>
              <a:rPr lang="en-US" sz="2400" b="1">
                <a:latin typeface="Futura Medium" panose="020B0602020204020303" pitchFamily="34" charset="-79"/>
                <a:cs typeface="Futura Medium" panose="020B0602020204020303" pitchFamily="34" charset="-79"/>
              </a:rPr>
              <a:t>Acknowledgements</a:t>
            </a:r>
            <a:r>
              <a:rPr lang="en-US" sz="2400">
                <a:latin typeface="Futura Medium" panose="020B0602020204020303" pitchFamily="34" charset="-79"/>
                <a:cs typeface="Futura Medium" panose="020B0602020204020303" pitchFamily="34" charset="-79"/>
              </a:rPr>
              <a:t> </a:t>
            </a:r>
          </a:p>
          <a:p>
            <a:r>
              <a:rPr lang="en-GB" sz="2400">
                <a:latin typeface="Futura Medium" panose="020B0602020204020303" pitchFamily="34" charset="-79"/>
                <a:cs typeface="Futura Medium" panose="020B0602020204020303" pitchFamily="34" charset="-79"/>
              </a:rPr>
              <a:t>AA is supported by the Foundation Volksbond Rotterdam and by ZonMw grant 849200011 from The Netherlands Organisation for Health Research and Development. This study was conducted using UK Biobank resources under application numbers 40310 and 19127. </a:t>
            </a:r>
          </a:p>
          <a:p>
            <a:r>
              <a:rPr lang="en-GB" sz="2400">
                <a:effectLst/>
                <a:latin typeface="Futura Medium" panose="020B0602020204020303" pitchFamily="34" charset="-79"/>
                <a:cs typeface="Futura Medium" panose="020B0602020204020303" pitchFamily="34" charset="-79"/>
              </a:rPr>
              <a:t>Weighting data was kindly supplied by Van Alten et al. (2022).</a:t>
            </a:r>
          </a:p>
          <a:p>
            <a:r>
              <a:rPr lang="en-GB" sz="2400">
                <a:latin typeface="Futura Medium" panose="020B0602020204020303" pitchFamily="34" charset="-79"/>
                <a:cs typeface="Futura Medium" panose="020B0602020204020303" pitchFamily="34" charset="-79"/>
              </a:rPr>
              <a:t>Code for the paper and poster is available at </a:t>
            </a:r>
            <a:r>
              <a:rPr lang="en-GB" sz="2400">
                <a:solidFill>
                  <a:srgbClr val="4682B4"/>
                </a:solidFill>
                <a:latin typeface="Futura Medium" panose="020B0602020204020303" pitchFamily="34" charset="-79"/>
                <a:cs typeface="Futura Medium" panose="020B0602020204020303" pitchFamily="34" charset="-79"/>
                <a:hlinkClick r:id="rId18">
                  <a:extLst>
                    <a:ext uri="{A12FA001-AC4F-418D-AE19-62706E023703}">
                      <ahyp:hlinkClr xmlns:ahyp="http://schemas.microsoft.com/office/drawing/2018/hyperlinkcolor" val="tx"/>
                    </a:ext>
                  </a:extLst>
                </a:hlinkClick>
              </a:rPr>
              <a:t>https://github.com/hughjonesd/why-natural-selection</a:t>
            </a:r>
            <a:r>
              <a:rPr lang="en-GB" sz="2400">
                <a:latin typeface="Futura Medium" panose="020B0602020204020303" pitchFamily="34" charset="-79"/>
                <a:cs typeface="Futura Medium" panose="020B0602020204020303" pitchFamily="34" charset="-79"/>
              </a:rPr>
              <a:t>. </a:t>
            </a:r>
            <a:endParaRPr lang="en-GB" sz="2400">
              <a:effectLst/>
              <a:latin typeface="Futura Medium" panose="020B0602020204020303" pitchFamily="34" charset="-79"/>
              <a:cs typeface="Futura Medium" panose="020B0602020204020303" pitchFamily="34" charset="-79"/>
            </a:endParaRPr>
          </a:p>
        </p:txBody>
      </p:sp>
      <p:grpSp>
        <p:nvGrpSpPr>
          <p:cNvPr id="13" name="Group 12">
            <a:extLst>
              <a:ext uri="{FF2B5EF4-FFF2-40B4-BE49-F238E27FC236}">
                <a16:creationId xmlns:a16="http://schemas.microsoft.com/office/drawing/2014/main" id="{ADB59F21-0FD3-C007-2C13-EEBA3383EAED}"/>
              </a:ext>
            </a:extLst>
          </p:cNvPr>
          <p:cNvGrpSpPr/>
          <p:nvPr/>
        </p:nvGrpSpPr>
        <p:grpSpPr>
          <a:xfrm>
            <a:off x="15961022" y="24359592"/>
            <a:ext cx="1011374" cy="1449133"/>
            <a:chOff x="15599517" y="24359592"/>
            <a:chExt cx="1011374" cy="1449133"/>
          </a:xfrm>
        </p:grpSpPr>
        <p:pic>
          <p:nvPicPr>
            <p:cNvPr id="72" name="Graphic 71">
              <a:extLst>
                <a:ext uri="{FF2B5EF4-FFF2-40B4-BE49-F238E27FC236}">
                  <a16:creationId xmlns:a16="http://schemas.microsoft.com/office/drawing/2014/main" id="{A6081726-D906-87C4-3F3A-129B62F1F99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5599517" y="24359592"/>
              <a:ext cx="1011374" cy="1449133"/>
            </a:xfrm>
            <a:prstGeom prst="rect">
              <a:avLst/>
            </a:prstGeom>
          </p:spPr>
        </p:pic>
        <p:sp>
          <p:nvSpPr>
            <p:cNvPr id="2" name="Cross 1">
              <a:extLst>
                <a:ext uri="{FF2B5EF4-FFF2-40B4-BE49-F238E27FC236}">
                  <a16:creationId xmlns:a16="http://schemas.microsoft.com/office/drawing/2014/main" id="{C92D0D77-07C9-5F13-1318-49A62B1D81AB}"/>
                </a:ext>
              </a:extLst>
            </p:cNvPr>
            <p:cNvSpPr/>
            <p:nvPr/>
          </p:nvSpPr>
          <p:spPr>
            <a:xfrm>
              <a:off x="15982048" y="25001356"/>
              <a:ext cx="246494" cy="258170"/>
            </a:xfrm>
            <a:prstGeom prst="plus">
              <a:avLst>
                <a:gd name="adj" fmla="val 392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F1890C8-55BA-56C2-86DA-BB8AB8DB5AA7}"/>
              </a:ext>
            </a:extLst>
          </p:cNvPr>
          <p:cNvGrpSpPr/>
          <p:nvPr/>
        </p:nvGrpSpPr>
        <p:grpSpPr>
          <a:xfrm>
            <a:off x="14918467" y="24356129"/>
            <a:ext cx="1011374" cy="1449133"/>
            <a:chOff x="14556962" y="24356129"/>
            <a:chExt cx="1011374" cy="1449133"/>
          </a:xfrm>
        </p:grpSpPr>
        <p:pic>
          <p:nvPicPr>
            <p:cNvPr id="43" name="Graphic 42">
              <a:extLst>
                <a:ext uri="{FF2B5EF4-FFF2-40B4-BE49-F238E27FC236}">
                  <a16:creationId xmlns:a16="http://schemas.microsoft.com/office/drawing/2014/main" id="{C516FB80-4181-2F4A-63FE-B018C1322F1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4556962" y="24356129"/>
              <a:ext cx="1011374" cy="1449133"/>
            </a:xfrm>
            <a:prstGeom prst="rect">
              <a:avLst/>
            </a:prstGeom>
          </p:spPr>
        </p:pic>
        <p:sp>
          <p:nvSpPr>
            <p:cNvPr id="45" name="Cross 44">
              <a:extLst>
                <a:ext uri="{FF2B5EF4-FFF2-40B4-BE49-F238E27FC236}">
                  <a16:creationId xmlns:a16="http://schemas.microsoft.com/office/drawing/2014/main" id="{6BF90694-F7DB-1224-5D00-D60DD71FE3B7}"/>
                </a:ext>
              </a:extLst>
            </p:cNvPr>
            <p:cNvSpPr/>
            <p:nvPr/>
          </p:nvSpPr>
          <p:spPr>
            <a:xfrm>
              <a:off x="14939493" y="24997893"/>
              <a:ext cx="246494" cy="258170"/>
            </a:xfrm>
            <a:prstGeom prst="plus">
              <a:avLst>
                <a:gd name="adj" fmla="val 392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Cross 49">
            <a:extLst>
              <a:ext uri="{FF2B5EF4-FFF2-40B4-BE49-F238E27FC236}">
                <a16:creationId xmlns:a16="http://schemas.microsoft.com/office/drawing/2014/main" id="{2143ADA7-D131-98F6-FF6C-92B857F52ADA}"/>
              </a:ext>
            </a:extLst>
          </p:cNvPr>
          <p:cNvSpPr/>
          <p:nvPr/>
        </p:nvSpPr>
        <p:spPr>
          <a:xfrm>
            <a:off x="17038457" y="24997892"/>
            <a:ext cx="246494" cy="258170"/>
          </a:xfrm>
          <a:prstGeom prst="plus">
            <a:avLst>
              <a:gd name="adj" fmla="val 392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46B2148-42B2-2BBA-6F3C-513AAF08D313}"/>
              </a:ext>
            </a:extLst>
          </p:cNvPr>
          <p:cNvGrpSpPr/>
          <p:nvPr/>
        </p:nvGrpSpPr>
        <p:grpSpPr>
          <a:xfrm>
            <a:off x="18603970" y="24359592"/>
            <a:ext cx="998207" cy="1430267"/>
            <a:chOff x="18072345" y="24359592"/>
            <a:chExt cx="998207" cy="1430267"/>
          </a:xfrm>
        </p:grpSpPr>
        <p:pic>
          <p:nvPicPr>
            <p:cNvPr id="74" name="Graphic 73">
              <a:extLst>
                <a:ext uri="{FF2B5EF4-FFF2-40B4-BE49-F238E27FC236}">
                  <a16:creationId xmlns:a16="http://schemas.microsoft.com/office/drawing/2014/main" id="{8EE2ABDA-197D-AF43-A2AB-8D836D6BCAB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8072345" y="24359592"/>
              <a:ext cx="998207" cy="1430267"/>
            </a:xfrm>
            <a:prstGeom prst="rect">
              <a:avLst/>
            </a:prstGeom>
          </p:spPr>
        </p:pic>
        <p:sp>
          <p:nvSpPr>
            <p:cNvPr id="11" name="Rectangle 10">
              <a:extLst>
                <a:ext uri="{FF2B5EF4-FFF2-40B4-BE49-F238E27FC236}">
                  <a16:creationId xmlns:a16="http://schemas.microsoft.com/office/drawing/2014/main" id="{8B2F5A8B-6F4D-E843-5AD9-24BE49A28F05}"/>
                </a:ext>
              </a:extLst>
            </p:cNvPr>
            <p:cNvSpPr/>
            <p:nvPr/>
          </p:nvSpPr>
          <p:spPr>
            <a:xfrm>
              <a:off x="18464645" y="25094045"/>
              <a:ext cx="207819" cy="62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DA2AB630-4048-AA56-887E-7D5C22D23330}"/>
              </a:ext>
            </a:extLst>
          </p:cNvPr>
          <p:cNvGrpSpPr/>
          <p:nvPr/>
        </p:nvGrpSpPr>
        <p:grpSpPr>
          <a:xfrm>
            <a:off x="19639597" y="24356129"/>
            <a:ext cx="998207" cy="1430267"/>
            <a:chOff x="18072345" y="24359592"/>
            <a:chExt cx="998207" cy="1430267"/>
          </a:xfrm>
        </p:grpSpPr>
        <p:pic>
          <p:nvPicPr>
            <p:cNvPr id="52" name="Graphic 51">
              <a:extLst>
                <a:ext uri="{FF2B5EF4-FFF2-40B4-BE49-F238E27FC236}">
                  <a16:creationId xmlns:a16="http://schemas.microsoft.com/office/drawing/2014/main" id="{46FDAE02-4665-B5AD-CCE8-D2C7EDDCAAD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8072345" y="24359592"/>
              <a:ext cx="998207" cy="1430267"/>
            </a:xfrm>
            <a:prstGeom prst="rect">
              <a:avLst/>
            </a:prstGeom>
          </p:spPr>
        </p:pic>
        <p:sp>
          <p:nvSpPr>
            <p:cNvPr id="53" name="Rectangle 52">
              <a:extLst>
                <a:ext uri="{FF2B5EF4-FFF2-40B4-BE49-F238E27FC236}">
                  <a16:creationId xmlns:a16="http://schemas.microsoft.com/office/drawing/2014/main" id="{71CC1DCF-43B2-4AC7-F956-9905796183DA}"/>
                </a:ext>
              </a:extLst>
            </p:cNvPr>
            <p:cNvSpPr/>
            <p:nvPr/>
          </p:nvSpPr>
          <p:spPr>
            <a:xfrm>
              <a:off x="18464645" y="25094045"/>
              <a:ext cx="207819" cy="62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5E93B341-8973-0DAC-D070-535E15E33D10}"/>
              </a:ext>
            </a:extLst>
          </p:cNvPr>
          <p:cNvGrpSpPr/>
          <p:nvPr/>
        </p:nvGrpSpPr>
        <p:grpSpPr>
          <a:xfrm>
            <a:off x="17565523" y="24353838"/>
            <a:ext cx="998207" cy="1430267"/>
            <a:chOff x="18072345" y="24359592"/>
            <a:chExt cx="998207" cy="1430267"/>
          </a:xfrm>
        </p:grpSpPr>
        <p:pic>
          <p:nvPicPr>
            <p:cNvPr id="54" name="Graphic 53">
              <a:extLst>
                <a:ext uri="{FF2B5EF4-FFF2-40B4-BE49-F238E27FC236}">
                  <a16:creationId xmlns:a16="http://schemas.microsoft.com/office/drawing/2014/main" id="{0E70F6D8-3E39-496B-91D0-EC1F87D5C2E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8072345" y="24359592"/>
              <a:ext cx="998207" cy="1430267"/>
            </a:xfrm>
            <a:prstGeom prst="rect">
              <a:avLst/>
            </a:prstGeom>
          </p:spPr>
        </p:pic>
        <p:sp>
          <p:nvSpPr>
            <p:cNvPr id="55" name="Rectangle 54">
              <a:extLst>
                <a:ext uri="{FF2B5EF4-FFF2-40B4-BE49-F238E27FC236}">
                  <a16:creationId xmlns:a16="http://schemas.microsoft.com/office/drawing/2014/main" id="{65028E7A-6564-7AB8-2E62-06D17F0E73D1}"/>
                </a:ext>
              </a:extLst>
            </p:cNvPr>
            <p:cNvSpPr/>
            <p:nvPr/>
          </p:nvSpPr>
          <p:spPr>
            <a:xfrm>
              <a:off x="18464645" y="25094045"/>
              <a:ext cx="207819" cy="62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Graphic 14">
            <a:extLst>
              <a:ext uri="{FF2B5EF4-FFF2-40B4-BE49-F238E27FC236}">
                <a16:creationId xmlns:a16="http://schemas.microsoft.com/office/drawing/2014/main" id="{63C64B97-9D8D-1B8D-A1A8-8C90AF937EA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4388678" y="38272721"/>
            <a:ext cx="3569145" cy="3569145"/>
          </a:xfrm>
          <a:prstGeom prst="rect">
            <a:avLst/>
          </a:prstGeom>
        </p:spPr>
      </p:pic>
    </p:spTree>
    <p:extLst>
      <p:ext uri="{BB962C8B-B14F-4D97-AF65-F5344CB8AC3E}">
        <p14:creationId xmlns:p14="http://schemas.microsoft.com/office/powerpoint/2010/main" val="3535283907"/>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1538</TotalTime>
  <Words>379</Words>
  <Application>Microsoft Macintosh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Abadi MT Condensed Light</vt:lpstr>
      <vt:lpstr>Aharoni</vt:lpstr>
      <vt:lpstr>Arial</vt:lpstr>
      <vt:lpstr>Calibri</vt:lpstr>
      <vt:lpstr>Calibri Light</vt:lpstr>
      <vt:lpstr>Futura Medium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Hugh-Jones (ECO - Staff)</dc:creator>
  <cp:lastModifiedBy>David Hugh-Jones (ECO - Staff)</cp:lastModifiedBy>
  <cp:revision>22</cp:revision>
  <cp:lastPrinted>2022-05-31T12:41:07Z</cp:lastPrinted>
  <dcterms:created xsi:type="dcterms:W3CDTF">2022-05-30T11:57:39Z</dcterms:created>
  <dcterms:modified xsi:type="dcterms:W3CDTF">2022-06-01T10:11:27Z</dcterms:modified>
</cp:coreProperties>
</file>