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8" r:id="rId3"/>
    <p:sldId id="264" r:id="rId4"/>
    <p:sldId id="265" r:id="rId5"/>
    <p:sldId id="267" r:id="rId6"/>
    <p:sldId id="275" r:id="rId7"/>
    <p:sldId id="276" r:id="rId8"/>
    <p:sldId id="332" r:id="rId9"/>
    <p:sldId id="337" r:id="rId10"/>
    <p:sldId id="336" r:id="rId11"/>
    <p:sldId id="338" r:id="rId12"/>
    <p:sldId id="339" r:id="rId13"/>
    <p:sldId id="333" r:id="rId14"/>
    <p:sldId id="334" r:id="rId15"/>
    <p:sldId id="335" r:id="rId16"/>
    <p:sldId id="262" r:id="rId17"/>
    <p:sldId id="34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25" autoAdjust="0"/>
  </p:normalViewPr>
  <p:slideViewPr>
    <p:cSldViewPr snapToGrid="0">
      <p:cViewPr varScale="1">
        <p:scale>
          <a:sx n="50" d="100"/>
          <a:sy n="50" d="100"/>
        </p:scale>
        <p:origin x="1476" y="4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00C795-E9D8-4796-9B09-2511CB0A63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a:extLst>
              <a:ext uri="{FF2B5EF4-FFF2-40B4-BE49-F238E27FC236}">
                <a16:creationId xmlns:a16="http://schemas.microsoft.com/office/drawing/2014/main" id="{B649C064-6464-484C-AD72-3D4C50D960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12897C-5650-408A-BEBA-12703EC5295D}" type="datetimeFigureOut">
              <a:rPr lang="en-NZ" smtClean="0"/>
              <a:t>20/02/2022</a:t>
            </a:fld>
            <a:endParaRPr lang="en-NZ"/>
          </a:p>
        </p:txBody>
      </p:sp>
      <p:sp>
        <p:nvSpPr>
          <p:cNvPr id="4" name="Footer Placeholder 3">
            <a:extLst>
              <a:ext uri="{FF2B5EF4-FFF2-40B4-BE49-F238E27FC236}">
                <a16:creationId xmlns:a16="http://schemas.microsoft.com/office/drawing/2014/main" id="{8ED1D200-3BD7-4C2A-B503-BA5FED27DC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a:extLst>
              <a:ext uri="{FF2B5EF4-FFF2-40B4-BE49-F238E27FC236}">
                <a16:creationId xmlns:a16="http://schemas.microsoft.com/office/drawing/2014/main" id="{B7F1CEFE-4BFE-4DBA-8A4B-B98589D58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B6D5F4-AA02-47F0-9CCE-F817DDE186B1}" type="slidenum">
              <a:rPr lang="en-NZ" smtClean="0"/>
              <a:t>‹#›</a:t>
            </a:fld>
            <a:endParaRPr lang="en-NZ" dirty="0"/>
          </a:p>
        </p:txBody>
      </p:sp>
      <p:pic>
        <p:nvPicPr>
          <p:cNvPr id="7" name="Picture 6">
            <a:extLst>
              <a:ext uri="{FF2B5EF4-FFF2-40B4-BE49-F238E27FC236}">
                <a16:creationId xmlns:a16="http://schemas.microsoft.com/office/drawing/2014/main" id="{2B847BD3-9041-42D9-84B7-E7855A72B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85212"/>
            <a:ext cx="2971800" cy="458788"/>
          </a:xfrm>
          <a:prstGeom prst="rect">
            <a:avLst/>
          </a:prstGeom>
        </p:spPr>
      </p:pic>
    </p:spTree>
    <p:extLst>
      <p:ext uri="{BB962C8B-B14F-4D97-AF65-F5344CB8AC3E}">
        <p14:creationId xmlns:p14="http://schemas.microsoft.com/office/powerpoint/2010/main" val="25576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3B03E-FB84-492F-91F1-604B8F58231F}" type="datetimeFigureOut">
              <a:rPr lang="en-NZ" smtClean="0"/>
              <a:t>20/02/2022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EE796-E146-4125-9695-C4795B1C12ED}" type="slidenum">
              <a:rPr lang="en-NZ" smtClean="0"/>
              <a:t>‹#›</a:t>
            </a:fld>
            <a:endParaRPr lang="en-NZ"/>
          </a:p>
        </p:txBody>
      </p:sp>
    </p:spTree>
    <p:extLst>
      <p:ext uri="{BB962C8B-B14F-4D97-AF65-F5344CB8AC3E}">
        <p14:creationId xmlns:p14="http://schemas.microsoft.com/office/powerpoint/2010/main" val="428274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Instructions for a computer</a:t>
            </a:r>
          </a:p>
          <a:p>
            <a:r>
              <a:rPr lang="en-US" dirty="0"/>
              <a:t>2- To perform specific task(s) by communicating with computers</a:t>
            </a:r>
          </a:p>
          <a:p>
            <a:r>
              <a:rPr lang="en-US" dirty="0"/>
              <a:t>3- Solve real-time problems, e.g., Desktop applications, Web applications, Mobile applications and many more …</a:t>
            </a:r>
          </a:p>
          <a:p>
            <a:r>
              <a:rPr lang="en-US" dirty="0"/>
              <a:t>4- By learning programming languages C, C#, PHP, Java, Python</a:t>
            </a:r>
          </a:p>
          <a:p>
            <a:endParaRPr lang="en-US" dirty="0"/>
          </a:p>
          <a:p>
            <a:r>
              <a:rPr lang="en-US" dirty="0"/>
              <a:t>Programming is all about learning computer language(s) to write instructions for the computers to perform specific task(s) to solve real-time problems. </a:t>
            </a:r>
          </a:p>
          <a:p>
            <a:endParaRPr lang="en-US" dirty="0"/>
          </a:p>
          <a:p>
            <a:r>
              <a:rPr lang="en-US" dirty="0"/>
              <a:t>5- Software development Life Cycle. </a:t>
            </a:r>
            <a:endParaRPr lang="en-NZ" dirty="0"/>
          </a:p>
        </p:txBody>
      </p:sp>
      <p:sp>
        <p:nvSpPr>
          <p:cNvPr id="4" name="Slide Number Placeholder 3"/>
          <p:cNvSpPr>
            <a:spLocks noGrp="1"/>
          </p:cNvSpPr>
          <p:nvPr>
            <p:ph type="sldNum" sz="quarter" idx="5"/>
          </p:nvPr>
        </p:nvSpPr>
        <p:spPr/>
        <p:txBody>
          <a:bodyPr/>
          <a:lstStyle/>
          <a:p>
            <a:fld id="{9CAEE796-E146-4125-9695-C4795B1C12ED}" type="slidenum">
              <a:rPr lang="en-NZ" smtClean="0"/>
              <a:t>2</a:t>
            </a:fld>
            <a:endParaRPr lang="en-NZ"/>
          </a:p>
        </p:txBody>
      </p:sp>
    </p:spTree>
    <p:extLst>
      <p:ext uri="{BB962C8B-B14F-4D97-AF65-F5344CB8AC3E}">
        <p14:creationId xmlns:p14="http://schemas.microsoft.com/office/powerpoint/2010/main" val="4139461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CAEE796-E146-4125-9695-C4795B1C12ED}" type="slidenum">
              <a:rPr lang="en-NZ" smtClean="0"/>
              <a:t>3</a:t>
            </a:fld>
            <a:endParaRPr lang="en-NZ"/>
          </a:p>
        </p:txBody>
      </p:sp>
    </p:spTree>
    <p:extLst>
      <p:ext uri="{BB962C8B-B14F-4D97-AF65-F5344CB8AC3E}">
        <p14:creationId xmlns:p14="http://schemas.microsoft.com/office/powerpoint/2010/main" val="167900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NZ" dirty="0"/>
          </a:p>
        </p:txBody>
      </p:sp>
      <p:sp>
        <p:nvSpPr>
          <p:cNvPr id="4" name="Slide Number Placeholder 3"/>
          <p:cNvSpPr>
            <a:spLocks noGrp="1"/>
          </p:cNvSpPr>
          <p:nvPr>
            <p:ph type="sldNum" sz="quarter" idx="5"/>
          </p:nvPr>
        </p:nvSpPr>
        <p:spPr/>
        <p:txBody>
          <a:bodyPr/>
          <a:lstStyle/>
          <a:p>
            <a:fld id="{9CAEE796-E146-4125-9695-C4795B1C12ED}" type="slidenum">
              <a:rPr lang="en-NZ" smtClean="0"/>
              <a:t>4</a:t>
            </a:fld>
            <a:endParaRPr lang="en-NZ"/>
          </a:p>
        </p:txBody>
      </p:sp>
    </p:spTree>
    <p:extLst>
      <p:ext uri="{BB962C8B-B14F-4D97-AF65-F5344CB8AC3E}">
        <p14:creationId xmlns:p14="http://schemas.microsoft.com/office/powerpoint/2010/main" val="3914761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NZ" dirty="0"/>
          </a:p>
        </p:txBody>
      </p:sp>
      <p:sp>
        <p:nvSpPr>
          <p:cNvPr id="4" name="Slide Number Placeholder 3"/>
          <p:cNvSpPr>
            <a:spLocks noGrp="1"/>
          </p:cNvSpPr>
          <p:nvPr>
            <p:ph type="sldNum" sz="quarter" idx="5"/>
          </p:nvPr>
        </p:nvSpPr>
        <p:spPr/>
        <p:txBody>
          <a:bodyPr/>
          <a:lstStyle/>
          <a:p>
            <a:fld id="{9CAEE796-E146-4125-9695-C4795B1C12ED}" type="slidenum">
              <a:rPr lang="en-NZ" smtClean="0"/>
              <a:t>5</a:t>
            </a:fld>
            <a:endParaRPr lang="en-NZ"/>
          </a:p>
        </p:txBody>
      </p:sp>
    </p:spTree>
    <p:extLst>
      <p:ext uri="{BB962C8B-B14F-4D97-AF65-F5344CB8AC3E}">
        <p14:creationId xmlns:p14="http://schemas.microsoft.com/office/powerpoint/2010/main" val="2052855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7C76BC-E000-4B92-A18F-54342147CFBF}" type="datetimeFigureOut">
              <a:rPr lang="en-NZ" smtClean="0"/>
              <a:t>20/02/2022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8D586E3-796B-4ADD-BF70-E6B8BC679D8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03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C76BC-E000-4B92-A18F-54342147CFBF}" type="datetimeFigureOut">
              <a:rPr lang="en-NZ" smtClean="0"/>
              <a:t>20/02/2022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8D586E3-796B-4ADD-BF70-E6B8BC679D8C}" type="slidenum">
              <a:rPr lang="en-NZ" smtClean="0"/>
              <a:t>‹#›</a:t>
            </a:fld>
            <a:endParaRPr lang="en-NZ"/>
          </a:p>
        </p:txBody>
      </p:sp>
    </p:spTree>
    <p:extLst>
      <p:ext uri="{BB962C8B-B14F-4D97-AF65-F5344CB8AC3E}">
        <p14:creationId xmlns:p14="http://schemas.microsoft.com/office/powerpoint/2010/main" val="266484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C76BC-E000-4B92-A18F-54342147CFBF}" type="datetimeFigureOut">
              <a:rPr lang="en-NZ" smtClean="0"/>
              <a:t>20/02/2022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8D586E3-796B-4ADD-BF70-E6B8BC679D8C}" type="slidenum">
              <a:rPr lang="en-NZ" smtClean="0"/>
              <a:t>‹#›</a:t>
            </a:fld>
            <a:endParaRPr lang="en-NZ"/>
          </a:p>
        </p:txBody>
      </p:sp>
    </p:spTree>
    <p:extLst>
      <p:ext uri="{BB962C8B-B14F-4D97-AF65-F5344CB8AC3E}">
        <p14:creationId xmlns:p14="http://schemas.microsoft.com/office/powerpoint/2010/main" val="79924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C76BC-E000-4B92-A18F-54342147CFBF}" type="datetimeFigureOut">
              <a:rPr lang="en-NZ" smtClean="0"/>
              <a:t>20/02/2022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8D586E3-796B-4ADD-BF70-E6B8BC679D8C}" type="slidenum">
              <a:rPr lang="en-NZ" smtClean="0"/>
              <a:t>‹#›</a:t>
            </a:fld>
            <a:endParaRPr lang="en-NZ"/>
          </a:p>
        </p:txBody>
      </p:sp>
    </p:spTree>
    <p:extLst>
      <p:ext uri="{BB962C8B-B14F-4D97-AF65-F5344CB8AC3E}">
        <p14:creationId xmlns:p14="http://schemas.microsoft.com/office/powerpoint/2010/main" val="178160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C76BC-E000-4B92-A18F-54342147CFBF}" type="datetimeFigureOut">
              <a:rPr lang="en-NZ" smtClean="0"/>
              <a:t>20/02/2022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8D586E3-796B-4ADD-BF70-E6B8BC679D8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26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7C76BC-E000-4B92-A18F-54342147CFBF}" type="datetimeFigureOut">
              <a:rPr lang="en-NZ" smtClean="0"/>
              <a:t>20/02/2022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8D586E3-796B-4ADD-BF70-E6B8BC679D8C}" type="slidenum">
              <a:rPr lang="en-NZ" smtClean="0"/>
              <a:t>‹#›</a:t>
            </a:fld>
            <a:endParaRPr lang="en-NZ"/>
          </a:p>
        </p:txBody>
      </p:sp>
    </p:spTree>
    <p:extLst>
      <p:ext uri="{BB962C8B-B14F-4D97-AF65-F5344CB8AC3E}">
        <p14:creationId xmlns:p14="http://schemas.microsoft.com/office/powerpoint/2010/main" val="65921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7C76BC-E000-4B92-A18F-54342147CFBF}" type="datetimeFigureOut">
              <a:rPr lang="en-NZ" smtClean="0"/>
              <a:t>20/02/2022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48D586E3-796B-4ADD-BF70-E6B8BC679D8C}" type="slidenum">
              <a:rPr lang="en-NZ" smtClean="0"/>
              <a:t>‹#›</a:t>
            </a:fld>
            <a:endParaRPr lang="en-NZ"/>
          </a:p>
        </p:txBody>
      </p:sp>
    </p:spTree>
    <p:extLst>
      <p:ext uri="{BB962C8B-B14F-4D97-AF65-F5344CB8AC3E}">
        <p14:creationId xmlns:p14="http://schemas.microsoft.com/office/powerpoint/2010/main" val="7077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7C76BC-E000-4B92-A18F-54342147CFBF}" type="datetimeFigureOut">
              <a:rPr lang="en-NZ" smtClean="0"/>
              <a:t>20/02/2022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48D586E3-796B-4ADD-BF70-E6B8BC679D8C}" type="slidenum">
              <a:rPr lang="en-NZ" smtClean="0"/>
              <a:t>‹#›</a:t>
            </a:fld>
            <a:endParaRPr lang="en-NZ"/>
          </a:p>
        </p:txBody>
      </p:sp>
    </p:spTree>
    <p:extLst>
      <p:ext uri="{BB962C8B-B14F-4D97-AF65-F5344CB8AC3E}">
        <p14:creationId xmlns:p14="http://schemas.microsoft.com/office/powerpoint/2010/main" val="356821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7C76BC-E000-4B92-A18F-54342147CFBF}" type="datetimeFigureOut">
              <a:rPr lang="en-NZ" smtClean="0"/>
              <a:t>20/02/2022</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Z"/>
          </a:p>
        </p:txBody>
      </p:sp>
      <p:sp>
        <p:nvSpPr>
          <p:cNvPr id="9" name="Slide Number Placeholder 8"/>
          <p:cNvSpPr>
            <a:spLocks noGrp="1"/>
          </p:cNvSpPr>
          <p:nvPr>
            <p:ph type="sldNum" sz="quarter" idx="12"/>
          </p:nvPr>
        </p:nvSpPr>
        <p:spPr/>
        <p:txBody>
          <a:bodyPr/>
          <a:lstStyle/>
          <a:p>
            <a:fld id="{48D586E3-796B-4ADD-BF70-E6B8BC679D8C}" type="slidenum">
              <a:rPr lang="en-NZ" smtClean="0"/>
              <a:t>‹#›</a:t>
            </a:fld>
            <a:endParaRPr lang="en-NZ"/>
          </a:p>
        </p:txBody>
      </p:sp>
    </p:spTree>
    <p:extLst>
      <p:ext uri="{BB962C8B-B14F-4D97-AF65-F5344CB8AC3E}">
        <p14:creationId xmlns:p14="http://schemas.microsoft.com/office/powerpoint/2010/main" val="345608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7C76BC-E000-4B92-A18F-54342147CFBF}" type="datetimeFigureOut">
              <a:rPr lang="en-NZ" smtClean="0"/>
              <a:t>20/02/2022</a:t>
            </a:fld>
            <a:endParaRPr lang="en-NZ"/>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D586E3-796B-4ADD-BF70-E6B8BC679D8C}" type="slidenum">
              <a:rPr lang="en-NZ" smtClean="0"/>
              <a:t>‹#›</a:t>
            </a:fld>
            <a:endParaRPr lang="en-NZ"/>
          </a:p>
        </p:txBody>
      </p:sp>
    </p:spTree>
    <p:extLst>
      <p:ext uri="{BB962C8B-B14F-4D97-AF65-F5344CB8AC3E}">
        <p14:creationId xmlns:p14="http://schemas.microsoft.com/office/powerpoint/2010/main" val="338075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C76BC-E000-4B92-A18F-54342147CFBF}" type="datetimeFigureOut">
              <a:rPr lang="en-NZ" smtClean="0"/>
              <a:t>20/02/2022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8D586E3-796B-4ADD-BF70-E6B8BC679D8C}" type="slidenum">
              <a:rPr lang="en-NZ" smtClean="0"/>
              <a:t>‹#›</a:t>
            </a:fld>
            <a:endParaRPr lang="en-NZ"/>
          </a:p>
        </p:txBody>
      </p:sp>
    </p:spTree>
    <p:extLst>
      <p:ext uri="{BB962C8B-B14F-4D97-AF65-F5344CB8AC3E}">
        <p14:creationId xmlns:p14="http://schemas.microsoft.com/office/powerpoint/2010/main" val="107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7C76BC-E000-4B92-A18F-54342147CFBF}" type="datetimeFigureOut">
              <a:rPr lang="en-NZ" smtClean="0"/>
              <a:t>20/02/2022</a:t>
            </a:fld>
            <a:endParaRPr lang="en-NZ"/>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Z"/>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D586E3-796B-4ADD-BF70-E6B8BC679D8C}" type="slidenum">
              <a:rPr lang="en-NZ" smtClean="0"/>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209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0DF2-49E0-472B-946B-067804C706A3}"/>
              </a:ext>
            </a:extLst>
          </p:cNvPr>
          <p:cNvSpPr>
            <a:spLocks noGrp="1"/>
          </p:cNvSpPr>
          <p:nvPr>
            <p:ph type="ctrTitle"/>
          </p:nvPr>
        </p:nvSpPr>
        <p:spPr>
          <a:xfrm>
            <a:off x="1178767" y="1647371"/>
            <a:ext cx="9144000" cy="2387600"/>
          </a:xfrm>
        </p:spPr>
        <p:txBody>
          <a:bodyPr>
            <a:normAutofit fontScale="90000"/>
          </a:bodyPr>
          <a:lstStyle/>
          <a:p>
            <a:pPr algn="ctr"/>
            <a:r>
              <a:rPr lang="en-US" dirty="0"/>
              <a:t>Programming Principles </a:t>
            </a:r>
            <a:br>
              <a:rPr lang="en-US" dirty="0"/>
            </a:br>
            <a:r>
              <a:rPr lang="en-US" sz="4800" dirty="0"/>
              <a:t>IT-5014</a:t>
            </a:r>
            <a:endParaRPr lang="en-NZ" dirty="0"/>
          </a:p>
        </p:txBody>
      </p:sp>
      <p:pic>
        <p:nvPicPr>
          <p:cNvPr id="11" name="Picture 10">
            <a:extLst>
              <a:ext uri="{FF2B5EF4-FFF2-40B4-BE49-F238E27FC236}">
                <a16:creationId xmlns:a16="http://schemas.microsoft.com/office/drawing/2014/main" id="{D370EA28-869C-4164-8A37-D745B0158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12" name="TextBox 11">
            <a:extLst>
              <a:ext uri="{FF2B5EF4-FFF2-40B4-BE49-F238E27FC236}">
                <a16:creationId xmlns:a16="http://schemas.microsoft.com/office/drawing/2014/main" id="{801C685F-AE7E-4D47-9194-094DDDD84061}"/>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spTree>
    <p:extLst>
      <p:ext uri="{BB962C8B-B14F-4D97-AF65-F5344CB8AC3E}">
        <p14:creationId xmlns:p14="http://schemas.microsoft.com/office/powerpoint/2010/main" val="85862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5B5D-9CD4-46C2-87D9-A8D2BFDAB8D3}"/>
              </a:ext>
            </a:extLst>
          </p:cNvPr>
          <p:cNvSpPr>
            <a:spLocks noGrp="1"/>
          </p:cNvSpPr>
          <p:nvPr>
            <p:ph type="title"/>
          </p:nvPr>
        </p:nvSpPr>
        <p:spPr/>
        <p:txBody>
          <a:bodyPr/>
          <a:lstStyle/>
          <a:p>
            <a:r>
              <a:rPr lang="en-US" dirty="0"/>
              <a:t>Flow Charts: Iteration</a:t>
            </a:r>
            <a:endParaRPr lang="en-NZ" dirty="0"/>
          </a:p>
        </p:txBody>
      </p:sp>
      <p:sp>
        <p:nvSpPr>
          <p:cNvPr id="3" name="Content Placeholder 2">
            <a:extLst>
              <a:ext uri="{FF2B5EF4-FFF2-40B4-BE49-F238E27FC236}">
                <a16:creationId xmlns:a16="http://schemas.microsoft.com/office/drawing/2014/main" id="{E9600E45-1E3F-4CE5-8C83-0F16B3C17A39}"/>
              </a:ext>
            </a:extLst>
          </p:cNvPr>
          <p:cNvSpPr>
            <a:spLocks noGrp="1"/>
          </p:cNvSpPr>
          <p:nvPr>
            <p:ph idx="1"/>
          </p:nvPr>
        </p:nvSpPr>
        <p:spPr/>
        <p:txBody>
          <a:bodyPr>
            <a:normAutofit/>
          </a:bodyPr>
          <a:lstStyle/>
          <a:p>
            <a:pPr>
              <a:buFont typeface="Wingdings" panose="05000000000000000000" pitchFamily="2" charset="2"/>
              <a:buChar char="Ø"/>
            </a:pPr>
            <a:r>
              <a:rPr lang="en-US" altLang="en-US" dirty="0"/>
              <a:t>An iteration is represented by a decision diamond that has one of the exit paths returning to a point higher in the flowchart. This return path is called a loop. The question inside the diamond is called the loop control condition. There are two main types of flowchart iteration loops, which for convenience will be referred to as TYPE A and TYPE B.</a:t>
            </a:r>
            <a:endParaRPr lang="en-US" sz="2400" dirty="0"/>
          </a:p>
        </p:txBody>
      </p:sp>
      <p:pic>
        <p:nvPicPr>
          <p:cNvPr id="4" name="Picture 3">
            <a:extLst>
              <a:ext uri="{FF2B5EF4-FFF2-40B4-BE49-F238E27FC236}">
                <a16:creationId xmlns:a16="http://schemas.microsoft.com/office/drawing/2014/main" id="{D8ACD003-5183-4F1D-BF35-A15DC5190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7548E8D-664F-4D4A-A1AC-5D8ED0216482}"/>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pic>
        <p:nvPicPr>
          <p:cNvPr id="7" name="Picture 6" descr="Diagram&#10;&#10;Description automatically generated">
            <a:extLst>
              <a:ext uri="{FF2B5EF4-FFF2-40B4-BE49-F238E27FC236}">
                <a16:creationId xmlns:a16="http://schemas.microsoft.com/office/drawing/2014/main" id="{9EDA4912-26BB-4091-8A6B-AE26D7A52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732" y="3153391"/>
            <a:ext cx="5488535" cy="2950484"/>
          </a:xfrm>
          <a:prstGeom prst="rect">
            <a:avLst/>
          </a:prstGeom>
        </p:spPr>
      </p:pic>
    </p:spTree>
    <p:extLst>
      <p:ext uri="{BB962C8B-B14F-4D97-AF65-F5344CB8AC3E}">
        <p14:creationId xmlns:p14="http://schemas.microsoft.com/office/powerpoint/2010/main" val="324482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5B5D-9CD4-46C2-87D9-A8D2BFDAB8D3}"/>
              </a:ext>
            </a:extLst>
          </p:cNvPr>
          <p:cNvSpPr>
            <a:spLocks noGrp="1"/>
          </p:cNvSpPr>
          <p:nvPr>
            <p:ph type="title"/>
          </p:nvPr>
        </p:nvSpPr>
        <p:spPr/>
        <p:txBody>
          <a:bodyPr/>
          <a:lstStyle/>
          <a:p>
            <a:r>
              <a:rPr lang="en-US" dirty="0"/>
              <a:t>Flow Charts: Iteration</a:t>
            </a:r>
            <a:endParaRPr lang="en-NZ" dirty="0"/>
          </a:p>
        </p:txBody>
      </p:sp>
      <p:sp>
        <p:nvSpPr>
          <p:cNvPr id="3" name="Content Placeholder 2">
            <a:extLst>
              <a:ext uri="{FF2B5EF4-FFF2-40B4-BE49-F238E27FC236}">
                <a16:creationId xmlns:a16="http://schemas.microsoft.com/office/drawing/2014/main" id="{E9600E45-1E3F-4CE5-8C83-0F16B3C17A39}"/>
              </a:ext>
            </a:extLst>
          </p:cNvPr>
          <p:cNvSpPr>
            <a:spLocks noGrp="1"/>
          </p:cNvSpPr>
          <p:nvPr>
            <p:ph idx="1"/>
          </p:nvPr>
        </p:nvSpPr>
        <p:spPr/>
        <p:txBody>
          <a:bodyPr>
            <a:normAutofit/>
          </a:bodyPr>
          <a:lstStyle/>
          <a:p>
            <a:pPr>
              <a:buFont typeface="Wingdings" panose="05000000000000000000" pitchFamily="2" charset="2"/>
              <a:buChar char="Ø"/>
            </a:pPr>
            <a:r>
              <a:rPr lang="en-US" altLang="en-US" dirty="0"/>
              <a:t>Type A: This </a:t>
            </a:r>
            <a:r>
              <a:rPr lang="en-US" sz="2000" i="0" dirty="0">
                <a:solidFill>
                  <a:srgbClr val="333333"/>
                </a:solidFill>
                <a:effectLst/>
              </a:rPr>
              <a:t>always executes the statements in the loop at least once. This is because the loop control condition is evaluated at the end of the loop, and the instructions in the body of the loop will have already been executed before then. It corresponds to the pseudocode form Repeat … Until. It can be referred to as a Trailing Decision Loop.</a:t>
            </a:r>
          </a:p>
          <a:p>
            <a:pPr>
              <a:buFont typeface="Wingdings" panose="05000000000000000000" pitchFamily="2" charset="2"/>
              <a:buChar char="Ø"/>
            </a:pPr>
            <a:r>
              <a:rPr lang="en-US" dirty="0">
                <a:solidFill>
                  <a:srgbClr val="333333"/>
                </a:solidFill>
              </a:rPr>
              <a:t>Example: </a:t>
            </a:r>
            <a:r>
              <a:rPr lang="en-US" sz="2000" b="0" i="0" dirty="0">
                <a:solidFill>
                  <a:srgbClr val="333333"/>
                </a:solidFill>
                <a:effectLst/>
                <a:latin typeface="Roboto" panose="02000000000000000000" pitchFamily="2" charset="0"/>
              </a:rPr>
              <a:t>Suppose at a particular point in a program, a user has to enter a data value, and the processing cannot proceed until a valid entry is made.</a:t>
            </a:r>
            <a:endParaRPr lang="en-US" sz="2400" dirty="0"/>
          </a:p>
        </p:txBody>
      </p:sp>
      <p:pic>
        <p:nvPicPr>
          <p:cNvPr id="4" name="Picture 3">
            <a:extLst>
              <a:ext uri="{FF2B5EF4-FFF2-40B4-BE49-F238E27FC236}">
                <a16:creationId xmlns:a16="http://schemas.microsoft.com/office/drawing/2014/main" id="{D8ACD003-5183-4F1D-BF35-A15DC5190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7548E8D-664F-4D4A-A1AC-5D8ED0216482}"/>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pic>
        <p:nvPicPr>
          <p:cNvPr id="8" name="Picture 7" descr="Diagram&#10;&#10;Description automatically generated">
            <a:extLst>
              <a:ext uri="{FF2B5EF4-FFF2-40B4-BE49-F238E27FC236}">
                <a16:creationId xmlns:a16="http://schemas.microsoft.com/office/drawing/2014/main" id="{B194AFE4-E1C3-4595-A2A4-6C63CB885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20" y="4013103"/>
            <a:ext cx="2483123" cy="2163738"/>
          </a:xfrm>
          <a:prstGeom prst="rect">
            <a:avLst/>
          </a:prstGeom>
        </p:spPr>
      </p:pic>
    </p:spTree>
    <p:extLst>
      <p:ext uri="{BB962C8B-B14F-4D97-AF65-F5344CB8AC3E}">
        <p14:creationId xmlns:p14="http://schemas.microsoft.com/office/powerpoint/2010/main" val="13037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5B5D-9CD4-46C2-87D9-A8D2BFDAB8D3}"/>
              </a:ext>
            </a:extLst>
          </p:cNvPr>
          <p:cNvSpPr>
            <a:spLocks noGrp="1"/>
          </p:cNvSpPr>
          <p:nvPr>
            <p:ph type="title"/>
          </p:nvPr>
        </p:nvSpPr>
        <p:spPr/>
        <p:txBody>
          <a:bodyPr/>
          <a:lstStyle/>
          <a:p>
            <a:r>
              <a:rPr lang="en-US" dirty="0"/>
              <a:t>Flow Charts: Iteration</a:t>
            </a:r>
            <a:endParaRPr lang="en-NZ" dirty="0"/>
          </a:p>
        </p:txBody>
      </p:sp>
      <p:sp>
        <p:nvSpPr>
          <p:cNvPr id="3" name="Content Placeholder 2">
            <a:extLst>
              <a:ext uri="{FF2B5EF4-FFF2-40B4-BE49-F238E27FC236}">
                <a16:creationId xmlns:a16="http://schemas.microsoft.com/office/drawing/2014/main" id="{E9600E45-1E3F-4CE5-8C83-0F16B3C17A39}"/>
              </a:ext>
            </a:extLst>
          </p:cNvPr>
          <p:cNvSpPr>
            <a:spLocks noGrp="1"/>
          </p:cNvSpPr>
          <p:nvPr>
            <p:ph idx="1"/>
          </p:nvPr>
        </p:nvSpPr>
        <p:spPr/>
        <p:txBody>
          <a:bodyPr>
            <a:normAutofit/>
          </a:bodyPr>
          <a:lstStyle/>
          <a:p>
            <a:pPr algn="just">
              <a:buFont typeface="Wingdings" panose="05000000000000000000" pitchFamily="2" charset="2"/>
              <a:buChar char="Ø"/>
            </a:pPr>
            <a:r>
              <a:rPr lang="en-US" altLang="en-US" dirty="0"/>
              <a:t>Type B: This </a:t>
            </a:r>
            <a:r>
              <a:rPr lang="en-US" i="0" dirty="0">
                <a:solidFill>
                  <a:srgbClr val="333333"/>
                </a:solidFill>
                <a:effectLst/>
              </a:rPr>
              <a:t>may not execute the loop instructions even once. This is because the loop control condition comes before the execution of the loop instructions, and a false result at the beginning would mean that the body of the loop is bypassed. This type corresponds to the pseudocode form While. It can be referred to as a Leading Decision Loop.</a:t>
            </a:r>
          </a:p>
          <a:p>
            <a:pPr>
              <a:buFont typeface="Wingdings" panose="05000000000000000000" pitchFamily="2" charset="2"/>
              <a:buChar char="Ø"/>
            </a:pPr>
            <a:r>
              <a:rPr lang="en-US" sz="2400" dirty="0">
                <a:solidFill>
                  <a:srgbClr val="333333"/>
                </a:solidFill>
              </a:rPr>
              <a:t>Example: </a:t>
            </a:r>
            <a:r>
              <a:rPr lang="en-US" sz="2000" i="0" dirty="0">
                <a:solidFill>
                  <a:srgbClr val="333333"/>
                </a:solidFill>
                <a:effectLst/>
              </a:rPr>
              <a:t>Suppose a banking program has to print a statement </a:t>
            </a:r>
            <a:br>
              <a:rPr lang="en-US" sz="2000" i="0" dirty="0">
                <a:solidFill>
                  <a:srgbClr val="333333"/>
                </a:solidFill>
                <a:effectLst/>
              </a:rPr>
            </a:br>
            <a:r>
              <a:rPr lang="en-US" sz="2000" i="0" dirty="0">
                <a:solidFill>
                  <a:srgbClr val="333333"/>
                </a:solidFill>
                <a:effectLst/>
              </a:rPr>
              <a:t>for a savings account. To do this, it has to input an opening </a:t>
            </a:r>
            <a:br>
              <a:rPr lang="en-US" sz="2000" i="0" dirty="0">
                <a:solidFill>
                  <a:srgbClr val="333333"/>
                </a:solidFill>
                <a:effectLst/>
              </a:rPr>
            </a:br>
            <a:r>
              <a:rPr lang="en-US" sz="2000" i="0" dirty="0">
                <a:solidFill>
                  <a:srgbClr val="333333"/>
                </a:solidFill>
                <a:effectLst/>
              </a:rPr>
              <a:t>balance, and then process any transactions </a:t>
            </a:r>
            <a:br>
              <a:rPr lang="en-US" sz="2000" i="0" dirty="0">
                <a:solidFill>
                  <a:srgbClr val="333333"/>
                </a:solidFill>
                <a:effectLst/>
              </a:rPr>
            </a:br>
            <a:r>
              <a:rPr lang="en-US" sz="2000" i="0" dirty="0">
                <a:solidFill>
                  <a:srgbClr val="333333"/>
                </a:solidFill>
                <a:effectLst/>
              </a:rPr>
              <a:t>(deposits or withdrawals) made against the account over the </a:t>
            </a:r>
            <a:br>
              <a:rPr lang="en-US" sz="2000" i="0" dirty="0">
                <a:solidFill>
                  <a:srgbClr val="333333"/>
                </a:solidFill>
                <a:effectLst/>
              </a:rPr>
            </a:br>
            <a:r>
              <a:rPr lang="en-US" sz="2000" i="0" dirty="0">
                <a:solidFill>
                  <a:srgbClr val="333333"/>
                </a:solidFill>
                <a:effectLst/>
              </a:rPr>
              <a:t>period that the statement covers.</a:t>
            </a:r>
            <a:endParaRPr lang="en-US" sz="2400" dirty="0"/>
          </a:p>
        </p:txBody>
      </p:sp>
      <p:pic>
        <p:nvPicPr>
          <p:cNvPr id="4" name="Picture 3">
            <a:extLst>
              <a:ext uri="{FF2B5EF4-FFF2-40B4-BE49-F238E27FC236}">
                <a16:creationId xmlns:a16="http://schemas.microsoft.com/office/drawing/2014/main" id="{D8ACD003-5183-4F1D-BF35-A15DC5190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7548E8D-664F-4D4A-A1AC-5D8ED0216482}"/>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pic>
        <p:nvPicPr>
          <p:cNvPr id="7" name="Picture 6" descr="Diagram&#10;&#10;Description automatically generated">
            <a:extLst>
              <a:ext uri="{FF2B5EF4-FFF2-40B4-BE49-F238E27FC236}">
                <a16:creationId xmlns:a16="http://schemas.microsoft.com/office/drawing/2014/main" id="{5AAB85F2-017A-4EA9-AA8D-28F24E820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3610" y="2766349"/>
            <a:ext cx="3302644" cy="3410492"/>
          </a:xfrm>
          <a:prstGeom prst="rect">
            <a:avLst/>
          </a:prstGeom>
        </p:spPr>
      </p:pic>
    </p:spTree>
    <p:extLst>
      <p:ext uri="{BB962C8B-B14F-4D97-AF65-F5344CB8AC3E}">
        <p14:creationId xmlns:p14="http://schemas.microsoft.com/office/powerpoint/2010/main" val="246395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5B5D-9CD4-46C2-87D9-A8D2BFDAB8D3}"/>
              </a:ext>
            </a:extLst>
          </p:cNvPr>
          <p:cNvSpPr>
            <a:spLocks noGrp="1"/>
          </p:cNvSpPr>
          <p:nvPr>
            <p:ph type="title"/>
          </p:nvPr>
        </p:nvSpPr>
        <p:spPr/>
        <p:txBody>
          <a:bodyPr/>
          <a:lstStyle/>
          <a:p>
            <a:r>
              <a:rPr lang="en-US" dirty="0"/>
              <a:t>Flow Charts: Example</a:t>
            </a:r>
            <a:endParaRPr lang="en-NZ" dirty="0"/>
          </a:p>
        </p:txBody>
      </p:sp>
      <p:sp>
        <p:nvSpPr>
          <p:cNvPr id="3" name="Content Placeholder 2">
            <a:extLst>
              <a:ext uri="{FF2B5EF4-FFF2-40B4-BE49-F238E27FC236}">
                <a16:creationId xmlns:a16="http://schemas.microsoft.com/office/drawing/2014/main" id="{E9600E45-1E3F-4CE5-8C83-0F16B3C17A39}"/>
              </a:ext>
            </a:extLst>
          </p:cNvPr>
          <p:cNvSpPr>
            <a:spLocks noGrp="1"/>
          </p:cNvSpPr>
          <p:nvPr>
            <p:ph idx="1"/>
          </p:nvPr>
        </p:nvSpPr>
        <p:spPr/>
        <p:txBody>
          <a:bodyPr>
            <a:normAutofit/>
          </a:bodyPr>
          <a:lstStyle/>
          <a:p>
            <a:pPr algn="just" eaLnBrk="1" hangingPunct="1">
              <a:spcBef>
                <a:spcPct val="0"/>
              </a:spcBef>
              <a:buClrTx/>
              <a:buSzTx/>
              <a:buFontTx/>
              <a:buNone/>
            </a:pPr>
            <a:r>
              <a:rPr lang="en-US" altLang="en-US" sz="2000" dirty="0"/>
              <a:t>Suppose you had a brief where you had to create an algorithm to update account balances,</a:t>
            </a:r>
          </a:p>
          <a:p>
            <a:pPr algn="just" eaLnBrk="1" hangingPunct="1">
              <a:spcBef>
                <a:spcPct val="0"/>
              </a:spcBef>
              <a:buClrTx/>
              <a:buSzTx/>
              <a:buFontTx/>
              <a:buNone/>
            </a:pPr>
            <a:r>
              <a:rPr lang="en-US" altLang="en-US" sz="2000" dirty="0"/>
              <a:t>entered from the keyboard, with an interest payment calculated at a rate of 8% per annum for</a:t>
            </a:r>
          </a:p>
          <a:p>
            <a:pPr algn="just" eaLnBrk="1" hangingPunct="1">
              <a:spcBef>
                <a:spcPct val="0"/>
              </a:spcBef>
              <a:buClrTx/>
              <a:buSzTx/>
              <a:buFontTx/>
              <a:buNone/>
            </a:pPr>
            <a:r>
              <a:rPr lang="en-US" altLang="en-US" sz="2000" dirty="0"/>
              <a:t>balances less than 10,000, and at a rate of 10% for 10,000 or more. Print the account statement.</a:t>
            </a:r>
          </a:p>
          <a:p>
            <a:pPr algn="just" eaLnBrk="1" hangingPunct="1">
              <a:spcBef>
                <a:spcPct val="0"/>
              </a:spcBef>
              <a:buClrTx/>
              <a:buSzTx/>
              <a:buFontTx/>
              <a:buNone/>
            </a:pPr>
            <a:r>
              <a:rPr lang="en-US" altLang="en-US" sz="2000" dirty="0"/>
              <a:t>You need to allow for accounts to be processed until no longer exist.</a:t>
            </a:r>
          </a:p>
        </p:txBody>
      </p:sp>
      <p:pic>
        <p:nvPicPr>
          <p:cNvPr id="4" name="Picture 3">
            <a:extLst>
              <a:ext uri="{FF2B5EF4-FFF2-40B4-BE49-F238E27FC236}">
                <a16:creationId xmlns:a16="http://schemas.microsoft.com/office/drawing/2014/main" id="{D8ACD003-5183-4F1D-BF35-A15DC5190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7548E8D-664F-4D4A-A1AC-5D8ED0216482}"/>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spTree>
    <p:extLst>
      <p:ext uri="{BB962C8B-B14F-4D97-AF65-F5344CB8AC3E}">
        <p14:creationId xmlns:p14="http://schemas.microsoft.com/office/powerpoint/2010/main" val="93469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5B5D-9CD4-46C2-87D9-A8D2BFDAB8D3}"/>
              </a:ext>
            </a:extLst>
          </p:cNvPr>
          <p:cNvSpPr>
            <a:spLocks noGrp="1"/>
          </p:cNvSpPr>
          <p:nvPr>
            <p:ph type="title"/>
          </p:nvPr>
        </p:nvSpPr>
        <p:spPr/>
        <p:txBody>
          <a:bodyPr/>
          <a:lstStyle/>
          <a:p>
            <a:r>
              <a:rPr lang="en-US" dirty="0"/>
              <a:t>Flow Charts: Solution</a:t>
            </a:r>
            <a:endParaRPr lang="en-NZ" dirty="0"/>
          </a:p>
        </p:txBody>
      </p:sp>
      <p:sp>
        <p:nvSpPr>
          <p:cNvPr id="3" name="Content Placeholder 2">
            <a:extLst>
              <a:ext uri="{FF2B5EF4-FFF2-40B4-BE49-F238E27FC236}">
                <a16:creationId xmlns:a16="http://schemas.microsoft.com/office/drawing/2014/main" id="{E9600E45-1E3F-4CE5-8C83-0F16B3C17A39}"/>
              </a:ext>
            </a:extLst>
          </p:cNvPr>
          <p:cNvSpPr>
            <a:spLocks noGrp="1"/>
          </p:cNvSpPr>
          <p:nvPr>
            <p:ph idx="1"/>
          </p:nvPr>
        </p:nvSpPr>
        <p:spPr/>
        <p:txBody>
          <a:bodyPr>
            <a:normAutofit/>
          </a:bodyPr>
          <a:lstStyle/>
          <a:p>
            <a:pPr marL="457200" indent="-457200" eaLnBrk="1" hangingPunct="1">
              <a:spcBef>
                <a:spcPct val="0"/>
              </a:spcBef>
              <a:buClrTx/>
              <a:buSzTx/>
              <a:buFont typeface="+mj-lt"/>
              <a:buAutoNum type="arabicPeriod"/>
            </a:pPr>
            <a:r>
              <a:rPr lang="en-US" altLang="en-US" sz="2000" dirty="0"/>
              <a:t>Input account balance from the keyboard.</a:t>
            </a:r>
          </a:p>
          <a:p>
            <a:pPr marL="457200" indent="-457200" eaLnBrk="1" hangingPunct="1">
              <a:spcBef>
                <a:spcPct val="0"/>
              </a:spcBef>
              <a:buClrTx/>
              <a:buSzTx/>
              <a:buFont typeface="+mj-lt"/>
              <a:buAutoNum type="arabicPeriod"/>
            </a:pPr>
            <a:r>
              <a:rPr lang="en-US" altLang="en-US" sz="2000" dirty="0"/>
              <a:t>If account balance is less than 10,000, use 8% per annum rate; otherwise, 10%pa rate.</a:t>
            </a:r>
          </a:p>
          <a:p>
            <a:pPr marL="457200" indent="-457200" eaLnBrk="1" hangingPunct="1">
              <a:spcBef>
                <a:spcPct val="0"/>
              </a:spcBef>
              <a:buClrTx/>
              <a:buSzTx/>
              <a:buFont typeface="+mj-lt"/>
              <a:buAutoNum type="arabicPeriod"/>
            </a:pPr>
            <a:r>
              <a:rPr lang="en-US" altLang="en-US" sz="2000" dirty="0"/>
              <a:t>Calculate interest using appropriate interest rate.</a:t>
            </a:r>
          </a:p>
          <a:p>
            <a:pPr marL="457200" indent="-457200" eaLnBrk="1" hangingPunct="1">
              <a:spcBef>
                <a:spcPct val="0"/>
              </a:spcBef>
              <a:buClrTx/>
              <a:buSzTx/>
              <a:buFont typeface="+mj-lt"/>
              <a:buAutoNum type="arabicPeriod"/>
            </a:pPr>
            <a:r>
              <a:rPr lang="en-US" altLang="en-US" sz="2000" dirty="0"/>
              <a:t>Add interest amount to current balance.</a:t>
            </a:r>
          </a:p>
          <a:p>
            <a:pPr marL="457200" indent="-457200" eaLnBrk="1" hangingPunct="1">
              <a:spcBef>
                <a:spcPct val="0"/>
              </a:spcBef>
              <a:buClrTx/>
              <a:buSzTx/>
              <a:buFont typeface="+mj-lt"/>
              <a:buAutoNum type="arabicPeriod"/>
            </a:pPr>
            <a:r>
              <a:rPr lang="en-US" altLang="en-US" sz="2000" dirty="0"/>
              <a:t>Print account statement.</a:t>
            </a:r>
          </a:p>
          <a:p>
            <a:pPr marL="457200" indent="-457200" eaLnBrk="1" hangingPunct="1">
              <a:spcBef>
                <a:spcPct val="0"/>
              </a:spcBef>
              <a:buClrTx/>
              <a:buSzTx/>
              <a:buFont typeface="+mj-lt"/>
              <a:buAutoNum type="arabicPeriod"/>
            </a:pPr>
            <a:r>
              <a:rPr lang="en-US" altLang="en-US" sz="2000" dirty="0"/>
              <a:t>Repeat steps 1 to 5 while there are more accounts to be processed.</a:t>
            </a:r>
          </a:p>
          <a:p>
            <a:pPr marL="457200" indent="-457200" eaLnBrk="1" hangingPunct="1">
              <a:spcBef>
                <a:spcPct val="0"/>
              </a:spcBef>
              <a:buClrTx/>
              <a:buSzTx/>
              <a:buFont typeface="+mj-lt"/>
              <a:buAutoNum type="arabicPeriod"/>
            </a:pPr>
            <a:endParaRPr lang="en-US" altLang="en-US" sz="2000" dirty="0"/>
          </a:p>
        </p:txBody>
      </p:sp>
      <p:pic>
        <p:nvPicPr>
          <p:cNvPr id="4" name="Picture 3">
            <a:extLst>
              <a:ext uri="{FF2B5EF4-FFF2-40B4-BE49-F238E27FC236}">
                <a16:creationId xmlns:a16="http://schemas.microsoft.com/office/drawing/2014/main" id="{D8ACD003-5183-4F1D-BF35-A15DC5190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7548E8D-664F-4D4A-A1AC-5D8ED0216482}"/>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spTree>
    <p:extLst>
      <p:ext uri="{BB962C8B-B14F-4D97-AF65-F5344CB8AC3E}">
        <p14:creationId xmlns:p14="http://schemas.microsoft.com/office/powerpoint/2010/main" val="105162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5B5D-9CD4-46C2-87D9-A8D2BFDAB8D3}"/>
              </a:ext>
            </a:extLst>
          </p:cNvPr>
          <p:cNvSpPr>
            <a:spLocks noGrp="1"/>
          </p:cNvSpPr>
          <p:nvPr>
            <p:ph type="title"/>
          </p:nvPr>
        </p:nvSpPr>
        <p:spPr/>
        <p:txBody>
          <a:bodyPr/>
          <a:lstStyle/>
          <a:p>
            <a:r>
              <a:rPr lang="en-US" dirty="0"/>
              <a:t>Flow Charts: Solution</a:t>
            </a:r>
            <a:endParaRPr lang="en-NZ" dirty="0"/>
          </a:p>
        </p:txBody>
      </p:sp>
      <p:pic>
        <p:nvPicPr>
          <p:cNvPr id="4" name="Picture 3">
            <a:extLst>
              <a:ext uri="{FF2B5EF4-FFF2-40B4-BE49-F238E27FC236}">
                <a16:creationId xmlns:a16="http://schemas.microsoft.com/office/drawing/2014/main" id="{D8ACD003-5183-4F1D-BF35-A15DC5190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7548E8D-664F-4D4A-A1AC-5D8ED0216482}"/>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pic>
        <p:nvPicPr>
          <p:cNvPr id="6" name="Picture 2">
            <a:extLst>
              <a:ext uri="{FF2B5EF4-FFF2-40B4-BE49-F238E27FC236}">
                <a16:creationId xmlns:a16="http://schemas.microsoft.com/office/drawing/2014/main" id="{E5F80274-4F60-43D4-AAA4-25E6DB09FAF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09013" y="1846263"/>
            <a:ext cx="3747003" cy="435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77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16F7-B317-4B07-8024-B933812647EF}"/>
              </a:ext>
            </a:extLst>
          </p:cNvPr>
          <p:cNvSpPr>
            <a:spLocks noGrp="1"/>
          </p:cNvSpPr>
          <p:nvPr>
            <p:ph type="title"/>
          </p:nvPr>
        </p:nvSpPr>
        <p:spPr/>
        <p:txBody>
          <a:bodyPr/>
          <a:lstStyle/>
          <a:p>
            <a:r>
              <a:rPr lang="en-US" dirty="0"/>
              <a:t>Any Question(s)?</a:t>
            </a:r>
            <a:endParaRPr lang="en-NZ" dirty="0"/>
          </a:p>
        </p:txBody>
      </p:sp>
      <p:sp>
        <p:nvSpPr>
          <p:cNvPr id="3" name="Text Placeholder 2">
            <a:extLst>
              <a:ext uri="{FF2B5EF4-FFF2-40B4-BE49-F238E27FC236}">
                <a16:creationId xmlns:a16="http://schemas.microsoft.com/office/drawing/2014/main" id="{7008DBDE-E6F8-42EF-9882-2A384D098A5C}"/>
              </a:ext>
            </a:extLst>
          </p:cNvPr>
          <p:cNvSpPr>
            <a:spLocks noGrp="1"/>
          </p:cNvSpPr>
          <p:nvPr>
            <p:ph type="body" idx="1"/>
          </p:nvPr>
        </p:nvSpPr>
        <p:spPr/>
        <p:txBody>
          <a:bodyPr/>
          <a:lstStyle/>
          <a:p>
            <a:endParaRPr lang="en-NZ"/>
          </a:p>
        </p:txBody>
      </p:sp>
      <p:pic>
        <p:nvPicPr>
          <p:cNvPr id="4" name="Picture 3">
            <a:extLst>
              <a:ext uri="{FF2B5EF4-FFF2-40B4-BE49-F238E27FC236}">
                <a16:creationId xmlns:a16="http://schemas.microsoft.com/office/drawing/2014/main" id="{85B5F69E-5509-43F8-8A41-EFFE081AB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F4A9581-4607-4A9C-8122-7AFDEB034F47}"/>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spTree>
    <p:extLst>
      <p:ext uri="{BB962C8B-B14F-4D97-AF65-F5344CB8AC3E}">
        <p14:creationId xmlns:p14="http://schemas.microsoft.com/office/powerpoint/2010/main" val="313945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16F7-B317-4B07-8024-B933812647EF}"/>
              </a:ext>
            </a:extLst>
          </p:cNvPr>
          <p:cNvSpPr>
            <a:spLocks noGrp="1"/>
          </p:cNvSpPr>
          <p:nvPr>
            <p:ph type="title"/>
          </p:nvPr>
        </p:nvSpPr>
        <p:spPr/>
        <p:txBody>
          <a:bodyPr>
            <a:normAutofit/>
          </a:bodyPr>
          <a:lstStyle/>
          <a:p>
            <a:r>
              <a:rPr lang="en-US" sz="3600" dirty="0">
                <a:latin typeface="+mn-lt"/>
              </a:rPr>
              <a:t>IT5014 Programming Principles</a:t>
            </a:r>
            <a:br>
              <a:rPr lang="en-US" sz="3600" dirty="0">
                <a:latin typeface="+mn-lt"/>
              </a:rPr>
            </a:br>
            <a:r>
              <a:rPr lang="en-US" sz="3600" dirty="0">
                <a:latin typeface="+mn-lt"/>
              </a:rPr>
              <a:t>learn.mywhitecliffe.com</a:t>
            </a:r>
            <a:endParaRPr lang="en-NZ" sz="3600" dirty="0"/>
          </a:p>
        </p:txBody>
      </p:sp>
      <p:sp>
        <p:nvSpPr>
          <p:cNvPr id="3" name="Text Placeholder 2">
            <a:extLst>
              <a:ext uri="{FF2B5EF4-FFF2-40B4-BE49-F238E27FC236}">
                <a16:creationId xmlns:a16="http://schemas.microsoft.com/office/drawing/2014/main" id="{7008DBDE-E6F8-42EF-9882-2A384D098A5C}"/>
              </a:ext>
            </a:extLst>
          </p:cNvPr>
          <p:cNvSpPr>
            <a:spLocks noGrp="1"/>
          </p:cNvSpPr>
          <p:nvPr>
            <p:ph type="body" idx="1"/>
          </p:nvPr>
        </p:nvSpPr>
        <p:spPr/>
        <p:txBody>
          <a:bodyPr/>
          <a:lstStyle/>
          <a:p>
            <a:endParaRPr lang="en-NZ"/>
          </a:p>
        </p:txBody>
      </p:sp>
      <p:pic>
        <p:nvPicPr>
          <p:cNvPr id="4" name="Picture 3">
            <a:extLst>
              <a:ext uri="{FF2B5EF4-FFF2-40B4-BE49-F238E27FC236}">
                <a16:creationId xmlns:a16="http://schemas.microsoft.com/office/drawing/2014/main" id="{85B5F69E-5509-43F8-8A41-EFFE081AB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F4A9581-4607-4A9C-8122-7AFDEB034F47}"/>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spTree>
    <p:extLst>
      <p:ext uri="{BB962C8B-B14F-4D97-AF65-F5344CB8AC3E}">
        <p14:creationId xmlns:p14="http://schemas.microsoft.com/office/powerpoint/2010/main" val="81361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281D-4F9D-477C-BA64-3BFE9191CAE4}"/>
              </a:ext>
            </a:extLst>
          </p:cNvPr>
          <p:cNvSpPr>
            <a:spLocks noGrp="1"/>
          </p:cNvSpPr>
          <p:nvPr>
            <p:ph type="title"/>
          </p:nvPr>
        </p:nvSpPr>
        <p:spPr/>
        <p:txBody>
          <a:bodyPr/>
          <a:lstStyle/>
          <a:p>
            <a:r>
              <a:rPr lang="en-US" dirty="0"/>
              <a:t>Programming Fundamentals</a:t>
            </a:r>
            <a:endParaRPr lang="en-NZ" dirty="0"/>
          </a:p>
        </p:txBody>
      </p:sp>
      <p:sp>
        <p:nvSpPr>
          <p:cNvPr id="3" name="Content Placeholder 2">
            <a:extLst>
              <a:ext uri="{FF2B5EF4-FFF2-40B4-BE49-F238E27FC236}">
                <a16:creationId xmlns:a16="http://schemas.microsoft.com/office/drawing/2014/main" id="{3FEF570B-767F-4DB8-9C3A-5769ADDC0183}"/>
              </a:ext>
            </a:extLst>
          </p:cNvPr>
          <p:cNvSpPr>
            <a:spLocks noGrp="1"/>
          </p:cNvSpPr>
          <p:nvPr>
            <p:ph idx="1"/>
          </p:nvPr>
        </p:nvSpPr>
        <p:spPr>
          <a:xfrm>
            <a:off x="1097280" y="1845734"/>
            <a:ext cx="10058400" cy="2340834"/>
          </a:xfrm>
        </p:spPr>
        <p:txBody>
          <a:bodyPr>
            <a:normAutofit/>
          </a:bodyPr>
          <a:lstStyle/>
          <a:p>
            <a:pPr>
              <a:buFont typeface="Wingdings" panose="05000000000000000000" pitchFamily="2" charset="2"/>
              <a:buChar char="Ø"/>
            </a:pPr>
            <a:r>
              <a:rPr lang="en-US" dirty="0"/>
              <a:t>What is programming?</a:t>
            </a:r>
          </a:p>
          <a:p>
            <a:pPr>
              <a:buFont typeface="Wingdings" panose="05000000000000000000" pitchFamily="2" charset="2"/>
              <a:buChar char="Ø"/>
            </a:pPr>
            <a:r>
              <a:rPr lang="en-US" dirty="0"/>
              <a:t>Why we do it?</a:t>
            </a:r>
          </a:p>
          <a:p>
            <a:pPr>
              <a:buFont typeface="Wingdings" panose="05000000000000000000" pitchFamily="2" charset="2"/>
              <a:buChar char="Ø"/>
            </a:pPr>
            <a:r>
              <a:rPr lang="en-US" dirty="0"/>
              <a:t>What can we achieve?</a:t>
            </a:r>
          </a:p>
          <a:p>
            <a:pPr>
              <a:buFont typeface="Wingdings" panose="05000000000000000000" pitchFamily="2" charset="2"/>
              <a:buChar char="Ø"/>
            </a:pPr>
            <a:r>
              <a:rPr lang="en-US" dirty="0"/>
              <a:t>How can we do it?</a:t>
            </a:r>
          </a:p>
          <a:p>
            <a:pPr>
              <a:buFont typeface="Wingdings" panose="05000000000000000000" pitchFamily="2" charset="2"/>
              <a:buChar char="Ø"/>
            </a:pPr>
            <a:r>
              <a:rPr lang="en-US" dirty="0"/>
              <a:t>Principles, Guidelines, Practices</a:t>
            </a:r>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BD8AB91B-6CC4-4EB3-B12A-D7C1A9D69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5E48898-D4C0-47AA-A217-18C9D7DD505C}"/>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sp>
        <p:nvSpPr>
          <p:cNvPr id="7" name="TextBox 6">
            <a:extLst>
              <a:ext uri="{FF2B5EF4-FFF2-40B4-BE49-F238E27FC236}">
                <a16:creationId xmlns:a16="http://schemas.microsoft.com/office/drawing/2014/main" id="{6BE0C734-76A4-4610-BC91-A044C5B94F04}"/>
              </a:ext>
            </a:extLst>
          </p:cNvPr>
          <p:cNvSpPr txBox="1"/>
          <p:nvPr/>
        </p:nvSpPr>
        <p:spPr>
          <a:xfrm>
            <a:off x="1097280" y="4186568"/>
            <a:ext cx="9145196" cy="1015663"/>
          </a:xfrm>
          <a:prstGeom prst="rect">
            <a:avLst/>
          </a:prstGeom>
          <a:noFill/>
        </p:spPr>
        <p:txBody>
          <a:bodyPr wrap="none" rtlCol="0">
            <a:spAutoFit/>
          </a:bodyPr>
          <a:lstStyle/>
          <a:p>
            <a:pPr>
              <a:buFont typeface="Wingdings" panose="05000000000000000000" pitchFamily="2" charset="2"/>
              <a:buChar char="Ø"/>
            </a:pPr>
            <a:r>
              <a:rPr lang="en-US" sz="2000" dirty="0"/>
              <a:t>Programming</a:t>
            </a:r>
          </a:p>
          <a:p>
            <a:pPr lvl="1">
              <a:buFont typeface="Wingdings" panose="05000000000000000000" pitchFamily="2" charset="2"/>
              <a:buChar char="Ø"/>
            </a:pPr>
            <a:r>
              <a:rPr lang="en-US" sz="2000" dirty="0"/>
              <a:t>Writing a set of instructions to tell a computer how to perform a particular task.</a:t>
            </a:r>
          </a:p>
          <a:p>
            <a:endParaRPr lang="en-NZ" sz="2000" dirty="0"/>
          </a:p>
        </p:txBody>
      </p:sp>
      <p:sp>
        <p:nvSpPr>
          <p:cNvPr id="8" name="TextBox 7">
            <a:extLst>
              <a:ext uri="{FF2B5EF4-FFF2-40B4-BE49-F238E27FC236}">
                <a16:creationId xmlns:a16="http://schemas.microsoft.com/office/drawing/2014/main" id="{1811CF29-BA11-4CB8-9E63-8560B5836A3B}"/>
              </a:ext>
            </a:extLst>
          </p:cNvPr>
          <p:cNvSpPr txBox="1"/>
          <p:nvPr/>
        </p:nvSpPr>
        <p:spPr>
          <a:xfrm>
            <a:off x="1189645" y="4953661"/>
            <a:ext cx="9947275" cy="1015663"/>
          </a:xfrm>
          <a:prstGeom prst="rect">
            <a:avLst/>
          </a:prstGeom>
          <a:noFill/>
        </p:spPr>
        <p:txBody>
          <a:bodyPr wrap="none" rtlCol="0">
            <a:spAutoFit/>
          </a:bodyPr>
          <a:lstStyle/>
          <a:p>
            <a:pPr>
              <a:buFont typeface="Wingdings" panose="05000000000000000000" pitchFamily="2" charset="2"/>
              <a:buChar char="Ø"/>
            </a:pPr>
            <a:r>
              <a:rPr lang="en-US" sz="2000" dirty="0"/>
              <a:t>Program</a:t>
            </a:r>
          </a:p>
          <a:p>
            <a:pPr lvl="1">
              <a:buFont typeface="Wingdings" panose="05000000000000000000" pitchFamily="2" charset="2"/>
              <a:buChar char="Ø"/>
            </a:pPr>
            <a:r>
              <a:rPr lang="en-US" sz="2000" dirty="0"/>
              <a:t>A sequence of steps or instructions defined for a computer to perform a particular task.</a:t>
            </a:r>
          </a:p>
          <a:p>
            <a:endParaRPr lang="en-NZ" sz="2000" dirty="0"/>
          </a:p>
        </p:txBody>
      </p:sp>
    </p:spTree>
    <p:extLst>
      <p:ext uri="{BB962C8B-B14F-4D97-AF65-F5344CB8AC3E}">
        <p14:creationId xmlns:p14="http://schemas.microsoft.com/office/powerpoint/2010/main" val="359281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281D-4F9D-477C-BA64-3BFE9191CAE4}"/>
              </a:ext>
            </a:extLst>
          </p:cNvPr>
          <p:cNvSpPr>
            <a:spLocks noGrp="1"/>
          </p:cNvSpPr>
          <p:nvPr>
            <p:ph type="title"/>
          </p:nvPr>
        </p:nvSpPr>
        <p:spPr/>
        <p:txBody>
          <a:bodyPr/>
          <a:lstStyle/>
          <a:p>
            <a:r>
              <a:rPr lang="en-US" dirty="0"/>
              <a:t>Skills</a:t>
            </a:r>
            <a:endParaRPr lang="en-NZ" dirty="0"/>
          </a:p>
        </p:txBody>
      </p:sp>
      <p:sp>
        <p:nvSpPr>
          <p:cNvPr id="3" name="Content Placeholder 2">
            <a:extLst>
              <a:ext uri="{FF2B5EF4-FFF2-40B4-BE49-F238E27FC236}">
                <a16:creationId xmlns:a16="http://schemas.microsoft.com/office/drawing/2014/main" id="{3FEF570B-767F-4DB8-9C3A-5769ADDC0183}"/>
              </a:ext>
            </a:extLst>
          </p:cNvPr>
          <p:cNvSpPr>
            <a:spLocks noGrp="1"/>
          </p:cNvSpPr>
          <p:nvPr>
            <p:ph idx="1"/>
          </p:nvPr>
        </p:nvSpPr>
        <p:spPr>
          <a:xfrm>
            <a:off x="1097280" y="1845734"/>
            <a:ext cx="10058400" cy="663106"/>
          </a:xfrm>
        </p:spPr>
        <p:txBody>
          <a:bodyPr>
            <a:normAutofit lnSpcReduction="10000"/>
          </a:bodyPr>
          <a:lstStyle/>
          <a:p>
            <a:pPr>
              <a:buFont typeface="Wingdings" panose="05000000000000000000" pitchFamily="2" charset="2"/>
              <a:buChar char="Ø"/>
            </a:pPr>
            <a:r>
              <a:rPr lang="en-US" dirty="0"/>
              <a:t>Example: Find the maximum and minimum numbers from the list below.</a:t>
            </a:r>
          </a:p>
          <a:p>
            <a:pPr lvl="1">
              <a:buFont typeface="Wingdings" panose="05000000000000000000" pitchFamily="2" charset="2"/>
              <a:buChar char="Ø"/>
            </a:pPr>
            <a:r>
              <a:rPr lang="en-US" dirty="0"/>
              <a:t>List = [1, 2, 9, 51, 68, 78, 45, 91, 100, 99]</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BD8AB91B-6CC4-4EB3-B12A-D7C1A9D69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5E48898-D4C0-47AA-A217-18C9D7DD505C}"/>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sp>
        <p:nvSpPr>
          <p:cNvPr id="6" name="Content Placeholder 2">
            <a:extLst>
              <a:ext uri="{FF2B5EF4-FFF2-40B4-BE49-F238E27FC236}">
                <a16:creationId xmlns:a16="http://schemas.microsoft.com/office/drawing/2014/main" id="{0FE670CB-668D-4697-A19E-775AB7AF5C56}"/>
              </a:ext>
            </a:extLst>
          </p:cNvPr>
          <p:cNvSpPr txBox="1">
            <a:spLocks/>
          </p:cNvSpPr>
          <p:nvPr/>
        </p:nvSpPr>
        <p:spPr>
          <a:xfrm>
            <a:off x="1097280" y="2569170"/>
            <a:ext cx="10058400" cy="26286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a:t>Follow a process</a:t>
            </a:r>
          </a:p>
          <a:p>
            <a:pPr>
              <a:buFont typeface="Wingdings" panose="05000000000000000000" pitchFamily="2" charset="2"/>
              <a:buChar char="Ø"/>
            </a:pPr>
            <a:r>
              <a:rPr lang="en-US" dirty="0"/>
              <a:t>Analysis</a:t>
            </a:r>
          </a:p>
          <a:p>
            <a:pPr>
              <a:buFont typeface="Wingdings" panose="05000000000000000000" pitchFamily="2" charset="2"/>
              <a:buChar char="Ø"/>
            </a:pPr>
            <a:r>
              <a:rPr lang="en-US" dirty="0"/>
              <a:t>Critical thinking</a:t>
            </a:r>
          </a:p>
          <a:p>
            <a:pPr>
              <a:buFont typeface="Wingdings" panose="05000000000000000000" pitchFamily="2" charset="2"/>
              <a:buChar char="Ø"/>
            </a:pPr>
            <a:r>
              <a:rPr lang="en-US" dirty="0"/>
              <a:t>Testing</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88044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281D-4F9D-477C-BA64-3BFE9191CAE4}"/>
              </a:ext>
            </a:extLst>
          </p:cNvPr>
          <p:cNvSpPr>
            <a:spLocks noGrp="1"/>
          </p:cNvSpPr>
          <p:nvPr>
            <p:ph type="title"/>
          </p:nvPr>
        </p:nvSpPr>
        <p:spPr/>
        <p:txBody>
          <a:bodyPr/>
          <a:lstStyle/>
          <a:p>
            <a:r>
              <a:rPr lang="en-US" dirty="0"/>
              <a:t>Programming Languages</a:t>
            </a:r>
            <a:endParaRPr lang="en-NZ" dirty="0"/>
          </a:p>
        </p:txBody>
      </p:sp>
      <p:sp>
        <p:nvSpPr>
          <p:cNvPr id="3" name="Content Placeholder 2">
            <a:extLst>
              <a:ext uri="{FF2B5EF4-FFF2-40B4-BE49-F238E27FC236}">
                <a16:creationId xmlns:a16="http://schemas.microsoft.com/office/drawing/2014/main" id="{3FEF570B-767F-4DB8-9C3A-5769ADDC0183}"/>
              </a:ext>
            </a:extLst>
          </p:cNvPr>
          <p:cNvSpPr>
            <a:spLocks noGrp="1"/>
          </p:cNvSpPr>
          <p:nvPr>
            <p:ph idx="1"/>
          </p:nvPr>
        </p:nvSpPr>
        <p:spPr/>
        <p:txBody>
          <a:bodyPr>
            <a:normAutofit/>
          </a:bodyPr>
          <a:lstStyle/>
          <a:p>
            <a:pPr algn="l">
              <a:buFont typeface="Wingdings" panose="05000000000000000000" pitchFamily="2" charset="2"/>
              <a:buChar char="Ø"/>
            </a:pPr>
            <a:r>
              <a:rPr lang="en-NZ" b="0" i="0" dirty="0">
                <a:solidFill>
                  <a:srgbClr val="212126"/>
                </a:solidFill>
                <a:effectLst/>
              </a:rPr>
              <a:t>Low-Level: Write code in the form of instruction requiring little </a:t>
            </a:r>
            <a:r>
              <a:rPr lang="en-US" b="0" i="0" dirty="0">
                <a:solidFill>
                  <a:srgbClr val="333333"/>
                </a:solidFill>
                <a:effectLst/>
              </a:rPr>
              <a:t>or no translation for the machine to understand.</a:t>
            </a:r>
          </a:p>
          <a:p>
            <a:pPr lvl="1">
              <a:buFont typeface="Wingdings" panose="05000000000000000000" pitchFamily="2" charset="2"/>
              <a:buChar char="Ø"/>
            </a:pPr>
            <a:r>
              <a:rPr lang="en-NZ" b="0" i="0" dirty="0">
                <a:solidFill>
                  <a:srgbClr val="212126"/>
                </a:solidFill>
                <a:effectLst/>
              </a:rPr>
              <a:t>First Generation </a:t>
            </a:r>
            <a:r>
              <a:rPr lang="en-NZ" dirty="0">
                <a:solidFill>
                  <a:srgbClr val="212126"/>
                </a:solidFill>
              </a:rPr>
              <a:t>L</a:t>
            </a:r>
            <a:r>
              <a:rPr lang="en-NZ" b="0" i="0" dirty="0">
                <a:solidFill>
                  <a:srgbClr val="212126"/>
                </a:solidFill>
                <a:effectLst/>
              </a:rPr>
              <a:t>anguage (Machine code, Binary representation)</a:t>
            </a:r>
          </a:p>
          <a:p>
            <a:pPr lvl="1">
              <a:buFont typeface="Wingdings" panose="05000000000000000000" pitchFamily="2" charset="2"/>
              <a:buChar char="Ø"/>
            </a:pPr>
            <a:r>
              <a:rPr lang="en-NZ" b="0" i="0" dirty="0">
                <a:solidFill>
                  <a:srgbClr val="212126"/>
                </a:solidFill>
                <a:effectLst/>
              </a:rPr>
              <a:t>Second Generation Language (Assembly language, Executable </a:t>
            </a:r>
            <a:r>
              <a:rPr lang="en-NZ" dirty="0">
                <a:solidFill>
                  <a:srgbClr val="212126"/>
                </a:solidFill>
              </a:rPr>
              <a:t>m</a:t>
            </a:r>
            <a:r>
              <a:rPr lang="en-NZ" b="0" i="0" dirty="0">
                <a:solidFill>
                  <a:srgbClr val="212126"/>
                </a:solidFill>
                <a:effectLst/>
              </a:rPr>
              <a:t>achine Code)</a:t>
            </a:r>
          </a:p>
          <a:p>
            <a:pPr algn="l">
              <a:buFont typeface="Wingdings" panose="05000000000000000000" pitchFamily="2" charset="2"/>
              <a:buChar char="Ø"/>
            </a:pPr>
            <a:r>
              <a:rPr lang="en-NZ" b="0" i="0" dirty="0">
                <a:solidFill>
                  <a:srgbClr val="212126"/>
                </a:solidFill>
                <a:effectLst/>
              </a:rPr>
              <a:t>High-Level: Write code with many natural language elements. </a:t>
            </a:r>
          </a:p>
          <a:p>
            <a:pPr lvl="1">
              <a:buFont typeface="Wingdings" panose="05000000000000000000" pitchFamily="2" charset="2"/>
              <a:buChar char="Ø"/>
            </a:pPr>
            <a:r>
              <a:rPr lang="en-NZ" dirty="0">
                <a:solidFill>
                  <a:srgbClr val="212126"/>
                </a:solidFill>
              </a:rPr>
              <a:t>Execution modes (Compiled, Interpreted and Hybrid)</a:t>
            </a:r>
          </a:p>
          <a:p>
            <a:pPr algn="l">
              <a:buFont typeface="Wingdings" panose="05000000000000000000" pitchFamily="2" charset="2"/>
              <a:buChar char="Ø"/>
            </a:pPr>
            <a:r>
              <a:rPr lang="en-NZ" dirty="0">
                <a:solidFill>
                  <a:srgbClr val="212126"/>
                </a:solidFill>
              </a:rPr>
              <a:t>Your thoughts?</a:t>
            </a:r>
          </a:p>
          <a:p>
            <a:pPr lvl="1">
              <a:buFont typeface="Wingdings" panose="05000000000000000000" pitchFamily="2" charset="2"/>
              <a:buChar char="Ø"/>
            </a:pPr>
            <a:r>
              <a:rPr lang="en-NZ" b="0" i="0" dirty="0">
                <a:solidFill>
                  <a:srgbClr val="212126"/>
                </a:solidFill>
                <a:effectLst/>
              </a:rPr>
              <a:t>Easy/Hard?</a:t>
            </a:r>
            <a:endParaRPr lang="en-NZ" dirty="0">
              <a:solidFill>
                <a:srgbClr val="212126"/>
              </a:solidFill>
            </a:endParaRPr>
          </a:p>
          <a:p>
            <a:pPr lvl="1">
              <a:buFont typeface="Wingdings" panose="05000000000000000000" pitchFamily="2" charset="2"/>
              <a:buChar char="Ø"/>
            </a:pPr>
            <a:r>
              <a:rPr lang="en-NZ" b="0" i="0" dirty="0">
                <a:solidFill>
                  <a:srgbClr val="212126"/>
                </a:solidFill>
                <a:effectLst/>
              </a:rPr>
              <a:t>Slow/Faster?</a:t>
            </a:r>
          </a:p>
        </p:txBody>
      </p:sp>
      <p:pic>
        <p:nvPicPr>
          <p:cNvPr id="4" name="Picture 3">
            <a:extLst>
              <a:ext uri="{FF2B5EF4-FFF2-40B4-BE49-F238E27FC236}">
                <a16:creationId xmlns:a16="http://schemas.microsoft.com/office/drawing/2014/main" id="{BD8AB91B-6CC4-4EB3-B12A-D7C1A9D69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5E48898-D4C0-47AA-A217-18C9D7DD505C}"/>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spTree>
    <p:extLst>
      <p:ext uri="{BB962C8B-B14F-4D97-AF65-F5344CB8AC3E}">
        <p14:creationId xmlns:p14="http://schemas.microsoft.com/office/powerpoint/2010/main" val="388900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281D-4F9D-477C-BA64-3BFE9191CAE4}"/>
              </a:ext>
            </a:extLst>
          </p:cNvPr>
          <p:cNvSpPr>
            <a:spLocks noGrp="1"/>
          </p:cNvSpPr>
          <p:nvPr>
            <p:ph type="title"/>
          </p:nvPr>
        </p:nvSpPr>
        <p:spPr/>
        <p:txBody>
          <a:bodyPr/>
          <a:lstStyle/>
          <a:p>
            <a:r>
              <a:rPr lang="en-US" dirty="0"/>
              <a:t>Programming Languages</a:t>
            </a:r>
            <a:endParaRPr lang="en-NZ" dirty="0"/>
          </a:p>
        </p:txBody>
      </p:sp>
      <p:sp>
        <p:nvSpPr>
          <p:cNvPr id="3" name="Content Placeholder 2">
            <a:extLst>
              <a:ext uri="{FF2B5EF4-FFF2-40B4-BE49-F238E27FC236}">
                <a16:creationId xmlns:a16="http://schemas.microsoft.com/office/drawing/2014/main" id="{3FEF570B-767F-4DB8-9C3A-5769ADDC0183}"/>
              </a:ext>
            </a:extLst>
          </p:cNvPr>
          <p:cNvSpPr>
            <a:spLocks noGrp="1"/>
          </p:cNvSpPr>
          <p:nvPr>
            <p:ph idx="1"/>
          </p:nvPr>
        </p:nvSpPr>
        <p:spPr/>
        <p:txBody>
          <a:bodyPr>
            <a:normAutofit/>
          </a:bodyPr>
          <a:lstStyle/>
          <a:p>
            <a:pPr algn="l">
              <a:buFont typeface="Wingdings" panose="05000000000000000000" pitchFamily="2" charset="2"/>
              <a:buChar char="Ø"/>
            </a:pPr>
            <a:r>
              <a:rPr lang="en-US" b="0" i="0" dirty="0">
                <a:solidFill>
                  <a:srgbClr val="212126"/>
                </a:solidFill>
                <a:effectLst/>
              </a:rPr>
              <a:t>Your thoughts?</a:t>
            </a:r>
          </a:p>
          <a:p>
            <a:pPr lvl="1">
              <a:buFont typeface="Wingdings" panose="05000000000000000000" pitchFamily="2" charset="2"/>
              <a:buChar char="Ø"/>
            </a:pPr>
            <a:r>
              <a:rPr lang="en-US" dirty="0">
                <a:solidFill>
                  <a:srgbClr val="212126"/>
                </a:solidFill>
              </a:rPr>
              <a:t>Machine Code </a:t>
            </a:r>
          </a:p>
          <a:p>
            <a:pPr lvl="1">
              <a:buFont typeface="Wingdings" panose="05000000000000000000" pitchFamily="2" charset="2"/>
              <a:buChar char="Ø"/>
            </a:pPr>
            <a:r>
              <a:rPr lang="en-US" b="0" i="0" dirty="0">
                <a:solidFill>
                  <a:srgbClr val="212126"/>
                </a:solidFill>
                <a:effectLst/>
              </a:rPr>
              <a:t>Machine Code -&gt; Executable</a:t>
            </a:r>
          </a:p>
          <a:p>
            <a:pPr lvl="1">
              <a:buFont typeface="Wingdings" panose="05000000000000000000" pitchFamily="2" charset="2"/>
              <a:buChar char="Ø"/>
            </a:pPr>
            <a:r>
              <a:rPr lang="en-US" dirty="0">
                <a:solidFill>
                  <a:srgbClr val="212126"/>
                </a:solidFill>
              </a:rPr>
              <a:t>Source code </a:t>
            </a:r>
            <a:r>
              <a:rPr lang="en-US" dirty="0">
                <a:solidFill>
                  <a:srgbClr val="212126"/>
                </a:solidFill>
                <a:sym typeface="Wingdings" panose="05000000000000000000" pitchFamily="2" charset="2"/>
              </a:rPr>
              <a:t>-&gt; Machine code -&gt; Executable</a:t>
            </a:r>
          </a:p>
          <a:p>
            <a:pPr lvl="1">
              <a:buFont typeface="Wingdings" panose="05000000000000000000" pitchFamily="2" charset="2"/>
              <a:buChar char="Ø"/>
            </a:pPr>
            <a:r>
              <a:rPr lang="en-US" dirty="0">
                <a:solidFill>
                  <a:srgbClr val="212126"/>
                </a:solidFill>
                <a:sym typeface="Wingdings" panose="05000000000000000000" pitchFamily="2" charset="2"/>
              </a:rPr>
              <a:t>Interpretable source code -&gt; Executable</a:t>
            </a:r>
          </a:p>
        </p:txBody>
      </p:sp>
      <p:pic>
        <p:nvPicPr>
          <p:cNvPr id="4" name="Picture 3">
            <a:extLst>
              <a:ext uri="{FF2B5EF4-FFF2-40B4-BE49-F238E27FC236}">
                <a16:creationId xmlns:a16="http://schemas.microsoft.com/office/drawing/2014/main" id="{BD8AB91B-6CC4-4EB3-B12A-D7C1A9D69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5E48898-D4C0-47AA-A217-18C9D7DD505C}"/>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pic>
        <p:nvPicPr>
          <p:cNvPr id="6" name="Picture 4">
            <a:extLst>
              <a:ext uri="{FF2B5EF4-FFF2-40B4-BE49-F238E27FC236}">
                <a16:creationId xmlns:a16="http://schemas.microsoft.com/office/drawing/2014/main" id="{1B4F05AD-8415-468E-8F75-42ED7230A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5184" r="29073"/>
          <a:stretch>
            <a:fillRect/>
          </a:stretch>
        </p:blipFill>
        <p:spPr bwMode="auto">
          <a:xfrm>
            <a:off x="2218481" y="3429000"/>
            <a:ext cx="7755037" cy="289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227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5B5D-9CD4-46C2-87D9-A8D2BFDAB8D3}"/>
              </a:ext>
            </a:extLst>
          </p:cNvPr>
          <p:cNvSpPr>
            <a:spLocks noGrp="1"/>
          </p:cNvSpPr>
          <p:nvPr>
            <p:ph type="title"/>
          </p:nvPr>
        </p:nvSpPr>
        <p:spPr/>
        <p:txBody>
          <a:bodyPr/>
          <a:lstStyle/>
          <a:p>
            <a:r>
              <a:rPr lang="en-US" dirty="0"/>
              <a:t>Flow Charts</a:t>
            </a:r>
            <a:endParaRPr lang="en-NZ" dirty="0"/>
          </a:p>
        </p:txBody>
      </p:sp>
      <p:sp>
        <p:nvSpPr>
          <p:cNvPr id="3" name="Content Placeholder 2">
            <a:extLst>
              <a:ext uri="{FF2B5EF4-FFF2-40B4-BE49-F238E27FC236}">
                <a16:creationId xmlns:a16="http://schemas.microsoft.com/office/drawing/2014/main" id="{E9600E45-1E3F-4CE5-8C83-0F16B3C17A39}"/>
              </a:ext>
            </a:extLst>
          </p:cNvPr>
          <p:cNvSpPr>
            <a:spLocks noGrp="1"/>
          </p:cNvSpPr>
          <p:nvPr>
            <p:ph idx="1"/>
          </p:nvPr>
        </p:nvSpPr>
        <p:spPr/>
        <p:txBody>
          <a:bodyPr/>
          <a:lstStyle/>
          <a:p>
            <a:pPr>
              <a:buFont typeface="Wingdings" panose="05000000000000000000" pitchFamily="2" charset="2"/>
              <a:buChar char="Ø"/>
            </a:pPr>
            <a:r>
              <a:rPr lang="en-US" dirty="0"/>
              <a:t>A diagram (graphical representation) that illustrates steps that a computer needs to perform to complete a task or solve a problem. </a:t>
            </a:r>
          </a:p>
          <a:p>
            <a:pPr>
              <a:buFont typeface="Wingdings" panose="05000000000000000000" pitchFamily="2" charset="2"/>
              <a:buChar char="Ø"/>
            </a:pPr>
            <a:r>
              <a:rPr lang="en-US" dirty="0"/>
              <a:t>Roadmap from Start -&gt;End</a:t>
            </a:r>
          </a:p>
          <a:p>
            <a:pPr>
              <a:buFont typeface="Wingdings" panose="05000000000000000000" pitchFamily="2" charset="2"/>
              <a:buChar char="Ø"/>
            </a:pPr>
            <a:r>
              <a:rPr lang="en-US" dirty="0"/>
              <a:t>Why we need flow charts in writing programs?</a:t>
            </a:r>
          </a:p>
          <a:p>
            <a:pPr>
              <a:buFont typeface="Wingdings" panose="05000000000000000000" pitchFamily="2" charset="2"/>
              <a:buChar char="Ø"/>
            </a:pPr>
            <a:r>
              <a:rPr lang="en-US" dirty="0"/>
              <a:t>Example: Write a code where a user will provide three inputs from the numbers in the range of 1-100. The program should calculate the average of those numbers. The program should send four outputs to the user as which input number is the smallest, largest, average of three numbers entered and print successful when average is more than 50. </a:t>
            </a:r>
            <a:endParaRPr lang="en-NZ" dirty="0"/>
          </a:p>
        </p:txBody>
      </p:sp>
      <p:pic>
        <p:nvPicPr>
          <p:cNvPr id="4" name="Picture 3">
            <a:extLst>
              <a:ext uri="{FF2B5EF4-FFF2-40B4-BE49-F238E27FC236}">
                <a16:creationId xmlns:a16="http://schemas.microsoft.com/office/drawing/2014/main" id="{D8ACD003-5183-4F1D-BF35-A15DC5190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7548E8D-664F-4D4A-A1AC-5D8ED0216482}"/>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spTree>
    <p:extLst>
      <p:ext uri="{BB962C8B-B14F-4D97-AF65-F5344CB8AC3E}">
        <p14:creationId xmlns:p14="http://schemas.microsoft.com/office/powerpoint/2010/main" val="313243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5B5D-9CD4-46C2-87D9-A8D2BFDAB8D3}"/>
              </a:ext>
            </a:extLst>
          </p:cNvPr>
          <p:cNvSpPr>
            <a:spLocks noGrp="1"/>
          </p:cNvSpPr>
          <p:nvPr>
            <p:ph type="title"/>
          </p:nvPr>
        </p:nvSpPr>
        <p:spPr/>
        <p:txBody>
          <a:bodyPr/>
          <a:lstStyle/>
          <a:p>
            <a:r>
              <a:rPr lang="en-US" dirty="0"/>
              <a:t>Flow Charts Symbols</a:t>
            </a:r>
            <a:endParaRPr lang="en-NZ" dirty="0"/>
          </a:p>
        </p:txBody>
      </p:sp>
      <p:sp>
        <p:nvSpPr>
          <p:cNvPr id="3" name="Content Placeholder 2">
            <a:extLst>
              <a:ext uri="{FF2B5EF4-FFF2-40B4-BE49-F238E27FC236}">
                <a16:creationId xmlns:a16="http://schemas.microsoft.com/office/drawing/2014/main" id="{E9600E45-1E3F-4CE5-8C83-0F16B3C17A39}"/>
              </a:ext>
            </a:extLst>
          </p:cNvPr>
          <p:cNvSpPr>
            <a:spLocks noGrp="1"/>
          </p:cNvSpPr>
          <p:nvPr>
            <p:ph idx="1"/>
          </p:nvPr>
        </p:nvSpPr>
        <p:spPr/>
        <p:txBody>
          <a:bodyPr/>
          <a:lstStyle/>
          <a:p>
            <a:pPr marL="0" indent="0">
              <a:buNone/>
            </a:pPr>
            <a:r>
              <a:rPr lang="en-US" dirty="0"/>
              <a:t> </a:t>
            </a:r>
            <a:endParaRPr lang="en-NZ" dirty="0"/>
          </a:p>
        </p:txBody>
      </p:sp>
      <p:pic>
        <p:nvPicPr>
          <p:cNvPr id="4" name="Picture 2">
            <a:extLst>
              <a:ext uri="{FF2B5EF4-FFF2-40B4-BE49-F238E27FC236}">
                <a16:creationId xmlns:a16="http://schemas.microsoft.com/office/drawing/2014/main" id="{33519E02-9232-46A3-8FB6-61282BAA1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499" y="1930793"/>
            <a:ext cx="5428526" cy="420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94E35072-7835-4532-AC4B-7719ED6DC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6" name="TextBox 5">
            <a:extLst>
              <a:ext uri="{FF2B5EF4-FFF2-40B4-BE49-F238E27FC236}">
                <a16:creationId xmlns:a16="http://schemas.microsoft.com/office/drawing/2014/main" id="{CEAD5792-5EAB-4103-9D06-1935A576A389}"/>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spTree>
    <p:extLst>
      <p:ext uri="{BB962C8B-B14F-4D97-AF65-F5344CB8AC3E}">
        <p14:creationId xmlns:p14="http://schemas.microsoft.com/office/powerpoint/2010/main" val="1097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5B5D-9CD4-46C2-87D9-A8D2BFDAB8D3}"/>
              </a:ext>
            </a:extLst>
          </p:cNvPr>
          <p:cNvSpPr>
            <a:spLocks noGrp="1"/>
          </p:cNvSpPr>
          <p:nvPr>
            <p:ph type="title"/>
          </p:nvPr>
        </p:nvSpPr>
        <p:spPr/>
        <p:txBody>
          <a:bodyPr/>
          <a:lstStyle/>
          <a:p>
            <a:r>
              <a:rPr lang="en-US" dirty="0"/>
              <a:t>Flow Charts: Sequence</a:t>
            </a:r>
            <a:endParaRPr lang="en-NZ" dirty="0"/>
          </a:p>
        </p:txBody>
      </p:sp>
      <p:sp>
        <p:nvSpPr>
          <p:cNvPr id="3" name="Content Placeholder 2">
            <a:extLst>
              <a:ext uri="{FF2B5EF4-FFF2-40B4-BE49-F238E27FC236}">
                <a16:creationId xmlns:a16="http://schemas.microsoft.com/office/drawing/2014/main" id="{E9600E45-1E3F-4CE5-8C83-0F16B3C17A39}"/>
              </a:ext>
            </a:extLst>
          </p:cNvPr>
          <p:cNvSpPr>
            <a:spLocks noGrp="1"/>
          </p:cNvSpPr>
          <p:nvPr>
            <p:ph idx="1"/>
          </p:nvPr>
        </p:nvSpPr>
        <p:spPr/>
        <p:txBody>
          <a:bodyPr>
            <a:normAutofit/>
          </a:bodyPr>
          <a:lstStyle/>
          <a:p>
            <a:pPr>
              <a:buFont typeface="Wingdings" panose="05000000000000000000" pitchFamily="2" charset="2"/>
              <a:buChar char="Ø"/>
            </a:pPr>
            <a:r>
              <a:rPr lang="en-US" dirty="0"/>
              <a:t>A sequence is defined as flow lines connecting the shapes.</a:t>
            </a:r>
          </a:p>
          <a:p>
            <a:pPr>
              <a:buFont typeface="Wingdings" panose="05000000000000000000" pitchFamily="2" charset="2"/>
              <a:buChar char="Ø"/>
            </a:pPr>
            <a:r>
              <a:rPr lang="en-US" b="0" i="0" dirty="0">
                <a:solidFill>
                  <a:srgbClr val="333333"/>
                </a:solidFill>
                <a:effectLst/>
              </a:rPr>
              <a:t>“START” sign and follow the flow-line until you reach a shape with an instruction in it. </a:t>
            </a:r>
          </a:p>
          <a:p>
            <a:pPr>
              <a:buFont typeface="Wingdings" panose="05000000000000000000" pitchFamily="2" charset="2"/>
              <a:buChar char="Ø"/>
            </a:pPr>
            <a:r>
              <a:rPr lang="en-US" b="0" i="0" dirty="0">
                <a:solidFill>
                  <a:srgbClr val="333333"/>
                </a:solidFill>
                <a:effectLst/>
              </a:rPr>
              <a:t>The flow-lines are normally followed from top to bottom and from left to right. However, if arrows are included on a flow-line, then the flow-line is followed in the direction of the arrow.</a:t>
            </a:r>
            <a:endParaRPr lang="en-US" dirty="0"/>
          </a:p>
          <a:p>
            <a:pPr lvl="1">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D8ACD003-5183-4F1D-BF35-A15DC5190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7548E8D-664F-4D4A-A1AC-5D8ED0216482}"/>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pic>
        <p:nvPicPr>
          <p:cNvPr id="8" name="Picture 7" descr="Chart, box and whisker chart&#10;&#10;Description automatically generated">
            <a:extLst>
              <a:ext uri="{FF2B5EF4-FFF2-40B4-BE49-F238E27FC236}">
                <a16:creationId xmlns:a16="http://schemas.microsoft.com/office/drawing/2014/main" id="{2E33BA89-6F91-4B72-8FBB-2386ABABA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1713" y="3672308"/>
            <a:ext cx="2213814" cy="2431567"/>
          </a:xfrm>
          <a:prstGeom prst="rect">
            <a:avLst/>
          </a:prstGeom>
        </p:spPr>
      </p:pic>
    </p:spTree>
    <p:extLst>
      <p:ext uri="{BB962C8B-B14F-4D97-AF65-F5344CB8AC3E}">
        <p14:creationId xmlns:p14="http://schemas.microsoft.com/office/powerpoint/2010/main" val="2462981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5B5D-9CD4-46C2-87D9-A8D2BFDAB8D3}"/>
              </a:ext>
            </a:extLst>
          </p:cNvPr>
          <p:cNvSpPr>
            <a:spLocks noGrp="1"/>
          </p:cNvSpPr>
          <p:nvPr>
            <p:ph type="title"/>
          </p:nvPr>
        </p:nvSpPr>
        <p:spPr/>
        <p:txBody>
          <a:bodyPr/>
          <a:lstStyle/>
          <a:p>
            <a:r>
              <a:rPr lang="en-US" dirty="0"/>
              <a:t>Flow Charts: Condition</a:t>
            </a:r>
            <a:endParaRPr lang="en-NZ" dirty="0"/>
          </a:p>
        </p:txBody>
      </p:sp>
      <p:sp>
        <p:nvSpPr>
          <p:cNvPr id="3" name="Content Placeholder 2">
            <a:extLst>
              <a:ext uri="{FF2B5EF4-FFF2-40B4-BE49-F238E27FC236}">
                <a16:creationId xmlns:a16="http://schemas.microsoft.com/office/drawing/2014/main" id="{E9600E45-1E3F-4CE5-8C83-0F16B3C17A39}"/>
              </a:ext>
            </a:extLst>
          </p:cNvPr>
          <p:cNvSpPr>
            <a:spLocks noGrp="1"/>
          </p:cNvSpPr>
          <p:nvPr>
            <p:ph idx="1"/>
          </p:nvPr>
        </p:nvSpPr>
        <p:spPr/>
        <p:txBody>
          <a:bodyPr>
            <a:normAutofit/>
          </a:bodyPr>
          <a:lstStyle/>
          <a:p>
            <a:pPr>
              <a:buFont typeface="Wingdings" panose="05000000000000000000" pitchFamily="2" charset="2"/>
              <a:buChar char="Ø"/>
            </a:pPr>
            <a:r>
              <a:rPr lang="en-US" altLang="en-US" dirty="0"/>
              <a:t>A condition is represented by the diamond shape with two paths leaving it. The decision in the diamond has a Yes/No answer, and the corresponding flow-line is followed depending on the answer to the question.</a:t>
            </a:r>
            <a:endParaRPr lang="en-US" dirty="0"/>
          </a:p>
        </p:txBody>
      </p:sp>
      <p:pic>
        <p:nvPicPr>
          <p:cNvPr id="4" name="Picture 3">
            <a:extLst>
              <a:ext uri="{FF2B5EF4-FFF2-40B4-BE49-F238E27FC236}">
                <a16:creationId xmlns:a16="http://schemas.microsoft.com/office/drawing/2014/main" id="{D8ACD003-5183-4F1D-BF35-A15DC5190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38656"/>
            <a:ext cx="1455938" cy="524142"/>
          </a:xfrm>
          <a:prstGeom prst="rect">
            <a:avLst/>
          </a:prstGeom>
        </p:spPr>
      </p:pic>
      <p:sp>
        <p:nvSpPr>
          <p:cNvPr id="5" name="TextBox 4">
            <a:extLst>
              <a:ext uri="{FF2B5EF4-FFF2-40B4-BE49-F238E27FC236}">
                <a16:creationId xmlns:a16="http://schemas.microsoft.com/office/drawing/2014/main" id="{B7548E8D-664F-4D4A-A1AC-5D8ED0216482}"/>
              </a:ext>
            </a:extLst>
          </p:cNvPr>
          <p:cNvSpPr txBox="1"/>
          <p:nvPr/>
        </p:nvSpPr>
        <p:spPr>
          <a:xfrm>
            <a:off x="4778620" y="6484588"/>
            <a:ext cx="2634760" cy="369332"/>
          </a:xfrm>
          <a:prstGeom prst="rect">
            <a:avLst/>
          </a:prstGeom>
          <a:noFill/>
        </p:spPr>
        <p:txBody>
          <a:bodyPr wrap="none" rtlCol="0">
            <a:spAutoFit/>
          </a:bodyPr>
          <a:lstStyle/>
          <a:p>
            <a:r>
              <a:rPr lang="en-US" dirty="0"/>
              <a:t>Junaidh@whitecliffe.ac.nz</a:t>
            </a:r>
            <a:endParaRPr lang="en-NZ" dirty="0"/>
          </a:p>
        </p:txBody>
      </p:sp>
      <p:pic>
        <p:nvPicPr>
          <p:cNvPr id="7" name="Picture 6" descr="Diagram&#10;&#10;Description automatically generated">
            <a:extLst>
              <a:ext uri="{FF2B5EF4-FFF2-40B4-BE49-F238E27FC236}">
                <a16:creationId xmlns:a16="http://schemas.microsoft.com/office/drawing/2014/main" id="{0D003278-874A-437C-ABFA-B5BABD49C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623" y="2894904"/>
            <a:ext cx="4100754" cy="2710667"/>
          </a:xfrm>
          <a:prstGeom prst="rect">
            <a:avLst/>
          </a:prstGeom>
        </p:spPr>
      </p:pic>
    </p:spTree>
    <p:extLst>
      <p:ext uri="{BB962C8B-B14F-4D97-AF65-F5344CB8AC3E}">
        <p14:creationId xmlns:p14="http://schemas.microsoft.com/office/powerpoint/2010/main" val="39250731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739C2B980C4148B22B3756023A51AB" ma:contentTypeVersion="4" ma:contentTypeDescription="Create a new document." ma:contentTypeScope="" ma:versionID="e1aec205de6c7ea23b32f9c186b4b222">
  <xsd:schema xmlns:xsd="http://www.w3.org/2001/XMLSchema" xmlns:xs="http://www.w3.org/2001/XMLSchema" xmlns:p="http://schemas.microsoft.com/office/2006/metadata/properties" xmlns:ns2="c8944ae2-6aa2-4307-9160-5a800c4f48e5" xmlns:ns3="392eb134-c1c2-4cf9-913b-fa0b2d16babc" targetNamespace="http://schemas.microsoft.com/office/2006/metadata/properties" ma:root="true" ma:fieldsID="d7674eef36df305a8b54b7cf673da7cf" ns2:_="" ns3:_="">
    <xsd:import namespace="c8944ae2-6aa2-4307-9160-5a800c4f48e5"/>
    <xsd:import namespace="392eb134-c1c2-4cf9-913b-fa0b2d16bab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944ae2-6aa2-4307-9160-5a800c4f4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92eb134-c1c2-4cf9-913b-fa0b2d16bab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BF4F84-93E7-41A6-8441-A690D4CA2032}"/>
</file>

<file path=customXml/itemProps2.xml><?xml version="1.0" encoding="utf-8"?>
<ds:datastoreItem xmlns:ds="http://schemas.openxmlformats.org/officeDocument/2006/customXml" ds:itemID="{B8AA7AFF-A9CD-4B20-BE6D-972F8C9DA9E7}"/>
</file>

<file path=customXml/itemProps3.xml><?xml version="1.0" encoding="utf-8"?>
<ds:datastoreItem xmlns:ds="http://schemas.openxmlformats.org/officeDocument/2006/customXml" ds:itemID="{CB7FC78B-1D73-421C-A4A0-A16C49FB5413}"/>
</file>

<file path=docProps/app.xml><?xml version="1.0" encoding="utf-8"?>
<Properties xmlns="http://schemas.openxmlformats.org/officeDocument/2006/extended-properties" xmlns:vt="http://schemas.openxmlformats.org/officeDocument/2006/docPropsVTypes">
  <Template>Retrospect</Template>
  <TotalTime>353</TotalTime>
  <Words>1099</Words>
  <Application>Microsoft Office PowerPoint</Application>
  <PresentationFormat>Widescreen</PresentationFormat>
  <Paragraphs>98</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Roboto</vt:lpstr>
      <vt:lpstr>Wingdings</vt:lpstr>
      <vt:lpstr>Retrospect</vt:lpstr>
      <vt:lpstr>Programming Principles  IT-5014</vt:lpstr>
      <vt:lpstr>Programming Fundamentals</vt:lpstr>
      <vt:lpstr>Skills</vt:lpstr>
      <vt:lpstr>Programming Languages</vt:lpstr>
      <vt:lpstr>Programming Languages</vt:lpstr>
      <vt:lpstr>Flow Charts</vt:lpstr>
      <vt:lpstr>Flow Charts Symbols</vt:lpstr>
      <vt:lpstr>Flow Charts: Sequence</vt:lpstr>
      <vt:lpstr>Flow Charts: Condition</vt:lpstr>
      <vt:lpstr>Flow Charts: Iteration</vt:lpstr>
      <vt:lpstr>Flow Charts: Iteration</vt:lpstr>
      <vt:lpstr>Flow Charts: Iteration</vt:lpstr>
      <vt:lpstr>Flow Charts: Example</vt:lpstr>
      <vt:lpstr>Flow Charts: Solution</vt:lpstr>
      <vt:lpstr>Flow Charts: Solution</vt:lpstr>
      <vt:lpstr>Any Question(s)?</vt:lpstr>
      <vt:lpstr>IT5014 Programming Principles learn.mywhitecliffe.com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Principles  IT-5014</dc:title>
  <dc:creator>Junaid Haseeb</dc:creator>
  <cp:lastModifiedBy>Junaid Haseeb</cp:lastModifiedBy>
  <cp:revision>58</cp:revision>
  <dcterms:created xsi:type="dcterms:W3CDTF">2021-10-09T22:33:45Z</dcterms:created>
  <dcterms:modified xsi:type="dcterms:W3CDTF">2022-02-20T00:59:26Z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0x0101001D739C2B980C4148B22B3756023A51AB</vt:lpwstr>
  </property>
</Properties>
</file>