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339" r:id="rId4"/>
    <p:sldId id="338" r:id="rId5"/>
    <p:sldId id="270" r:id="rId6"/>
    <p:sldId id="271" r:id="rId7"/>
    <p:sldId id="273" r:id="rId8"/>
    <p:sldId id="274" r:id="rId9"/>
    <p:sldId id="275" r:id="rId10"/>
    <p:sldId id="342" r:id="rId11"/>
    <p:sldId id="341" r:id="rId12"/>
    <p:sldId id="343" r:id="rId13"/>
    <p:sldId id="344" r:id="rId14"/>
    <p:sldId id="262" r:id="rId15"/>
    <p:sldId id="34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73325" autoAdjust="0"/>
  </p:normalViewPr>
  <p:slideViewPr>
    <p:cSldViewPr snapToGrid="0">
      <p:cViewPr varScale="1">
        <p:scale>
          <a:sx n="60" d="100"/>
          <a:sy n="60" d="100"/>
        </p:scale>
        <p:origin x="130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00C795-E9D8-4796-9B09-2511CB0A63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9C064-6464-484C-AD72-3D4C50D960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2897C-5650-408A-BEBA-12703EC5295D}" type="datetimeFigureOut">
              <a:rPr lang="en-NZ" smtClean="0"/>
              <a:t>20/02/2022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1D200-3BD7-4C2A-B503-BA5FED27DC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1CEFE-4BFE-4DBA-8A4B-B98589D58C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6D5F4-AA02-47F0-9CCE-F817DDE186B1}" type="slidenum">
              <a:rPr lang="en-NZ" smtClean="0"/>
              <a:t>‹#›</a:t>
            </a:fld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47BD3-9041-42D9-84B7-E7855A72B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5212"/>
            <a:ext cx="2971800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1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3B03E-FB84-492F-91F1-604B8F58231F}" type="datetimeFigureOut">
              <a:rPr lang="en-NZ" smtClean="0"/>
              <a:t>20/02/2022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EE796-E146-4125-9695-C4795B1C12E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27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EE796-E146-4125-9695-C4795B1C12ED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946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EE796-E146-4125-9695-C4795B1C12ED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756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EE796-E146-4125-9695-C4795B1C12ED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714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6BC-E000-4B92-A18F-54342147CFBF}" type="datetimeFigureOut">
              <a:rPr lang="en-NZ" smtClean="0"/>
              <a:t>20/02/2022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03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6BC-E000-4B92-A18F-54342147CFBF}" type="datetimeFigureOut">
              <a:rPr lang="en-NZ" smtClean="0"/>
              <a:t>20/02/2022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484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6BC-E000-4B92-A18F-54342147CFBF}" type="datetimeFigureOut">
              <a:rPr lang="en-NZ" smtClean="0"/>
              <a:t>20/02/2022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924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6BC-E000-4B92-A18F-54342147CFBF}" type="datetimeFigureOut">
              <a:rPr lang="en-NZ" smtClean="0"/>
              <a:t>20/02/2022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160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6BC-E000-4B92-A18F-54342147CFBF}" type="datetimeFigureOut">
              <a:rPr lang="en-NZ" smtClean="0"/>
              <a:t>20/02/2022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26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6BC-E000-4B92-A18F-54342147CFBF}" type="datetimeFigureOut">
              <a:rPr lang="en-NZ" smtClean="0"/>
              <a:t>20/02/2022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921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6BC-E000-4B92-A18F-54342147CFBF}" type="datetimeFigureOut">
              <a:rPr lang="en-NZ" smtClean="0"/>
              <a:t>20/02/2022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77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6BC-E000-4B92-A18F-54342147CFBF}" type="datetimeFigureOut">
              <a:rPr lang="en-NZ" smtClean="0"/>
              <a:t>20/02/2022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821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6BC-E000-4B92-A18F-54342147CFBF}" type="datetimeFigureOut">
              <a:rPr lang="en-NZ" smtClean="0"/>
              <a:t>20/02/2022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608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7C76BC-E000-4B92-A18F-54342147CFBF}" type="datetimeFigureOut">
              <a:rPr lang="en-NZ" smtClean="0"/>
              <a:t>20/02/2022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075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6BC-E000-4B92-A18F-54342147CFBF}" type="datetimeFigureOut">
              <a:rPr lang="en-NZ" smtClean="0"/>
              <a:t>20/02/2022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7C76BC-E000-4B92-A18F-54342147CFBF}" type="datetimeFigureOut">
              <a:rPr lang="en-NZ" smtClean="0"/>
              <a:t>20/02/2022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20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python.org/3/reference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python.org/dev/peps/pep-0008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0DF2-49E0-472B-946B-067804C70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767" y="1647371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Programming Principles </a:t>
            </a:r>
            <a:br>
              <a:rPr lang="en-US" dirty="0"/>
            </a:br>
            <a:r>
              <a:rPr lang="en-US" sz="4800" dirty="0"/>
              <a:t>IT-5014</a:t>
            </a:r>
            <a:endParaRPr lang="en-N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70EA28-869C-4164-8A37-D745B0158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1C685F-AE7E-4D47-9194-094DDDD84061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5862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5B5D-9CD4-46C2-87D9-A8D2BFDA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solidFill>
                  <a:srgbClr val="212126"/>
                </a:solidFill>
                <a:effectLst/>
              </a:rPr>
              <a:t>Data Types</a:t>
            </a:r>
            <a:endParaRPr lang="en-NZ" i="0" dirty="0">
              <a:solidFill>
                <a:srgbClr val="212126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0E45-1E3F-4CE5-8C83-0F16B3C1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Casting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Conversions between different data types.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E.g., number </a:t>
            </a:r>
            <a:r>
              <a:rPr lang="en-US" dirty="0">
                <a:solidFill>
                  <a:schemeClr val="tx1"/>
                </a:solidFill>
              </a:rPr>
              <a:t>-&gt; string, string -&gt; number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Useful in concatenation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score = 100, Your score is 100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Print(Your score is + score) [Will this works?]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If not, do casting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Primitives V/S Non-Primitives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Menlo"/>
              </a:rPr>
              <a:t>Primitives: </a:t>
            </a:r>
            <a:r>
              <a:rPr lang="en-NZ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int, float, </a:t>
            </a:r>
            <a:r>
              <a:rPr lang="en-NZ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boolean</a:t>
            </a:r>
            <a:r>
              <a:rPr lang="en-NZ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char, string [Variables required]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NZ" dirty="0">
                <a:solidFill>
                  <a:srgbClr val="333333"/>
                </a:solidFill>
                <a:latin typeface="Roboto" panose="02000000000000000000" pitchFamily="2" charset="0"/>
              </a:rPr>
              <a:t>Non-Primitives</a:t>
            </a:r>
            <a:r>
              <a:rPr lang="en-NZ">
                <a:solidFill>
                  <a:srgbClr val="333333"/>
                </a:solidFill>
                <a:latin typeface="Roboto" panose="02000000000000000000" pitchFamily="2" charset="0"/>
              </a:rPr>
              <a:t>: </a:t>
            </a:r>
            <a:r>
              <a:rPr lang="en-NZ" b="0" i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Dictionary</a:t>
            </a:r>
            <a:r>
              <a:rPr lang="en-NZ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List, Tuple [Discuss later on…]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NZ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/>
              </a:solidFill>
              <a:effectLst/>
              <a:latin typeface="Menlo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/>
              </a:solidFill>
              <a:effectLst/>
              <a:latin typeface="Menl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CD003-5183-4F1D-BF35-A15DC5190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548E8D-664F-4D4A-A1AC-5D8ED0216482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3516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5B5D-9CD4-46C2-87D9-A8D2BFDA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solidFill>
                  <a:srgbClr val="212126"/>
                </a:solidFill>
                <a:effectLst/>
              </a:rPr>
              <a:t>Data Types</a:t>
            </a:r>
            <a:endParaRPr lang="en-NZ" i="0" dirty="0">
              <a:solidFill>
                <a:srgbClr val="212126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0E45-1E3F-4CE5-8C83-0F16B3C1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Input from users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NZ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Use input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NZ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Name=input(“Please enter your name”)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NZ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Number=input(“Please enter your favourite number”)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NZ" dirty="0">
                <a:solidFill>
                  <a:srgbClr val="333333"/>
                </a:solidFill>
                <a:latin typeface="Roboto" panose="02000000000000000000" pitchFamily="2" charset="0"/>
              </a:rPr>
              <a:t>Print(Name + Number)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NZ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Number=int(input(“Please enter your favourite number”))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NZ" dirty="0">
                <a:solidFill>
                  <a:srgbClr val="333333"/>
                </a:solidFill>
                <a:latin typeface="Roboto" panose="02000000000000000000" pitchFamily="2" charset="0"/>
              </a:rPr>
              <a:t>Print(Name + Number)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NZ" dirty="0">
                <a:solidFill>
                  <a:srgbClr val="333333"/>
                </a:solidFill>
                <a:latin typeface="Roboto" panose="02000000000000000000" pitchFamily="2" charset="0"/>
              </a:rPr>
              <a:t>Print(Name + str(Number))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NZ" dirty="0">
                <a:solidFill>
                  <a:srgbClr val="333333"/>
                </a:solidFill>
                <a:latin typeface="Roboto" panose="02000000000000000000" pitchFamily="2" charset="0"/>
              </a:rPr>
              <a:t>Please do some activity on data handling from input users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NZ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NZ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NZ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/>
              </a:solidFill>
              <a:effectLst/>
              <a:latin typeface="Menlo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/>
              </a:solidFill>
              <a:effectLst/>
              <a:latin typeface="Menl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CD003-5183-4F1D-BF35-A15DC5190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548E8D-664F-4D4A-A1AC-5D8ED0216482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7291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5B5D-9CD4-46C2-87D9-A8D2BFDA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solidFill>
                  <a:srgbClr val="212126"/>
                </a:solidFill>
                <a:effectLst/>
              </a:rPr>
              <a:t>Data Types</a:t>
            </a:r>
            <a:endParaRPr lang="en-NZ" i="0" dirty="0">
              <a:solidFill>
                <a:srgbClr val="212126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0E45-1E3F-4CE5-8C83-0F16B3C1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Date and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NZ" b="0" i="0" dirty="0" err="1">
                <a:solidFill>
                  <a:srgbClr val="333333"/>
                </a:solidFill>
                <a:effectLst/>
                <a:latin typeface="Menlo"/>
              </a:rPr>
              <a:t>datetime.today</a:t>
            </a:r>
            <a:r>
              <a:rPr lang="en-NZ" b="0" i="0" dirty="0">
                <a:solidFill>
                  <a:srgbClr val="333333"/>
                </a:solidFill>
                <a:effectLst/>
                <a:latin typeface="Menlo"/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NZ" dirty="0">
                <a:solidFill>
                  <a:srgbClr val="333333"/>
                </a:solidFill>
                <a:latin typeface="Menlo"/>
              </a:rPr>
              <a:t>If you want to use this, you need some imports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NZ" dirty="0">
                <a:solidFill>
                  <a:srgbClr val="333333"/>
                </a:solidFill>
                <a:latin typeface="Roboto" panose="02000000000000000000" pitchFamily="2" charset="0"/>
              </a:rPr>
              <a:t>from datetime import datetime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NZ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Print(</a:t>
            </a:r>
            <a:r>
              <a:rPr lang="en-NZ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datetime.now</a:t>
            </a:r>
            <a:r>
              <a:rPr lang="en-NZ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CD003-5183-4F1D-BF35-A15DC5190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548E8D-664F-4D4A-A1AC-5D8ED0216482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0178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5B5D-9CD4-46C2-87D9-A8D2BFDA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solidFill>
                  <a:srgbClr val="212126"/>
                </a:solidFill>
                <a:effectLst/>
              </a:rPr>
              <a:t>Let’s do some more practice</a:t>
            </a:r>
            <a:endParaRPr lang="en-NZ" i="0" dirty="0">
              <a:solidFill>
                <a:srgbClr val="212126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0E45-1E3F-4CE5-8C83-0F16B3C1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NZ" dirty="0">
                <a:solidFill>
                  <a:srgbClr val="333333"/>
                </a:solidFill>
                <a:latin typeface="Roboto" panose="02000000000000000000" pitchFamily="2" charset="0"/>
              </a:rPr>
              <a:t>Various types of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>
                <a:solidFill>
                  <a:srgbClr val="333333"/>
                </a:solidFill>
                <a:latin typeface="Roboto" panose="02000000000000000000" pitchFamily="2" charset="0"/>
              </a:rPr>
              <a:t>Assignment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>
                <a:solidFill>
                  <a:srgbClr val="333333"/>
                </a:solidFill>
                <a:latin typeface="Roboto" panose="02000000000000000000" pitchFamily="2" charset="0"/>
              </a:rPr>
              <a:t>Arithmetic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NZ">
                <a:solidFill>
                  <a:srgbClr val="333333"/>
                </a:solidFill>
                <a:latin typeface="Roboto" panose="02000000000000000000" pitchFamily="2" charset="0"/>
              </a:rPr>
              <a:t>User input</a:t>
            </a:r>
          </a:p>
          <a:p>
            <a:pPr>
              <a:buFont typeface="Wingdings" panose="05000000000000000000" pitchFamily="2" charset="2"/>
              <a:buChar char="Ø"/>
            </a:pPr>
            <a:endParaRPr lang="en-NZ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CD003-5183-4F1D-BF35-A15DC5190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548E8D-664F-4D4A-A1AC-5D8ED0216482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8571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16F7-B317-4B07-8024-B9338126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Question(s)?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DBDE-E6F8-42EF-9882-2A384D098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5F69E-5509-43F8-8A41-EFFE081AB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4A9581-4607-4A9C-8122-7AFDEB034F47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3945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B02F-DCC8-4DA7-B7E4-2CB27A7C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+mn-lt"/>
              </a:rPr>
              <a:t>IT5014 Programming Principles</a:t>
            </a:r>
            <a:br>
              <a:rPr lang="en-US" sz="3600">
                <a:latin typeface="+mn-lt"/>
              </a:rPr>
            </a:br>
            <a:r>
              <a:rPr lang="en-US" sz="3600">
                <a:latin typeface="+mn-lt"/>
              </a:rPr>
              <a:t>learn.mywhitecliffe.com</a:t>
            </a:r>
            <a:endParaRPr lang="en-NZ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9A63C-E273-4988-BF27-5A07D7CA6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F8B44-98F0-444F-9963-F804B87DE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5FE5BE-C741-4C4C-9B68-A96BBF711894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257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281D-4F9D-477C-BA64-3BFE9191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570B-767F-4DB8-9C3A-5769ADDC0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Python: A programming language which is defined as “</a:t>
            </a:r>
            <a:r>
              <a:rPr lang="en-US" b="0" i="0" dirty="0">
                <a:solidFill>
                  <a:schemeClr val="tx1"/>
                </a:solidFill>
                <a:effectLst/>
              </a:rPr>
              <a:t>Python is an interpreted, object-oriented, high-level programming language with dynamic semantics.”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What is Python used for?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NZ" b="0" i="0" dirty="0">
                <a:solidFill>
                  <a:schemeClr val="tx1"/>
                </a:solidFill>
                <a:effectLst/>
              </a:rPr>
              <a:t>real-world business applications</a:t>
            </a:r>
            <a:endParaRPr lang="en-US" b="0" i="0" dirty="0">
              <a:solidFill>
                <a:schemeClr val="tx1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desktop, web and mobile applications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scripting tool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Please have a look at Python standard library containing built-in functions (</a:t>
            </a:r>
            <a:r>
              <a:rPr lang="en-NZ" b="0" i="0" strike="noStrike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https://docs.python.org/3/library/functions.html</a:t>
            </a:r>
            <a:r>
              <a:rPr lang="en-NZ" b="0" i="0" strike="noStrike" dirty="0">
                <a:solidFill>
                  <a:schemeClr val="tx1"/>
                </a:solidFill>
                <a:effectLst/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="0" i="0" dirty="0">
                <a:solidFill>
                  <a:schemeClr val="tx1"/>
                </a:solidFill>
                <a:effectLst/>
              </a:rPr>
              <a:t>ax()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min()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l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en</a:t>
            </a:r>
            <a:r>
              <a:rPr lang="en-US" b="0" i="0" dirty="0">
                <a:solidFill>
                  <a:schemeClr val="tx1"/>
                </a:solidFill>
                <a:effectLst/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…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u="sng" dirty="0">
              <a:solidFill>
                <a:schemeClr val="tx1"/>
              </a:solidFill>
              <a:latin typeface="Roboto" panose="02000000000000000000" pitchFamily="2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AB91B-6CC4-4EB3-B12A-D7C1A9D69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E48898-D4C0-47AA-A217-18C9D7DD505C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928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281D-4F9D-477C-BA64-3BFE9191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570B-767F-4DB8-9C3A-5769ADDC0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Please have a look at Python language reference to know more about reserve words, definitions and syntax (</a:t>
            </a:r>
            <a:r>
              <a:rPr lang="en-NZ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https://docs.python.org/3/reference/index.html</a:t>
            </a:r>
            <a:r>
              <a:rPr lang="en-NZ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The development of the Python programming language is managed through a series of documents called the Python Enhancement Proposals or PEPs. PEP8 (</a:t>
            </a:r>
            <a:r>
              <a:rPr lang="en-US" dirty="0">
                <a:solidFill>
                  <a:schemeClr val="tx1"/>
                </a:solidFill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https://www.python.org/dev/peps/pep-0008/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Indentation (Code layout)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cs typeface="Arial" pitchFamily="34" charset="0"/>
              </a:rPr>
              <a:t>Prefer spaces instead of tabs.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cs typeface="Arial" pitchFamily="34" charset="0"/>
              </a:rPr>
              <a:t>Use 4 spaces per indentation level</a:t>
            </a:r>
          </a:p>
          <a:p>
            <a:pPr>
              <a:buFont typeface="Wingdings" panose="05000000000000000000" pitchFamily="2" charset="2"/>
              <a:buChar char="Ø"/>
            </a:pPr>
            <a:endParaRPr lang="en-NZ" dirty="0"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AB91B-6CC4-4EB3-B12A-D7C1A9D69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E48898-D4C0-47AA-A217-18C9D7DD505C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1765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281D-4F9D-477C-BA64-3BFE9191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570B-767F-4DB8-9C3A-5769ADDC0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You can write code in three modes: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Directly on the Shell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Files and Shell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Integrated Development Environment (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Pycharm</a:t>
            </a:r>
            <a:r>
              <a:rPr lang="en-US" b="0" i="0" dirty="0">
                <a:solidFill>
                  <a:schemeClr val="tx1"/>
                </a:solidFill>
                <a:effectLst/>
              </a:rPr>
              <a:t>)</a:t>
            </a:r>
            <a:endParaRPr lang="en-US" u="sng" dirty="0">
              <a:solidFill>
                <a:schemeClr val="tx1"/>
              </a:solidFill>
              <a:latin typeface="Roboto" panose="02000000000000000000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Let’s start with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Pycharm</a:t>
            </a:r>
            <a:r>
              <a:rPr lang="en-US" dirty="0">
                <a:solidFill>
                  <a:schemeClr val="tx1"/>
                </a:solidFill>
              </a:rPr>
              <a:t> (Community Version)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Create first project on </a:t>
            </a:r>
            <a:r>
              <a:rPr lang="en-US" dirty="0" err="1">
                <a:solidFill>
                  <a:schemeClr val="tx1"/>
                </a:solidFill>
              </a:rPr>
              <a:t>Pycharm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Quick overview of settings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Eclipse, </a:t>
            </a:r>
            <a:r>
              <a:rPr lang="en-US" dirty="0" err="1">
                <a:solidFill>
                  <a:schemeClr val="tx1"/>
                </a:solidFill>
              </a:rPr>
              <a:t>PyDev</a:t>
            </a:r>
            <a:endParaRPr lang="en-US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b="0" i="0" dirty="0">
              <a:solidFill>
                <a:schemeClr val="tx1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AB91B-6CC4-4EB3-B12A-D7C1A9D69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E48898-D4C0-47AA-A217-18C9D7DD505C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3596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ABAB-FF38-47F2-A244-61179DF6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E9F2-87FB-43CF-B293-73D4AD644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print("Welcome to the Programming Principles Course at </a:t>
            </a:r>
            <a:r>
              <a:rPr lang="en-US" u="sng" dirty="0" err="1"/>
              <a:t>Whitecliffe</a:t>
            </a:r>
            <a:r>
              <a:rPr lang="en-US" u="sng" dirty="0"/>
              <a:t> Q1 2022")</a:t>
            </a:r>
            <a:endParaRPr lang="en-US" altLang="en-US" b="1" dirty="0"/>
          </a:p>
          <a:p>
            <a:r>
              <a:rPr lang="en-NZ" dirty="0"/>
              <a:t>print(“This is my second program and It’s running”)</a:t>
            </a:r>
          </a:p>
          <a:p>
            <a:r>
              <a:rPr lang="en-NZ" dirty="0"/>
              <a:t>print(“I know how to write code”)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D039C-120E-4542-95C1-A0EB95C13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F926AD-B530-44FA-B03B-01CE2A73DD0B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3453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E1AA-D2F5-47D9-AF63-D400027E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C46B-5E32-4B50-AB34-8E67591D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 (Storage box for information)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Precisely, it is the name of location in memory where you keep your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But information can be various types e.g., 1, a, </a:t>
            </a:r>
            <a:r>
              <a:rPr lang="en-US" dirty="0" err="1"/>
              <a:t>abc</a:t>
            </a:r>
            <a:r>
              <a:rPr lang="en-US" dirty="0"/>
              <a:t>, &amp; 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need data types to write programs and store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Numeric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String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Boolean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Casting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Primitive and Reference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Getting String Input from the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Date and Time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BAD3B-33DA-45EA-A427-814B7D2BD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44A543-15D3-4C8A-A8F6-1B633DFD4E85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890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E1AA-D2F5-47D9-AF63-D400027E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C46B-5E32-4B50-AB34-8E67591D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Let’s say X is a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But what X contains?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X contains number 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How we assign X a value?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734E3F-C7B5-4D9B-B3AC-C8FCE1EC6AE3}"/>
              </a:ext>
            </a:extLst>
          </p:cNvPr>
          <p:cNvGrpSpPr/>
          <p:nvPr/>
        </p:nvGrpSpPr>
        <p:grpSpPr>
          <a:xfrm>
            <a:off x="1238106" y="4197456"/>
            <a:ext cx="3513302" cy="1671638"/>
            <a:chOff x="4259098" y="2817219"/>
            <a:chExt cx="3513302" cy="167163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64D39B18-811F-451D-82CA-D1832C7E16C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259098" y="3429000"/>
              <a:ext cx="1867382" cy="589726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92500"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en-US" sz="4000" b="1" dirty="0"/>
                <a:t>Variable</a:t>
              </a:r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EF3731F1-25A0-43AB-B178-7520FE15F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817219"/>
              <a:ext cx="1676400" cy="1671638"/>
            </a:xfrm>
            <a:prstGeom prst="ca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0" dirty="0">
                  <a:solidFill>
                    <a:schemeClr val="bg1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7ABD2B81-01C9-427C-8F52-E2CE5BEF0CDF}"/>
              </a:ext>
            </a:extLst>
          </p:cNvPr>
          <p:cNvSpPr txBox="1">
            <a:spLocks noChangeArrowheads="1"/>
          </p:cNvSpPr>
          <p:nvPr/>
        </p:nvSpPr>
        <p:spPr>
          <a:xfrm>
            <a:off x="5373933" y="4809237"/>
            <a:ext cx="1867382" cy="58972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4000" b="1" dirty="0"/>
              <a:t>X = 2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3E55C5D5-33F6-4C45-8B87-05B53C375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064" y="1886201"/>
            <a:ext cx="1676400" cy="1671638"/>
          </a:xfrm>
          <a:prstGeom prst="can">
            <a:avLst>
              <a:gd name="adj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Y=10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0C1BAE41-9E28-4E7B-A39D-471F0092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064" y="3666213"/>
            <a:ext cx="1676400" cy="1671638"/>
          </a:xfrm>
          <a:prstGeom prst="can">
            <a:avLst>
              <a:gd name="adj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Z=20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386CD0-0922-4B59-BA25-B6ABF026E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4D944E-C73C-458D-83E3-75D82B8BAD1F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606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5B5D-9CD4-46C2-87D9-A8D2BFDA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0E45-1E3F-4CE5-8C83-0F16B3C1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Assignment operators (=)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Arithmetic operators (</a:t>
            </a:r>
            <a:r>
              <a:rPr lang="en-US" altLang="en-US" sz="2000" dirty="0"/>
              <a:t>+, -, </a:t>
            </a:r>
            <a:r>
              <a:rPr lang="en-US" altLang="en-US" sz="2000"/>
              <a:t>*, /)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Relational operators (&lt;, &lt;=, ==, &gt;=, &gt;, !=)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/>
              <a:t>Let’s do some code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13150-64B2-4101-BB6E-C574CCACC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21CF63-6BA2-4A8B-B3E0-2B513E443C87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7905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5B5D-9CD4-46C2-87D9-A8D2BFDA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solidFill>
                  <a:srgbClr val="212126"/>
                </a:solidFill>
                <a:effectLst/>
              </a:rPr>
              <a:t>Data Types</a:t>
            </a:r>
            <a:endParaRPr lang="en-NZ" i="0" dirty="0">
              <a:solidFill>
                <a:srgbClr val="212126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0E45-1E3F-4CE5-8C83-0F16B3C1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Numeric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Integers e.g., integer = 10, print(integer)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Float e.g., float = 10.5, print(float)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 err="1">
                <a:solidFill>
                  <a:schemeClr val="tx1"/>
                </a:solidFill>
                <a:effectLst/>
                <a:latin typeface="Menlo"/>
              </a:rPr>
              <a:t>my_string</a:t>
            </a:r>
            <a:r>
              <a:rPr lang="en-US" b="0" i="0" dirty="0">
                <a:solidFill>
                  <a:schemeClr val="tx1"/>
                </a:solidFill>
                <a:effectLst/>
                <a:latin typeface="Menlo"/>
              </a:rPr>
              <a:t> = “This is programming principles class”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Menlo"/>
              </a:rPr>
              <a:t>Print(</a:t>
            </a:r>
            <a:r>
              <a:rPr lang="en-US" dirty="0" err="1">
                <a:solidFill>
                  <a:schemeClr val="tx1"/>
                </a:solidFill>
                <a:latin typeface="Menlo"/>
              </a:rPr>
              <a:t>my_string</a:t>
            </a:r>
            <a:r>
              <a:rPr lang="en-US" dirty="0">
                <a:solidFill>
                  <a:schemeClr val="tx1"/>
                </a:solidFill>
                <a:latin typeface="Menlo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Boolean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Menlo"/>
              </a:rPr>
              <a:t>boolean</a:t>
            </a:r>
            <a:r>
              <a:rPr lang="en-US" b="0" i="0" dirty="0">
                <a:solidFill>
                  <a:schemeClr val="tx1"/>
                </a:solidFill>
                <a:effectLst/>
                <a:latin typeface="Menlo"/>
              </a:rPr>
              <a:t> = 7 &gt; 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Menlo"/>
              </a:rPr>
              <a:t>print(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Menlo"/>
              </a:rPr>
              <a:t>boolean</a:t>
            </a:r>
            <a:r>
              <a:rPr lang="en-US" b="0" i="0" dirty="0">
                <a:solidFill>
                  <a:schemeClr val="tx1"/>
                </a:solidFill>
                <a:effectLst/>
                <a:latin typeface="Menlo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CD003-5183-4F1D-BF35-A15DC5190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548E8D-664F-4D4A-A1AC-5D8ED0216482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324387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739C2B980C4148B22B3756023A51AB" ma:contentTypeVersion="4" ma:contentTypeDescription="Create a new document." ma:contentTypeScope="" ma:versionID="e1aec205de6c7ea23b32f9c186b4b222">
  <xsd:schema xmlns:xsd="http://www.w3.org/2001/XMLSchema" xmlns:xs="http://www.w3.org/2001/XMLSchema" xmlns:p="http://schemas.microsoft.com/office/2006/metadata/properties" xmlns:ns2="c8944ae2-6aa2-4307-9160-5a800c4f48e5" xmlns:ns3="392eb134-c1c2-4cf9-913b-fa0b2d16babc" targetNamespace="http://schemas.microsoft.com/office/2006/metadata/properties" ma:root="true" ma:fieldsID="d7674eef36df305a8b54b7cf673da7cf" ns2:_="" ns3:_="">
    <xsd:import namespace="c8944ae2-6aa2-4307-9160-5a800c4f48e5"/>
    <xsd:import namespace="392eb134-c1c2-4cf9-913b-fa0b2d16b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44ae2-6aa2-4307-9160-5a800c4f4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2eb134-c1c2-4cf9-913b-fa0b2d16bab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D8D769-27CC-4972-A128-12AF101BD495}"/>
</file>

<file path=customXml/itemProps2.xml><?xml version="1.0" encoding="utf-8"?>
<ds:datastoreItem xmlns:ds="http://schemas.openxmlformats.org/officeDocument/2006/customXml" ds:itemID="{1A4EA15A-EC7A-4192-97BD-169FA502775E}"/>
</file>

<file path=customXml/itemProps3.xml><?xml version="1.0" encoding="utf-8"?>
<ds:datastoreItem xmlns:ds="http://schemas.openxmlformats.org/officeDocument/2006/customXml" ds:itemID="{9E94AD6F-A086-402C-9F9C-705FC2A2827E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480</TotalTime>
  <Words>757</Words>
  <Application>Microsoft Office PowerPoint</Application>
  <PresentationFormat>Widescreen</PresentationFormat>
  <Paragraphs>129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Roboto</vt:lpstr>
      <vt:lpstr>Wingdings</vt:lpstr>
      <vt:lpstr>Retrospect</vt:lpstr>
      <vt:lpstr>Programming Principles  IT-5014</vt:lpstr>
      <vt:lpstr>Python Fundamentals</vt:lpstr>
      <vt:lpstr>Python Fundamentals</vt:lpstr>
      <vt:lpstr>Python Fundamentals</vt:lpstr>
      <vt:lpstr>Coding</vt:lpstr>
      <vt:lpstr>Data Types</vt:lpstr>
      <vt:lpstr>Data Types</vt:lpstr>
      <vt:lpstr>Operators</vt:lpstr>
      <vt:lpstr>Data Types</vt:lpstr>
      <vt:lpstr>Data Types</vt:lpstr>
      <vt:lpstr>Data Types</vt:lpstr>
      <vt:lpstr>Data Types</vt:lpstr>
      <vt:lpstr>Let’s do some more practice</vt:lpstr>
      <vt:lpstr>Any Question(s)?</vt:lpstr>
      <vt:lpstr>IT5014 Programming Principles learn.mywhitecliffe.com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Principles  IT-5014</dc:title>
  <dc:creator>Junaid Haseeb</dc:creator>
  <cp:lastModifiedBy>Junaid Haseeb</cp:lastModifiedBy>
  <cp:revision>80</cp:revision>
  <dcterms:created xsi:type="dcterms:W3CDTF">2021-10-09T22:33:45Z</dcterms:created>
  <dcterms:modified xsi:type="dcterms:W3CDTF">2022-02-20T03:57:45Z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0x0101001D739C2B980C4148B22B3756023A51AB</vt:lpwstr>
  </property>
</Properties>
</file>