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578099" y="4399459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40037" y="1724024"/>
            <a:ext cx="7318512" cy="44291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6664325" y="1698389"/>
            <a:ext cx="4000501" cy="61626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6664325" y="3162299"/>
            <a:ext cx="4000501" cy="47148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73850" y="4943475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73849" y="1695449"/>
            <a:ext cx="4000502" cy="2924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2339974" y="1695449"/>
            <a:ext cx="4000501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CODATA-RDA Research Data Science Schoo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148"/>
            </a:lvl1pPr>
          </a:lstStyle>
          <a:p>
            <a:pPr/>
            <a:r>
              <a:t>The CODATA-RDA Research Data Science Schools</a:t>
            </a:r>
          </a:p>
        </p:txBody>
      </p:sp>
      <p:sp>
        <p:nvSpPr>
          <p:cNvPr id="120" name="Hugh Shanahan…"/>
          <p:cNvSpPr txBox="1"/>
          <p:nvPr>
            <p:ph type="subTitle" sz="quarter" idx="1"/>
          </p:nvPr>
        </p:nvSpPr>
        <p:spPr>
          <a:xfrm>
            <a:off x="7731174" y="6871068"/>
            <a:ext cx="4856263" cy="1274119"/>
          </a:xfrm>
          <a:prstGeom prst="rect">
            <a:avLst/>
          </a:prstGeom>
        </p:spPr>
        <p:txBody>
          <a:bodyPr/>
          <a:lstStyle/>
          <a:p>
            <a:pPr algn="r" defTabSz="362204">
              <a:defRPr sz="2232"/>
            </a:pPr>
            <a:r>
              <a:t>Hugh Shanahan</a:t>
            </a:r>
          </a:p>
          <a:p>
            <a:pPr algn="r" defTabSz="362204">
              <a:defRPr sz="2232"/>
            </a:pPr>
            <a:r>
              <a:t>Royal Holloway, University of London</a:t>
            </a:r>
          </a:p>
          <a:p>
            <a:pPr algn="r" defTabSz="362204">
              <a:defRPr sz="2232"/>
            </a:pPr>
            <a:r>
              <a:t>@hughshanahan</a:t>
            </a:r>
          </a:p>
        </p:txBody>
      </p:sp>
      <p:pic>
        <p:nvPicPr>
          <p:cNvPr id="121" name="logo-small-london-cmyk.jpg" descr="logo-small-london-cmy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787" y="7222688"/>
            <a:ext cx="1888822" cy="943412"/>
          </a:xfrm>
          <a:prstGeom prst="rect">
            <a:avLst/>
          </a:prstGeom>
          <a:ln w="3175">
            <a:miter lim="400000"/>
          </a:ln>
        </p:spPr>
      </p:pic>
      <p:sp>
        <p:nvSpPr>
          <p:cNvPr id="122" name="SciDataCon, Gabarone, Nov  7, 2018"/>
          <p:cNvSpPr txBox="1"/>
          <p:nvPr/>
        </p:nvSpPr>
        <p:spPr>
          <a:xfrm>
            <a:off x="2305177" y="5467999"/>
            <a:ext cx="8394447" cy="6464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800"/>
            </a:lvl1pPr>
          </a:lstStyle>
          <a:p>
            <a:pPr/>
            <a:r>
              <a:t>SciDataCon, Gabarone, Nov  7,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rtners.png" descr="Partn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4963" y="2334974"/>
            <a:ext cx="8154874" cy="6116155"/>
          </a:xfrm>
          <a:prstGeom prst="rect">
            <a:avLst/>
          </a:prstGeom>
          <a:ln w="3175">
            <a:miter lim="400000"/>
          </a:ln>
        </p:spPr>
      </p:pic>
      <p:sp>
        <p:nvSpPr>
          <p:cNvPr id="201" name="Our partners"/>
          <p:cNvSpPr txBox="1"/>
          <p:nvPr/>
        </p:nvSpPr>
        <p:spPr>
          <a:xfrm>
            <a:off x="1567395" y="1708799"/>
            <a:ext cx="3012009" cy="6464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800"/>
            </a:lvl1pPr>
          </a:lstStyle>
          <a:p>
            <a:pPr/>
            <a:r>
              <a:t>Our partners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ind the Gap"/>
          <p:cNvSpPr txBox="1"/>
          <p:nvPr/>
        </p:nvSpPr>
        <p:spPr>
          <a:xfrm>
            <a:off x="5122434" y="2012949"/>
            <a:ext cx="2759932" cy="635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06400">
              <a:defRPr b="0" sz="3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Mind the Gap</a:t>
            </a:r>
          </a:p>
        </p:txBody>
      </p:sp>
      <p:sp>
        <p:nvSpPr>
          <p:cNvPr id="125" name="Recognized need for basic and advanced data skills -…"/>
          <p:cNvSpPr txBox="1"/>
          <p:nvPr/>
        </p:nvSpPr>
        <p:spPr>
          <a:xfrm>
            <a:off x="2851149" y="3243070"/>
            <a:ext cx="7916467" cy="1083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Recognized need for basic and advanced data skills - </a:t>
            </a:r>
          </a:p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Researchers need to be empowered to do more with their data </a:t>
            </a:r>
          </a:p>
        </p:txBody>
      </p:sp>
      <p:sp>
        <p:nvSpPr>
          <p:cNvPr id="126" name="Without more widespread data handling, data management and…"/>
          <p:cNvSpPr txBox="1"/>
          <p:nvPr/>
        </p:nvSpPr>
        <p:spPr>
          <a:xfrm>
            <a:off x="2863130" y="4874455"/>
            <a:ext cx="8569673" cy="1083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Without more widespread data handling, data management and </a:t>
            </a:r>
          </a:p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data science skills the benefits of the data revolution and open data </a:t>
            </a:r>
          </a:p>
          <a:p>
            <a:pPr algn="l" defTabSz="457200">
              <a:lnSpc>
                <a:spcPts val="53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will not be fully realized.</a:t>
            </a:r>
          </a:p>
        </p:txBody>
      </p:sp>
      <p:sp>
        <p:nvSpPr>
          <p:cNvPr id="127" name="Researchers need to bridge a gap in a relatively small set of Data Science skills"/>
          <p:cNvSpPr txBox="1"/>
          <p:nvPr/>
        </p:nvSpPr>
        <p:spPr>
          <a:xfrm>
            <a:off x="1020952" y="6931902"/>
            <a:ext cx="10708895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Researchers need to bridge a gap in a relatively small set of Data Science skills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DATA-RDA Schools"/>
          <p:cNvSpPr txBox="1"/>
          <p:nvPr/>
        </p:nvSpPr>
        <p:spPr>
          <a:xfrm>
            <a:off x="-428549" y="1704553"/>
            <a:ext cx="7715098" cy="9318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600"/>
            </a:lvl1pPr>
          </a:lstStyle>
          <a:p>
            <a:pPr/>
            <a:r>
              <a:t>CODATA-RDA Schools</a:t>
            </a:r>
          </a:p>
        </p:txBody>
      </p:sp>
      <p:sp>
        <p:nvSpPr>
          <p:cNvPr id="130" name="Aim to close gap in Data Science skills…"/>
          <p:cNvSpPr txBox="1"/>
          <p:nvPr/>
        </p:nvSpPr>
        <p:spPr>
          <a:xfrm>
            <a:off x="956682" y="2977245"/>
            <a:ext cx="11640821" cy="15503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200"/>
            </a:pPr>
            <a:r>
              <a:t>Aim to close gap in Data Science skills</a:t>
            </a:r>
          </a:p>
          <a:p>
            <a:pPr algn="l">
              <a:defRPr sz="3200"/>
            </a:pPr>
            <a:r>
              <a:t>for Early Career Researchers ’s working in any data-related domain.</a:t>
            </a:r>
          </a:p>
        </p:txBody>
      </p:sp>
      <p:sp>
        <p:nvSpPr>
          <p:cNvPr id="131" name="Priority is for ECR’s from Low and Middle Income Countries"/>
          <p:cNvSpPr txBox="1"/>
          <p:nvPr/>
        </p:nvSpPr>
        <p:spPr>
          <a:xfrm>
            <a:off x="-499009" y="4756527"/>
            <a:ext cx="11615218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Priority is for ECR’s from Low and Middle Income Countries</a:t>
            </a:r>
          </a:p>
        </p:txBody>
      </p:sp>
      <p:sp>
        <p:nvSpPr>
          <p:cNvPr id="132" name="Use the term ‘Research Data Science’ to describe set of skills"/>
          <p:cNvSpPr txBox="1"/>
          <p:nvPr/>
        </p:nvSpPr>
        <p:spPr>
          <a:xfrm>
            <a:off x="-640233" y="5854244"/>
            <a:ext cx="12151666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Use the term ‘Research Data Science’ to describe set of skills </a:t>
            </a:r>
          </a:p>
        </p:txBody>
      </p:sp>
      <p:sp>
        <p:nvSpPr>
          <p:cNvPr id="133" name="10 Working day course - ‘wide and shallow’"/>
          <p:cNvSpPr txBox="1"/>
          <p:nvPr/>
        </p:nvSpPr>
        <p:spPr>
          <a:xfrm>
            <a:off x="-137957" y="6951960"/>
            <a:ext cx="8463180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10 Working day course - ‘wide and shallow’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3" grpId="4"/>
      <p:bldP build="whole" bldLvl="1" animBg="1" rev="0" advAuto="0" spid="132" grpId="3"/>
      <p:bldP build="whole" bldLvl="1" animBg="1" rev="0" advAuto="0" spid="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ftware Carpentry…"/>
          <p:cNvSpPr txBox="1"/>
          <p:nvPr/>
        </p:nvSpPr>
        <p:spPr>
          <a:xfrm>
            <a:off x="5184127" y="1089969"/>
            <a:ext cx="3750316" cy="2104625"/>
          </a:xfrm>
          <a:prstGeom prst="rect">
            <a:avLst/>
          </a:prstGeom>
          <a:ln w="889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0088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Software Carpentry</a:t>
            </a:r>
          </a:p>
          <a:p>
            <a:pPr algn="l" defTabSz="2536237">
              <a:defRPr b="0" sz="2400">
                <a:solidFill>
                  <a:srgbClr val="0088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 - Command Line Interface</a:t>
            </a:r>
          </a:p>
          <a:p>
            <a:pPr algn="l" defTabSz="2536237">
              <a:defRPr b="0" sz="2400">
                <a:solidFill>
                  <a:srgbClr val="0088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 - Git</a:t>
            </a:r>
          </a:p>
          <a:p>
            <a:pPr algn="l" defTabSz="2536237">
              <a:defRPr b="0" sz="2400">
                <a:solidFill>
                  <a:srgbClr val="0088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 - R</a:t>
            </a:r>
          </a:p>
          <a:p>
            <a:pPr algn="l" defTabSz="2536237">
              <a:defRPr b="0" sz="2400">
                <a:solidFill>
                  <a:srgbClr val="0088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 - SQL (being phased out)</a:t>
            </a:r>
          </a:p>
        </p:txBody>
      </p:sp>
      <p:sp>
        <p:nvSpPr>
          <p:cNvPr id="136" name="Computational Infrastructures…"/>
          <p:cNvSpPr txBox="1"/>
          <p:nvPr/>
        </p:nvSpPr>
        <p:spPr>
          <a:xfrm>
            <a:off x="8586782" y="1973751"/>
            <a:ext cx="2447581" cy="3171424"/>
          </a:xfrm>
          <a:prstGeom prst="rect">
            <a:avLst/>
          </a:prstGeom>
          <a:ln w="889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Computational Infrastructures</a:t>
            </a:r>
          </a:p>
          <a:p>
            <a:pPr algn="l" defTabSz="2536237">
              <a:defRPr b="0" sz="24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Cloud Computing</a:t>
            </a:r>
          </a:p>
          <a:p>
            <a:pPr algn="l" defTabSz="2536237">
              <a:defRPr b="0" sz="24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Grid Computing</a:t>
            </a:r>
          </a:p>
          <a:p>
            <a:pPr algn="l" defTabSz="2536237">
              <a:defRPr b="0" sz="2400">
                <a:solidFill>
                  <a:srgbClr val="0365C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Containers (Singularity)</a:t>
            </a:r>
          </a:p>
        </p:txBody>
      </p:sp>
      <p:sp>
        <p:nvSpPr>
          <p:cNvPr id="137" name="Visualisation…"/>
          <p:cNvSpPr txBox="1"/>
          <p:nvPr/>
        </p:nvSpPr>
        <p:spPr>
          <a:xfrm>
            <a:off x="1927165" y="1623369"/>
            <a:ext cx="1944585" cy="1037825"/>
          </a:xfrm>
          <a:prstGeom prst="rect">
            <a:avLst/>
          </a:prstGeom>
          <a:ln w="889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Visualisation</a:t>
            </a:r>
          </a:p>
          <a:p>
            <a:pPr algn="l" defTabSz="2536237">
              <a:defRPr b="0" sz="2400">
                <a:solidFill>
                  <a:srgbClr val="C8250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ggplot2</a:t>
            </a:r>
          </a:p>
        </p:txBody>
      </p:sp>
      <p:sp>
        <p:nvSpPr>
          <p:cNvPr id="138" name="Information Security…"/>
          <p:cNvSpPr txBox="1"/>
          <p:nvPr/>
        </p:nvSpPr>
        <p:spPr>
          <a:xfrm>
            <a:off x="7625133" y="6359616"/>
            <a:ext cx="2947388" cy="1749025"/>
          </a:xfrm>
          <a:prstGeom prst="rect">
            <a:avLst/>
          </a:prstGeom>
          <a:ln w="88900">
            <a:solidFill>
              <a:srgbClr val="F5D32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F5D328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Information Security</a:t>
            </a:r>
          </a:p>
          <a:p>
            <a:pPr defTabSz="2536237">
              <a:defRPr b="0" sz="2400">
                <a:solidFill>
                  <a:srgbClr val="F5D328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(New for 2018!!)</a:t>
            </a:r>
          </a:p>
          <a:p>
            <a:pPr algn="l" defTabSz="2536237">
              <a:defRPr b="0" sz="2400">
                <a:solidFill>
                  <a:srgbClr val="F5D328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File permissions</a:t>
            </a:r>
          </a:p>
          <a:p>
            <a:pPr algn="l" defTabSz="2536237">
              <a:defRPr b="0" sz="2400">
                <a:solidFill>
                  <a:srgbClr val="F5D328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Buffer overflow</a:t>
            </a:r>
          </a:p>
        </p:txBody>
      </p:sp>
      <p:sp>
        <p:nvSpPr>
          <p:cNvPr id="139" name="Open Science…"/>
          <p:cNvSpPr txBox="1"/>
          <p:nvPr/>
        </p:nvSpPr>
        <p:spPr>
          <a:xfrm>
            <a:off x="4806404" y="3446713"/>
            <a:ext cx="3264244" cy="1037825"/>
          </a:xfrm>
          <a:prstGeom prst="rect">
            <a:avLst/>
          </a:prstGeom>
          <a:ln w="88900">
            <a:solidFill>
              <a:srgbClr val="F3901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F3901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Open Science</a:t>
            </a:r>
          </a:p>
          <a:p>
            <a:pPr algn="l" defTabSz="2536237">
              <a:defRPr b="0" sz="2400">
                <a:solidFill>
                  <a:srgbClr val="F3901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Reflection/Discussion</a:t>
            </a:r>
          </a:p>
        </p:txBody>
      </p:sp>
      <p:sp>
        <p:nvSpPr>
          <p:cNvPr id="140" name="Research Data Management…"/>
          <p:cNvSpPr txBox="1"/>
          <p:nvPr/>
        </p:nvSpPr>
        <p:spPr>
          <a:xfrm>
            <a:off x="1929799" y="4622772"/>
            <a:ext cx="3867593" cy="1749025"/>
          </a:xfrm>
          <a:prstGeom prst="rect">
            <a:avLst/>
          </a:prstGeom>
          <a:ln w="88900">
            <a:solidFill>
              <a:srgbClr val="51A7F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51A7F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Research Data Management</a:t>
            </a:r>
          </a:p>
          <a:p>
            <a:pPr algn="l" defTabSz="2536237">
              <a:defRPr b="0" sz="2400">
                <a:solidFill>
                  <a:srgbClr val="51A7F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Data Lifecycle</a:t>
            </a:r>
          </a:p>
          <a:p>
            <a:pPr algn="l" defTabSz="2536237">
              <a:defRPr b="0" sz="2400">
                <a:solidFill>
                  <a:srgbClr val="51A7F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Data Management Plan</a:t>
            </a:r>
          </a:p>
          <a:p>
            <a:pPr algn="l" defTabSz="2536237">
              <a:defRPr b="0" sz="2400">
                <a:solidFill>
                  <a:srgbClr val="51A7F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Licensing</a:t>
            </a:r>
          </a:p>
        </p:txBody>
      </p:sp>
      <p:sp>
        <p:nvSpPr>
          <p:cNvPr id="141" name="Author Carpentry…"/>
          <p:cNvSpPr txBox="1"/>
          <p:nvPr/>
        </p:nvSpPr>
        <p:spPr>
          <a:xfrm>
            <a:off x="3959365" y="6595518"/>
            <a:ext cx="2689321" cy="1749025"/>
          </a:xfrm>
          <a:prstGeom prst="rect">
            <a:avLst/>
          </a:prstGeom>
          <a:ln w="88900">
            <a:solidFill>
              <a:srgbClr val="70BF4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70BF4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Author Carpentry</a:t>
            </a:r>
          </a:p>
          <a:p>
            <a:pPr algn="l" defTabSz="2536237">
              <a:defRPr b="0" sz="2400">
                <a:solidFill>
                  <a:srgbClr val="70BF4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DOI</a:t>
            </a:r>
          </a:p>
          <a:p>
            <a:pPr algn="l" defTabSz="2536237">
              <a:defRPr b="0" sz="2400">
                <a:solidFill>
                  <a:srgbClr val="70BF4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Orcid</a:t>
            </a:r>
          </a:p>
          <a:p>
            <a:pPr algn="l" defTabSz="2536237">
              <a:defRPr b="0" sz="2400">
                <a:solidFill>
                  <a:srgbClr val="70BF4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curl</a:t>
            </a:r>
          </a:p>
        </p:txBody>
      </p:sp>
      <p:sp>
        <p:nvSpPr>
          <p:cNvPr id="142" name="Analysis…"/>
          <p:cNvSpPr txBox="1"/>
          <p:nvPr/>
        </p:nvSpPr>
        <p:spPr>
          <a:xfrm>
            <a:off x="7566978" y="5009645"/>
            <a:ext cx="4415578" cy="1393425"/>
          </a:xfrm>
          <a:prstGeom prst="rect">
            <a:avLst/>
          </a:prstGeom>
          <a:ln w="88900">
            <a:solidFill>
              <a:srgbClr val="EC5D5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18861" tIns="118861" rIns="118861" bIns="118861" anchor="ctr">
            <a:spAutoFit/>
          </a:bodyPr>
          <a:lstStyle/>
          <a:p>
            <a:pPr algn="l" defTabSz="2536237">
              <a:defRPr b="0" sz="2400">
                <a:solidFill>
                  <a:srgbClr val="EC5D57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Analysis</a:t>
            </a:r>
          </a:p>
          <a:p>
            <a:pPr algn="l" defTabSz="2536237">
              <a:defRPr b="0" sz="2400">
                <a:solidFill>
                  <a:srgbClr val="EC5D57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Recommender Systems</a:t>
            </a:r>
          </a:p>
          <a:p>
            <a:pPr algn="l" defTabSz="2536237">
              <a:defRPr b="0" sz="2400">
                <a:solidFill>
                  <a:srgbClr val="EC5D57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- Neural networks/Classification</a:t>
            </a:r>
          </a:p>
        </p:txBody>
      </p:sp>
      <p:cxnSp>
        <p:nvCxnSpPr>
          <p:cNvPr id="143" name="Connection Line"/>
          <p:cNvCxnSpPr>
            <a:stCxn id="139" idx="0"/>
            <a:endCxn id="136" idx="0"/>
          </p:cNvCxnSpPr>
          <p:nvPr/>
        </p:nvCxnSpPr>
        <p:spPr>
          <a:xfrm flipV="1">
            <a:off x="6438525" y="3559462"/>
            <a:ext cx="3372048" cy="406164"/>
          </a:xfrm>
          <a:prstGeom prst="straightConnector1">
            <a:avLst/>
          </a:prstGeom>
          <a:ln w="76200">
            <a:solidFill>
              <a:srgbClr val="B36AE2"/>
            </a:solidFill>
            <a:miter lim="400000"/>
            <a:headEnd type="triangle"/>
            <a:tailEnd type="triangle"/>
          </a:ln>
        </p:spPr>
      </p:cxnSp>
      <p:sp>
        <p:nvSpPr>
          <p:cNvPr id="151" name="Connection Line"/>
          <p:cNvSpPr/>
          <p:nvPr/>
        </p:nvSpPr>
        <p:spPr>
          <a:xfrm>
            <a:off x="4846143" y="2299821"/>
            <a:ext cx="779606" cy="1102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2" h="21600" fill="norm" stroke="1" extrusionOk="0">
                <a:moveTo>
                  <a:pt x="20442" y="21600"/>
                </a:moveTo>
                <a:cubicBezTo>
                  <a:pt x="5602" y="12868"/>
                  <a:pt x="-1158" y="5668"/>
                  <a:pt x="162" y="0"/>
                </a:cubicBezTo>
              </a:path>
            </a:pathLst>
          </a:cu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45" name="Connection Line"/>
          <p:cNvCxnSpPr>
            <a:stCxn id="137" idx="0"/>
            <a:endCxn id="139" idx="0"/>
          </p:cNvCxnSpPr>
          <p:nvPr/>
        </p:nvCxnSpPr>
        <p:spPr>
          <a:xfrm>
            <a:off x="2899457" y="2142281"/>
            <a:ext cx="3539069" cy="1823345"/>
          </a:xfrm>
          <a:prstGeom prst="straightConnector1">
            <a:avLst/>
          </a:pr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</p:cxnSp>
      <p:cxnSp>
        <p:nvCxnSpPr>
          <p:cNvPr id="146" name="Connection Line"/>
          <p:cNvCxnSpPr>
            <a:stCxn id="140" idx="0"/>
            <a:endCxn id="139" idx="0"/>
          </p:cNvCxnSpPr>
          <p:nvPr/>
        </p:nvCxnSpPr>
        <p:spPr>
          <a:xfrm flipV="1">
            <a:off x="3863595" y="3965625"/>
            <a:ext cx="2574931" cy="1531660"/>
          </a:xfrm>
          <a:prstGeom prst="straightConnector1">
            <a:avLst/>
          </a:pr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</p:cxnSp>
      <p:sp>
        <p:nvSpPr>
          <p:cNvPr id="152" name="Connection Line"/>
          <p:cNvSpPr/>
          <p:nvPr/>
        </p:nvSpPr>
        <p:spPr>
          <a:xfrm>
            <a:off x="5298573" y="4528991"/>
            <a:ext cx="862306" cy="174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48" name="Connection Line"/>
          <p:cNvCxnSpPr>
            <a:stCxn id="139" idx="0"/>
            <a:endCxn id="138" idx="0"/>
          </p:cNvCxnSpPr>
          <p:nvPr/>
        </p:nvCxnSpPr>
        <p:spPr>
          <a:xfrm>
            <a:off x="6438525" y="3965625"/>
            <a:ext cx="2660302" cy="3268504"/>
          </a:xfrm>
          <a:prstGeom prst="straightConnector1">
            <a:avLst/>
          </a:pr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</p:cxnSp>
      <p:sp>
        <p:nvSpPr>
          <p:cNvPr id="153" name="Connection Line"/>
          <p:cNvSpPr/>
          <p:nvPr/>
        </p:nvSpPr>
        <p:spPr>
          <a:xfrm>
            <a:off x="6853910" y="4320572"/>
            <a:ext cx="1059665" cy="64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809" y="8311"/>
                  <a:pt x="15009" y="15511"/>
                  <a:pt x="21600" y="21600"/>
                </a:cubicBezTo>
              </a:path>
            </a:pathLst>
          </a:custGeom>
          <a:ln w="88900">
            <a:solidFill>
              <a:srgbClr val="B36AE2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" name="Connection Line"/>
          <p:cNvSpPr/>
          <p:nvPr/>
        </p:nvSpPr>
        <p:spPr>
          <a:xfrm>
            <a:off x="2913047" y="6277865"/>
            <a:ext cx="999599" cy="1264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7" h="21600" fill="norm" stroke="1" extrusionOk="0">
                <a:moveTo>
                  <a:pt x="19787" y="21600"/>
                </a:moveTo>
                <a:cubicBezTo>
                  <a:pt x="4637" y="19952"/>
                  <a:pt x="-1813" y="12752"/>
                  <a:pt x="436" y="0"/>
                </a:cubicBezTo>
              </a:path>
            </a:pathLst>
          </a:custGeom>
          <a:ln w="88900">
            <a:solidFill>
              <a:srgbClr val="D783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0"/>
      <p:bldP build="whole" bldLvl="1" animBg="1" rev="0" advAuto="0" spid="146" grpId="4"/>
      <p:bldP build="whole" bldLvl="1" animBg="1" rev="0" advAuto="0" spid="140" grpId="5"/>
      <p:bldP build="whole" bldLvl="1" animBg="1" rev="0" advAuto="0" spid="152" grpId="7"/>
      <p:bldP build="whole" bldLvl="1" animBg="1" rev="0" advAuto="0" spid="137" grpId="9"/>
      <p:bldP build="whole" bldLvl="1" animBg="1" rev="0" advAuto="0" spid="138" grpId="11"/>
      <p:bldP build="whole" bldLvl="1" animBg="1" rev="0" advAuto="0" spid="136" grpId="15"/>
      <p:bldP build="whole" bldLvl="1" animBg="1" rev="0" advAuto="0" spid="151" grpId="3"/>
      <p:bldP build="whole" bldLvl="1" animBg="1" rev="0" advAuto="0" spid="148" grpId="12"/>
      <p:bldP build="whole" bldLvl="1" animBg="1" rev="0" advAuto="0" spid="135" grpId="2"/>
      <p:bldP build="whole" bldLvl="1" animBg="1" rev="0" advAuto="0" spid="141" grpId="8"/>
      <p:bldP build="whole" bldLvl="1" animBg="1" rev="0" advAuto="0" spid="154" grpId="6"/>
      <p:bldP build="whole" bldLvl="1" animBg="1" rev="0" advAuto="0" spid="139" grpId="1"/>
      <p:bldP build="whole" bldLvl="1" animBg="1" rev="0" advAuto="0" spid="142" grpId="13"/>
      <p:bldP build="whole" bldLvl="1" animBg="1" rev="0" advAuto="0" spid="153" grpId="14"/>
      <p:bldP build="whole" bldLvl="1" animBg="1" rev="0" advAuto="0" spid="143" grpId="1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Worldmap_LandAndPolitical.jpg" descr="Worldmap_LandAndPolitic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57" y="1944219"/>
            <a:ext cx="11782388" cy="6158139"/>
          </a:xfrm>
          <a:prstGeom prst="rect">
            <a:avLst/>
          </a:prstGeom>
          <a:ln w="3175">
            <a:miter lim="400000"/>
          </a:ln>
        </p:spPr>
      </p:pic>
      <p:sp>
        <p:nvSpPr>
          <p:cNvPr id="157" name="Line"/>
          <p:cNvSpPr/>
          <p:nvPr/>
        </p:nvSpPr>
        <p:spPr>
          <a:xfrm flipH="1">
            <a:off x="6663642" y="3013385"/>
            <a:ext cx="441277" cy="279202"/>
          </a:xfrm>
          <a:prstGeom prst="line">
            <a:avLst/>
          </a:prstGeom>
          <a:ln w="63500">
            <a:solidFill>
              <a:schemeClr val="accent4">
                <a:hueOff val="468000"/>
                <a:satOff val="-4761"/>
                <a:lumOff val="10196"/>
              </a:schemeClr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Trieste, Aug 2016"/>
          <p:cNvSpPr txBox="1"/>
          <p:nvPr/>
        </p:nvSpPr>
        <p:spPr>
          <a:xfrm>
            <a:off x="6648238" y="2452623"/>
            <a:ext cx="2987041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Trieste, Aug 2016</a:t>
            </a:r>
          </a:p>
        </p:txBody>
      </p:sp>
      <p:sp>
        <p:nvSpPr>
          <p:cNvPr id="159" name="July 2017"/>
          <p:cNvSpPr txBox="1"/>
          <p:nvPr/>
        </p:nvSpPr>
        <p:spPr>
          <a:xfrm>
            <a:off x="7310009" y="2856836"/>
            <a:ext cx="1663498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July 2017</a:t>
            </a:r>
          </a:p>
        </p:txBody>
      </p:sp>
      <p:sp>
        <p:nvSpPr>
          <p:cNvPr id="160" name="Aug 2018"/>
          <p:cNvSpPr txBox="1"/>
          <p:nvPr/>
        </p:nvSpPr>
        <p:spPr>
          <a:xfrm>
            <a:off x="7316588" y="3261049"/>
            <a:ext cx="1650340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Aug 2018</a:t>
            </a:r>
          </a:p>
        </p:txBody>
      </p:sp>
      <p:sp>
        <p:nvSpPr>
          <p:cNvPr id="161" name="Line"/>
          <p:cNvSpPr/>
          <p:nvPr/>
        </p:nvSpPr>
        <p:spPr>
          <a:xfrm flipV="1">
            <a:off x="4779993" y="5862637"/>
            <a:ext cx="1" cy="45074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São Paulo Dec 2017"/>
          <p:cNvSpPr txBox="1"/>
          <p:nvPr/>
        </p:nvSpPr>
        <p:spPr>
          <a:xfrm>
            <a:off x="2371394" y="6372619"/>
            <a:ext cx="3461412" cy="4976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/>
            <a:r>
              <a:t>São Paulo Dec 2017</a:t>
            </a:r>
          </a:p>
        </p:txBody>
      </p:sp>
      <p:sp>
        <p:nvSpPr>
          <p:cNvPr id="163" name="Dec 2018"/>
          <p:cNvSpPr txBox="1"/>
          <p:nvPr/>
        </p:nvSpPr>
        <p:spPr>
          <a:xfrm>
            <a:off x="3276930" y="6752453"/>
            <a:ext cx="1650340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/>
            <a:r>
              <a:t>Dec 2018</a:t>
            </a:r>
          </a:p>
        </p:txBody>
      </p:sp>
      <p:sp>
        <p:nvSpPr>
          <p:cNvPr id="164" name="Line"/>
          <p:cNvSpPr/>
          <p:nvPr/>
        </p:nvSpPr>
        <p:spPr>
          <a:xfrm>
            <a:off x="6736030" y="4774308"/>
            <a:ext cx="496826" cy="206128"/>
          </a:xfrm>
          <a:prstGeom prst="line">
            <a:avLst/>
          </a:prstGeom>
          <a:ln w="63500">
            <a:solidFill>
              <a:schemeClr val="accent2">
                <a:hueOff val="-177681"/>
                <a:satOff val="-17391"/>
                <a:lumOff val="16666"/>
              </a:schemeClr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Kigali, Oct 2018"/>
          <p:cNvSpPr txBox="1"/>
          <p:nvPr/>
        </p:nvSpPr>
        <p:spPr>
          <a:xfrm>
            <a:off x="4807075" y="4332682"/>
            <a:ext cx="2735632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/>
            <a:r>
              <a:t>Kigali, Oct 2018</a:t>
            </a:r>
          </a:p>
        </p:txBody>
      </p:sp>
      <p:sp>
        <p:nvSpPr>
          <p:cNvPr id="166" name="Line"/>
          <p:cNvSpPr/>
          <p:nvPr/>
        </p:nvSpPr>
        <p:spPr>
          <a:xfrm>
            <a:off x="10750157" y="5673862"/>
            <a:ext cx="339060" cy="339060"/>
          </a:xfrm>
          <a:prstGeom prst="line">
            <a:avLst/>
          </a:prstGeom>
          <a:ln w="63500">
            <a:solidFill>
              <a:schemeClr val="accent1">
                <a:hueOff val="373667"/>
                <a:lumOff val="-17254"/>
              </a:schemeClr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Brisbane, Jun 2018"/>
          <p:cNvSpPr txBox="1"/>
          <p:nvPr/>
        </p:nvSpPr>
        <p:spPr>
          <a:xfrm>
            <a:off x="8546337" y="4962919"/>
            <a:ext cx="3303525" cy="4976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1">
                    <a:hueOff val="373667"/>
                    <a:lumOff val="-17254"/>
                  </a:schemeClr>
                </a:solidFill>
              </a:defRPr>
            </a:lvl1pPr>
          </a:lstStyle>
          <a:p>
            <a:pPr/>
            <a:r>
              <a:t>Brisbane, Jun 2018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3576873" y="4212590"/>
            <a:ext cx="246583" cy="435350"/>
          </a:xfrm>
          <a:prstGeom prst="line">
            <a:avLst/>
          </a:prstGeom>
          <a:ln w="63500">
            <a:solidFill>
              <a:schemeClr val="accent6">
                <a:satOff val="15424"/>
                <a:lumOff val="17647"/>
              </a:schemeClr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San José, Dec 2019"/>
          <p:cNvSpPr txBox="1"/>
          <p:nvPr/>
        </p:nvSpPr>
        <p:spPr>
          <a:xfrm>
            <a:off x="2248331" y="3706678"/>
            <a:ext cx="3402738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6">
                    <a:satOff val="15424"/>
                    <a:lumOff val="17647"/>
                  </a:schemeClr>
                </a:solidFill>
              </a:defRPr>
            </a:lvl1pPr>
          </a:lstStyle>
          <a:p>
            <a:pPr/>
            <a:r>
              <a:t>San José, Dec 2019</a:t>
            </a:r>
          </a:p>
        </p:txBody>
      </p:sp>
      <p:sp>
        <p:nvSpPr>
          <p:cNvPr id="170" name="Aug 2019"/>
          <p:cNvSpPr txBox="1"/>
          <p:nvPr/>
        </p:nvSpPr>
        <p:spPr>
          <a:xfrm>
            <a:off x="7316588" y="3706678"/>
            <a:ext cx="1650340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Aug 2019</a:t>
            </a:r>
          </a:p>
        </p:txBody>
      </p:sp>
      <p:sp>
        <p:nvSpPr>
          <p:cNvPr id="171" name="?? 2019"/>
          <p:cNvSpPr txBox="1"/>
          <p:nvPr/>
        </p:nvSpPr>
        <p:spPr>
          <a:xfrm>
            <a:off x="6000602" y="5411331"/>
            <a:ext cx="1557630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?? 2019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3"/>
      <p:bldP build="whole" bldLvl="1" animBg="1" rev="0" advAuto="0" spid="168" grpId="14"/>
      <p:bldP build="whole" bldLvl="1" animBg="1" rev="0" advAuto="0" spid="170" grpId="12"/>
      <p:bldP build="whole" bldLvl="1" animBg="1" rev="0" advAuto="0" spid="165" grpId="9"/>
      <p:bldP build="whole" bldLvl="1" animBg="1" rev="0" advAuto="0" spid="163" grpId="11"/>
      <p:bldP build="whole" bldLvl="1" animBg="1" rev="0" advAuto="0" spid="162" grpId="4"/>
      <p:bldP build="whole" bldLvl="1" animBg="1" rev="0" advAuto="0" spid="167" grpId="6"/>
      <p:bldP build="whole" bldLvl="1" animBg="1" rev="0" advAuto="0" spid="166" grpId="7"/>
      <p:bldP build="whole" bldLvl="1" animBg="1" rev="0" advAuto="0" spid="161" grpId="5"/>
      <p:bldP build="whole" bldLvl="1" animBg="1" rev="0" advAuto="0" spid="160" grpId="8"/>
      <p:bldP build="whole" bldLvl="1" animBg="1" rev="0" advAuto="0" spid="158" grpId="1"/>
      <p:bldP build="whole" bldLvl="1" animBg="1" rev="0" advAuto="0" spid="164" grpId="10"/>
      <p:bldP build="whole" bldLvl="1" animBg="1" rev="0" advAuto="0" spid="157" grpId="2"/>
      <p:bldP build="whole" bldLvl="1" animBg="1" rev="0" advAuto="0" spid="171" grpId="15"/>
      <p:bldP build="whole" bldLvl="1" animBg="1" rev="0" advAuto="0" spid="15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e people"/>
          <p:cNvSpPr txBox="1"/>
          <p:nvPr/>
        </p:nvSpPr>
        <p:spPr>
          <a:xfrm>
            <a:off x="1852866" y="2026299"/>
            <a:ext cx="2644268" cy="6464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800"/>
            </a:lvl1pPr>
          </a:lstStyle>
          <a:p>
            <a:pPr/>
            <a:r>
              <a:t>The people</a:t>
            </a:r>
          </a:p>
        </p:txBody>
      </p:sp>
      <p:sp>
        <p:nvSpPr>
          <p:cNvPr id="174" name="~250 students from 5 delivered schools"/>
          <p:cNvSpPr txBox="1"/>
          <p:nvPr/>
        </p:nvSpPr>
        <p:spPr>
          <a:xfrm>
            <a:off x="1541119" y="3389156"/>
            <a:ext cx="8144562" cy="58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400"/>
            </a:lvl1pPr>
          </a:lstStyle>
          <a:p>
            <a:pPr/>
            <a:r>
              <a:t>~250 students from 5 delivered schools</a:t>
            </a:r>
          </a:p>
        </p:txBody>
      </p:sp>
      <p:sp>
        <p:nvSpPr>
          <p:cNvPr id="175" name="~20 student helpers"/>
          <p:cNvSpPr txBox="1"/>
          <p:nvPr/>
        </p:nvSpPr>
        <p:spPr>
          <a:xfrm>
            <a:off x="1999335" y="4693117"/>
            <a:ext cx="4154730" cy="58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400"/>
            </a:lvl1pPr>
          </a:lstStyle>
          <a:p>
            <a:pPr/>
            <a:r>
              <a:t>~20 student helpers</a:t>
            </a:r>
          </a:p>
        </p:txBody>
      </p:sp>
      <p:sp>
        <p:nvSpPr>
          <p:cNvPr id="176" name="~40 Instructors"/>
          <p:cNvSpPr txBox="1"/>
          <p:nvPr/>
        </p:nvSpPr>
        <p:spPr>
          <a:xfrm>
            <a:off x="2170379" y="5997078"/>
            <a:ext cx="3203042" cy="58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400"/>
            </a:lvl1pPr>
          </a:lstStyle>
          <a:p>
            <a:pPr/>
            <a:r>
              <a:t>~40 Instructors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e 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future</a:t>
            </a:r>
          </a:p>
        </p:txBody>
      </p:sp>
      <p:sp>
        <p:nvSpPr>
          <p:cNvPr id="179" name="2-3 African events planned for 2019"/>
          <p:cNvSpPr txBox="1"/>
          <p:nvPr/>
        </p:nvSpPr>
        <p:spPr>
          <a:xfrm>
            <a:off x="962609" y="3256357"/>
            <a:ext cx="6075782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2-3 African events planned for 2019</a:t>
            </a:r>
          </a:p>
        </p:txBody>
      </p:sp>
      <p:sp>
        <p:nvSpPr>
          <p:cNvPr id="180" name="Continue to evolve curriculum"/>
          <p:cNvSpPr txBox="1"/>
          <p:nvPr/>
        </p:nvSpPr>
        <p:spPr>
          <a:xfrm>
            <a:off x="1058621" y="4323157"/>
            <a:ext cx="5172558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Continue to evolve curriculum</a:t>
            </a:r>
          </a:p>
        </p:txBody>
      </p:sp>
      <p:sp>
        <p:nvSpPr>
          <p:cNvPr id="181" name="Central Office proposal"/>
          <p:cNvSpPr txBox="1"/>
          <p:nvPr/>
        </p:nvSpPr>
        <p:spPr>
          <a:xfrm>
            <a:off x="1247893" y="5389957"/>
            <a:ext cx="4015080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Central Office proposal</a:t>
            </a:r>
          </a:p>
        </p:txBody>
      </p:sp>
      <p:sp>
        <p:nvSpPr>
          <p:cNvPr id="182" name="Continue to build the base of funding organisations"/>
          <p:cNvSpPr txBox="1"/>
          <p:nvPr/>
        </p:nvSpPr>
        <p:spPr>
          <a:xfrm>
            <a:off x="709963" y="6456757"/>
            <a:ext cx="8757007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Continue to build the base of funding organisations</a:t>
            </a:r>
          </a:p>
        </p:txBody>
      </p:sp>
      <p:sp>
        <p:nvSpPr>
          <p:cNvPr id="183" name="Spin-off events"/>
          <p:cNvSpPr txBox="1"/>
          <p:nvPr/>
        </p:nvSpPr>
        <p:spPr>
          <a:xfrm>
            <a:off x="1462167" y="7523557"/>
            <a:ext cx="2646732" cy="4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/>
            </a:lvl1pPr>
          </a:lstStyle>
          <a:p>
            <a:pPr/>
            <a:r>
              <a:t>Spin-off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3"/>
      <p:bldP build="whole" bldLvl="1" animBg="1" rev="0" advAuto="0" spid="182" grpId="4"/>
      <p:bldP build="whole" bldLvl="1" animBg="1" rev="0" advAuto="0" spid="180" grpId="2"/>
      <p:bldP build="whole" bldLvl="1" animBg="1" rev="0" advAuto="0" spid="179" grpId="1"/>
      <p:bldP build="whole" bldLvl="1" animBg="1" rev="0" advAuto="0" spid="183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rieste school application web page"/>
          <p:cNvSpPr txBox="1"/>
          <p:nvPr/>
        </p:nvSpPr>
        <p:spPr>
          <a:xfrm>
            <a:off x="1192538" y="2743206"/>
            <a:ext cx="10103257" cy="7704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600"/>
            </a:lvl1pPr>
          </a:lstStyle>
          <a:p>
            <a:pPr/>
            <a:r>
              <a:t>Trieste school application web page</a:t>
            </a:r>
          </a:p>
        </p:txBody>
      </p:sp>
      <p:sp>
        <p:nvSpPr>
          <p:cNvPr id="186" name="http://indico.ictp.it/event/8706/"/>
          <p:cNvSpPr txBox="1"/>
          <p:nvPr/>
        </p:nvSpPr>
        <p:spPr>
          <a:xfrm>
            <a:off x="1705745" y="4479241"/>
            <a:ext cx="9076843" cy="795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800"/>
            </a:lvl1pPr>
          </a:lstStyle>
          <a:p>
            <a:pPr/>
            <a:r>
              <a:t>http://indico.ictp.it/event/8706/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e other Co-chairs"/>
          <p:cNvSpPr txBox="1"/>
          <p:nvPr/>
        </p:nvSpPr>
        <p:spPr>
          <a:xfrm>
            <a:off x="-350889" y="1803312"/>
            <a:ext cx="4206978" cy="584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400"/>
            </a:lvl1pPr>
          </a:lstStyle>
          <a:p>
            <a:pPr/>
            <a:r>
              <a:t>The other Co-chairs</a:t>
            </a:r>
          </a:p>
        </p:txBody>
      </p:sp>
      <p:sp>
        <p:nvSpPr>
          <p:cNvPr id="189" name="Marcela Alfaro Córdoba, Universidad de Costa Rica"/>
          <p:cNvSpPr txBox="1"/>
          <p:nvPr/>
        </p:nvSpPr>
        <p:spPr>
          <a:xfrm>
            <a:off x="1095874" y="3576718"/>
            <a:ext cx="10059519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Marcela Alfaro Córdoba, Universidad de Costa Rica</a:t>
            </a:r>
          </a:p>
        </p:txBody>
      </p:sp>
      <p:sp>
        <p:nvSpPr>
          <p:cNvPr id="190" name="Louise Bezuidenhout, University of Oxford"/>
          <p:cNvSpPr txBox="1"/>
          <p:nvPr/>
        </p:nvSpPr>
        <p:spPr>
          <a:xfrm>
            <a:off x="1298634" y="2662310"/>
            <a:ext cx="8240066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Louise Bezuidenhout, University of Oxford</a:t>
            </a:r>
          </a:p>
        </p:txBody>
      </p:sp>
      <p:sp>
        <p:nvSpPr>
          <p:cNvPr id="191" name="Sarah Jones, Digital Curation Centre"/>
          <p:cNvSpPr txBox="1"/>
          <p:nvPr/>
        </p:nvSpPr>
        <p:spPr>
          <a:xfrm>
            <a:off x="1464377" y="4544034"/>
            <a:ext cx="7163512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Sarah Jones, Digital Curation Centre</a:t>
            </a:r>
          </a:p>
        </p:txBody>
      </p:sp>
      <p:sp>
        <p:nvSpPr>
          <p:cNvPr id="192" name="Rob Quick, Indiana University"/>
          <p:cNvSpPr txBox="1"/>
          <p:nvPr/>
        </p:nvSpPr>
        <p:spPr>
          <a:xfrm>
            <a:off x="1646952" y="5511351"/>
            <a:ext cx="5807762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200"/>
            </a:lvl1pPr>
          </a:lstStyle>
          <a:p>
            <a:pPr/>
            <a:r>
              <a:t>Rob Quick, Indiana University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199220" y="6531577"/>
            <a:ext cx="4215893" cy="1143913"/>
            <a:chOff x="-904366" y="-106958"/>
            <a:chExt cx="4215891" cy="1143911"/>
          </a:xfrm>
        </p:grpSpPr>
        <p:sp>
          <p:nvSpPr>
            <p:cNvPr id="193" name="ICTP Local Organiser"/>
            <p:cNvSpPr txBox="1"/>
            <p:nvPr/>
          </p:nvSpPr>
          <p:spPr>
            <a:xfrm>
              <a:off x="-904367" y="-106959"/>
              <a:ext cx="4215893" cy="5597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ICTP Local Organiser</a:t>
              </a:r>
            </a:p>
          </p:txBody>
        </p:sp>
        <p:sp>
          <p:nvSpPr>
            <p:cNvPr id="194" name="Clement Onime"/>
            <p:cNvSpPr txBox="1"/>
            <p:nvPr/>
          </p:nvSpPr>
          <p:spPr>
            <a:xfrm>
              <a:off x="-341503" y="477241"/>
              <a:ext cx="3090165" cy="5597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Clement Onime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7397411" y="6531577"/>
            <a:ext cx="5914645" cy="1143913"/>
            <a:chOff x="-1275968" y="-106958"/>
            <a:chExt cx="5914644" cy="1143911"/>
          </a:xfrm>
        </p:grpSpPr>
        <p:sp>
          <p:nvSpPr>
            <p:cNvPr id="196" name="Executive Director of CODATA"/>
            <p:cNvSpPr txBox="1"/>
            <p:nvPr/>
          </p:nvSpPr>
          <p:spPr>
            <a:xfrm>
              <a:off x="-1275969" y="-106959"/>
              <a:ext cx="5914645" cy="5597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Executive Director of CODATA</a:t>
              </a:r>
            </a:p>
          </p:txBody>
        </p:sp>
        <p:sp>
          <p:nvSpPr>
            <p:cNvPr id="197" name="Simon Hodson"/>
            <p:cNvSpPr txBox="1"/>
            <p:nvPr/>
          </p:nvSpPr>
          <p:spPr>
            <a:xfrm>
              <a:off x="214706" y="477241"/>
              <a:ext cx="2933294" cy="5597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Simon Hodson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4"/>
      <p:bldP build="whole" bldLvl="1" animBg="1" rev="0" advAuto="0" spid="188" grpId="1"/>
      <p:bldP build="whole" bldLvl="1" animBg="1" rev="0" advAuto="0" spid="190" grpId="2"/>
      <p:bldP build="whole" bldLvl="1" animBg="1" rev="0" advAuto="0" spid="192" grpId="5"/>
      <p:bldP build="whole" bldLvl="1" animBg="1" rev="0" advAuto="0" spid="189" grpId="3"/>
      <p:bldP build="whole" bldLvl="1" animBg="1" rev="0" advAuto="0" spid="198" grpId="7"/>
      <p:bldP build="whole" bldLvl="1" animBg="1" rev="0" advAuto="0" spid="195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