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7" r:id="rId6"/>
    <p:sldId id="316" r:id="rId7"/>
    <p:sldId id="315" r:id="rId8"/>
    <p:sldId id="314" r:id="rId9"/>
    <p:sldId id="31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12" r:id="rId5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14327-E740-3EE2-E5EF-E32B4937BD68}" v="198" dt="2023-01-19T04:44:59.294"/>
    <p1510:client id="{1E086ED5-A8F4-4B8F-B97D-E3F4925D74D3}" v="287" dt="2023-01-17T21:53:10.328"/>
    <p1510:client id="{7F057C6C-7339-4B55-B178-F88D28524BBE}" v="1" dt="2023-01-18T16:30:42.3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128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S::bgeng@uab.edu::b4253f3e-c40b-4a70-8207-93818653a34c" providerId="AD" clId="Web-{15D14327-E740-3EE2-E5EF-E32B4937BD68}"/>
    <pc:docChg chg="modSld">
      <pc:chgData name="Geng, Baocheng" userId="S::bgeng@uab.edu::b4253f3e-c40b-4a70-8207-93818653a34c" providerId="AD" clId="Web-{15D14327-E740-3EE2-E5EF-E32B4937BD68}" dt="2023-01-19T04:44:59.200" v="116" actId="14100"/>
      <pc:docMkLst>
        <pc:docMk/>
      </pc:docMkLst>
      <pc:sldChg chg="modSp">
        <pc:chgData name="Geng, Baocheng" userId="S::bgeng@uab.edu::b4253f3e-c40b-4a70-8207-93818653a34c" providerId="AD" clId="Web-{15D14327-E740-3EE2-E5EF-E32B4937BD68}" dt="2023-01-19T04:10:55.532" v="2" actId="14100"/>
        <pc:sldMkLst>
          <pc:docMk/>
          <pc:sldMk cId="0" sldId="273"/>
        </pc:sldMkLst>
        <pc:spChg chg="mod">
          <ac:chgData name="Geng, Baocheng" userId="S::bgeng@uab.edu::b4253f3e-c40b-4a70-8207-93818653a34c" providerId="AD" clId="Web-{15D14327-E740-3EE2-E5EF-E32B4937BD68}" dt="2023-01-19T04:10:55.532" v="2" actId="14100"/>
          <ac:spMkLst>
            <pc:docMk/>
            <pc:sldMk cId="0" sldId="273"/>
            <ac:spMk id="13" creationId="{00000000-0000-0000-0000-000000000000}"/>
          </ac:spMkLst>
        </pc:spChg>
      </pc:sldChg>
      <pc:sldChg chg="delSp modSp">
        <pc:chgData name="Geng, Baocheng" userId="S::bgeng@uab.edu::b4253f3e-c40b-4a70-8207-93818653a34c" providerId="AD" clId="Web-{15D14327-E740-3EE2-E5EF-E32B4937BD68}" dt="2023-01-19T04:14:39.383" v="7"/>
        <pc:sldMkLst>
          <pc:docMk/>
          <pc:sldMk cId="0" sldId="278"/>
        </pc:sldMkLst>
        <pc:spChg chg="mod">
          <ac:chgData name="Geng, Baocheng" userId="S::bgeng@uab.edu::b4253f3e-c40b-4a70-8207-93818653a34c" providerId="AD" clId="Web-{15D14327-E740-3EE2-E5EF-E32B4937BD68}" dt="2023-01-19T04:13:44.163" v="4" actId="20577"/>
          <ac:spMkLst>
            <pc:docMk/>
            <pc:sldMk cId="0" sldId="278"/>
            <ac:spMk id="4" creationId="{00000000-0000-0000-0000-000000000000}"/>
          </ac:spMkLst>
        </pc:spChg>
        <pc:spChg chg="del topLvl">
          <ac:chgData name="Geng, Baocheng" userId="S::bgeng@uab.edu::b4253f3e-c40b-4a70-8207-93818653a34c" providerId="AD" clId="Web-{15D14327-E740-3EE2-E5EF-E32B4937BD68}" dt="2023-01-19T04:14:39.383" v="7"/>
          <ac:spMkLst>
            <pc:docMk/>
            <pc:sldMk cId="0" sldId="278"/>
            <ac:spMk id="9" creationId="{00000000-0000-0000-0000-000000000000}"/>
          </ac:spMkLst>
        </pc:spChg>
        <pc:spChg chg="del topLvl">
          <ac:chgData name="Geng, Baocheng" userId="S::bgeng@uab.edu::b4253f3e-c40b-4a70-8207-93818653a34c" providerId="AD" clId="Web-{15D14327-E740-3EE2-E5EF-E32B4937BD68}" dt="2023-01-19T04:14:34.836" v="5"/>
          <ac:spMkLst>
            <pc:docMk/>
            <pc:sldMk cId="0" sldId="278"/>
            <ac:spMk id="10" creationId="{00000000-0000-0000-0000-000000000000}"/>
          </ac:spMkLst>
        </pc:spChg>
        <pc:spChg chg="del">
          <ac:chgData name="Geng, Baocheng" userId="S::bgeng@uab.edu::b4253f3e-c40b-4a70-8207-93818653a34c" providerId="AD" clId="Web-{15D14327-E740-3EE2-E5EF-E32B4937BD68}" dt="2023-01-19T04:14:37.086" v="6"/>
          <ac:spMkLst>
            <pc:docMk/>
            <pc:sldMk cId="0" sldId="278"/>
            <ac:spMk id="11" creationId="{00000000-0000-0000-0000-000000000000}"/>
          </ac:spMkLst>
        </pc:spChg>
        <pc:grpChg chg="del">
          <ac:chgData name="Geng, Baocheng" userId="S::bgeng@uab.edu::b4253f3e-c40b-4a70-8207-93818653a34c" providerId="AD" clId="Web-{15D14327-E740-3EE2-E5EF-E32B4937BD68}" dt="2023-01-19T04:14:34.836" v="5"/>
          <ac:grpSpMkLst>
            <pc:docMk/>
            <pc:sldMk cId="0" sldId="278"/>
            <ac:grpSpMk id="8" creationId="{00000000-0000-0000-0000-000000000000}"/>
          </ac:grpSpMkLst>
        </pc:grpChg>
      </pc:sldChg>
      <pc:sldChg chg="modSp">
        <pc:chgData name="Geng, Baocheng" userId="S::bgeng@uab.edu::b4253f3e-c40b-4a70-8207-93818653a34c" providerId="AD" clId="Web-{15D14327-E740-3EE2-E5EF-E32B4937BD68}" dt="2023-01-19T04:37:35.999" v="42" actId="20577"/>
        <pc:sldMkLst>
          <pc:docMk/>
          <pc:sldMk cId="0" sldId="284"/>
        </pc:sldMkLst>
        <pc:spChg chg="mod">
          <ac:chgData name="Geng, Baocheng" userId="S::bgeng@uab.edu::b4253f3e-c40b-4a70-8207-93818653a34c" providerId="AD" clId="Web-{15D14327-E740-3EE2-E5EF-E32B4937BD68}" dt="2023-01-19T04:37:35.999" v="42" actId="20577"/>
          <ac:spMkLst>
            <pc:docMk/>
            <pc:sldMk cId="0" sldId="284"/>
            <ac:spMk id="7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15D14327-E740-3EE2-E5EF-E32B4937BD68}" dt="2023-01-19T04:39:57.487" v="76" actId="20577"/>
        <pc:sldMkLst>
          <pc:docMk/>
          <pc:sldMk cId="0" sldId="285"/>
        </pc:sldMkLst>
        <pc:spChg chg="mod">
          <ac:chgData name="Geng, Baocheng" userId="S::bgeng@uab.edu::b4253f3e-c40b-4a70-8207-93818653a34c" providerId="AD" clId="Web-{15D14327-E740-3EE2-E5EF-E32B4937BD68}" dt="2023-01-19T04:39:57.487" v="76" actId="20577"/>
          <ac:spMkLst>
            <pc:docMk/>
            <pc:sldMk cId="0" sldId="285"/>
            <ac:spMk id="4" creationId="{00000000-0000-0000-0000-000000000000}"/>
          </ac:spMkLst>
        </pc:spChg>
        <pc:graphicFrameChg chg="mod">
          <ac:chgData name="Geng, Baocheng" userId="S::bgeng@uab.edu::b4253f3e-c40b-4a70-8207-93818653a34c" providerId="AD" clId="Web-{15D14327-E740-3EE2-E5EF-E32B4937BD68}" dt="2023-01-19T04:38:04.937" v="43" actId="1076"/>
          <ac:graphicFrameMkLst>
            <pc:docMk/>
            <pc:sldMk cId="0" sldId="285"/>
            <ac:graphicFrameMk id="8" creationId="{00000000-0000-0000-0000-000000000000}"/>
          </ac:graphicFrameMkLst>
        </pc:graphicFrameChg>
      </pc:sldChg>
      <pc:sldChg chg="addSp modSp">
        <pc:chgData name="Geng, Baocheng" userId="S::bgeng@uab.edu::b4253f3e-c40b-4a70-8207-93818653a34c" providerId="AD" clId="Web-{15D14327-E740-3EE2-E5EF-E32B4937BD68}" dt="2023-01-19T04:43:04.540" v="107" actId="1076"/>
        <pc:sldMkLst>
          <pc:docMk/>
          <pc:sldMk cId="0" sldId="289"/>
        </pc:sldMkLst>
        <pc:spChg chg="mod">
          <ac:chgData name="Geng, Baocheng" userId="S::bgeng@uab.edu::b4253f3e-c40b-4a70-8207-93818653a34c" providerId="AD" clId="Web-{15D14327-E740-3EE2-E5EF-E32B4937BD68}" dt="2023-01-19T04:41:45.522" v="99" actId="1076"/>
          <ac:spMkLst>
            <pc:docMk/>
            <pc:sldMk cId="0" sldId="289"/>
            <ac:spMk id="9" creationId="{00000000-0000-0000-0000-000000000000}"/>
          </ac:spMkLst>
        </pc:spChg>
        <pc:spChg chg="mod">
          <ac:chgData name="Geng, Baocheng" userId="S::bgeng@uab.edu::b4253f3e-c40b-4a70-8207-93818653a34c" providerId="AD" clId="Web-{15D14327-E740-3EE2-E5EF-E32B4937BD68}" dt="2023-01-19T04:40:16.629" v="77" actId="1076"/>
          <ac:spMkLst>
            <pc:docMk/>
            <pc:sldMk cId="0" sldId="289"/>
            <ac:spMk id="10" creationId="{00000000-0000-0000-0000-000000000000}"/>
          </ac:spMkLst>
        </pc:spChg>
        <pc:spChg chg="add mod">
          <ac:chgData name="Geng, Baocheng" userId="S::bgeng@uab.edu::b4253f3e-c40b-4a70-8207-93818653a34c" providerId="AD" clId="Web-{15D14327-E740-3EE2-E5EF-E32B4937BD68}" dt="2023-01-19T04:43:04.540" v="107" actId="1076"/>
          <ac:spMkLst>
            <pc:docMk/>
            <pc:sldMk cId="0" sldId="289"/>
            <ac:spMk id="11" creationId="{BA674148-CD0C-7E19-BF13-7609EF61B54C}"/>
          </ac:spMkLst>
        </pc:spChg>
        <pc:spChg chg="mod">
          <ac:chgData name="Geng, Baocheng" userId="S::bgeng@uab.edu::b4253f3e-c40b-4a70-8207-93818653a34c" providerId="AD" clId="Web-{15D14327-E740-3EE2-E5EF-E32B4937BD68}" dt="2023-01-19T04:34:32.649" v="8" actId="1076"/>
          <ac:spMkLst>
            <pc:docMk/>
            <pc:sldMk cId="0" sldId="289"/>
            <ac:spMk id="15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15D14327-E740-3EE2-E5EF-E32B4937BD68}" dt="2023-01-19T04:44:44.215" v="111" actId="14100"/>
        <pc:sldMkLst>
          <pc:docMk/>
          <pc:sldMk cId="0" sldId="300"/>
        </pc:sldMkLst>
        <pc:spChg chg="mod">
          <ac:chgData name="Geng, Baocheng" userId="S::bgeng@uab.edu::b4253f3e-c40b-4a70-8207-93818653a34c" providerId="AD" clId="Web-{15D14327-E740-3EE2-E5EF-E32B4937BD68}" dt="2023-01-19T04:44:44.215" v="111" actId="14100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15D14327-E740-3EE2-E5EF-E32B4937BD68}" dt="2023-01-19T04:44:59.200" v="116" actId="14100"/>
        <pc:sldMkLst>
          <pc:docMk/>
          <pc:sldMk cId="0" sldId="301"/>
        </pc:sldMkLst>
        <pc:spChg chg="mod">
          <ac:chgData name="Geng, Baocheng" userId="S::bgeng@uab.edu::b4253f3e-c40b-4a70-8207-93818653a34c" providerId="AD" clId="Web-{15D14327-E740-3EE2-E5EF-E32B4937BD68}" dt="2023-01-19T04:44:59.200" v="116" actId="14100"/>
          <ac:spMkLst>
            <pc:docMk/>
            <pc:sldMk cId="0" sldId="301"/>
            <ac:spMk id="3" creationId="{00000000-0000-0000-0000-000000000000}"/>
          </ac:spMkLst>
        </pc:spChg>
      </pc:sldChg>
    </pc:docChg>
  </pc:docChgLst>
  <pc:docChgLst>
    <pc:chgData name="Geng, Baocheng" userId="b4253f3e-c40b-4a70-8207-93818653a34c" providerId="ADAL" clId="{7F057C6C-7339-4B55-B178-F88D28524BBE}"/>
    <pc:docChg chg="addSld modSld">
      <pc:chgData name="Geng, Baocheng" userId="b4253f3e-c40b-4a70-8207-93818653a34c" providerId="ADAL" clId="{7F057C6C-7339-4B55-B178-F88D28524BBE}" dt="2023-01-18T16:31:05.517" v="45" actId="20577"/>
      <pc:docMkLst>
        <pc:docMk/>
      </pc:docMkLst>
      <pc:sldChg chg="modSp mod">
        <pc:chgData name="Geng, Baocheng" userId="b4253f3e-c40b-4a70-8207-93818653a34c" providerId="ADAL" clId="{7F057C6C-7339-4B55-B178-F88D28524BBE}" dt="2023-01-17T22:00:23.150" v="0" actId="20577"/>
        <pc:sldMkLst>
          <pc:docMk/>
          <pc:sldMk cId="0" sldId="256"/>
        </pc:sldMkLst>
        <pc:spChg chg="mod">
          <ac:chgData name="Geng, Baocheng" userId="b4253f3e-c40b-4a70-8207-93818653a34c" providerId="ADAL" clId="{7F057C6C-7339-4B55-B178-F88D28524BBE}" dt="2023-01-17T22:00:23.150" v="0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Geng, Baocheng" userId="b4253f3e-c40b-4a70-8207-93818653a34c" providerId="ADAL" clId="{7F057C6C-7339-4B55-B178-F88D28524BBE}" dt="2023-01-18T16:31:05.517" v="45" actId="20577"/>
        <pc:sldMkLst>
          <pc:docMk/>
          <pc:sldMk cId="0" sldId="259"/>
        </pc:sldMkLst>
        <pc:spChg chg="mod">
          <ac:chgData name="Geng, Baocheng" userId="b4253f3e-c40b-4a70-8207-93818653a34c" providerId="ADAL" clId="{7F057C6C-7339-4B55-B178-F88D28524BBE}" dt="2023-01-18T16:31:05.517" v="45" actId="20577"/>
          <ac:spMkLst>
            <pc:docMk/>
            <pc:sldMk cId="0" sldId="259"/>
            <ac:spMk id="10" creationId="{4C0801AA-9B23-55C3-4897-0182BF2CA350}"/>
          </ac:spMkLst>
        </pc:spChg>
      </pc:sldChg>
      <pc:sldChg chg="add">
        <pc:chgData name="Geng, Baocheng" userId="b4253f3e-c40b-4a70-8207-93818653a34c" providerId="ADAL" clId="{7F057C6C-7339-4B55-B178-F88D28524BBE}" dt="2023-01-18T16:30:37.833" v="1" actId="2890"/>
        <pc:sldMkLst>
          <pc:docMk/>
          <pc:sldMk cId="1501535261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1639" y="62407"/>
            <a:ext cx="286682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639" y="62407"/>
            <a:ext cx="286682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45400"/>
            <a:ext cx="4181475" cy="159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7650" y="3353670"/>
            <a:ext cx="19056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4.xml"/><Relationship Id="rId18" Type="http://schemas.openxmlformats.org/officeDocument/2006/relationships/slide" Target="slide40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.xml"/><Relationship Id="rId17" Type="http://schemas.openxmlformats.org/officeDocument/2006/relationships/slide" Target="slide34.xml"/><Relationship Id="rId2" Type="http://schemas.openxmlformats.org/officeDocument/2006/relationships/image" Target="../media/image1.png"/><Relationship Id="rId16" Type="http://schemas.openxmlformats.org/officeDocument/2006/relationships/slide" Target="slide25.xml"/><Relationship Id="rId20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24.xml"/><Relationship Id="rId10" Type="http://schemas.openxmlformats.org/officeDocument/2006/relationships/image" Target="../media/image9.png"/><Relationship Id="rId19" Type="http://schemas.openxmlformats.org/officeDocument/2006/relationships/slide" Target="slide46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4" y="692351"/>
            <a:ext cx="4483735" cy="767715"/>
            <a:chOff x="87743" y="790702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070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3960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126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53960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355/555</a:t>
            </a:r>
            <a:endParaRPr sz="1400">
              <a:latin typeface="Times New Roman"/>
              <a:cs typeface="Times New Roman"/>
            </a:endParaRPr>
          </a:p>
          <a:p>
            <a:pPr marR="34925" algn="ctr">
              <a:lnSpc>
                <a:spcPct val="100000"/>
              </a:lnSpc>
              <a:spcBef>
                <a:spcPts val="114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Scientists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535" y="1715668"/>
            <a:ext cx="1165225" cy="46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Georgia"/>
                <a:cs typeface="Georgia"/>
              </a:rPr>
              <a:t>B</a:t>
            </a:r>
            <a:r>
              <a:rPr lang="en-US" altLang="zh-CN" sz="1100" spc="-10" dirty="0">
                <a:latin typeface="Georgia"/>
                <a:cs typeface="Georgia"/>
              </a:rPr>
              <a:t>aocheng Geng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Lecture 4, 01/19/2023</a:t>
            </a:r>
            <a:endParaRPr sz="800" dirty="0">
              <a:latin typeface="Century"/>
              <a:cs typeface="Century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38302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</a:t>
            </a:r>
            <a:r>
              <a:rPr lang="en-US" dirty="0"/>
              <a:t>3</a:t>
            </a:r>
            <a:r>
              <a:rPr dirty="0"/>
              <a:t>,</a:t>
            </a:r>
            <a:r>
              <a:rPr spc="265" dirty="0"/>
              <a:t> </a:t>
            </a:r>
            <a:r>
              <a:rPr lang="en-US" dirty="0"/>
              <a:t>Baocheng Geng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3465"/>
            <a:ext cx="3623945" cy="1420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 </a:t>
            </a:r>
            <a:r>
              <a:rPr sz="1100" dirty="0">
                <a:latin typeface="Georgia"/>
                <a:cs typeface="Georgia"/>
              </a:rPr>
              <a:t>Let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three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lang="en-US" sz="1100" spc="75" dirty="0">
                <a:latin typeface="Georgia"/>
                <a:cs typeface="Georgia"/>
              </a:rPr>
              <a:t>tail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given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B?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348" y="62407"/>
            <a:ext cx="1871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Conditional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880859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0834" y="918956"/>
            <a:ext cx="506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spc="-17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295" y="1145959"/>
            <a:ext cx="1139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200" b="0" i="1" u="sng" spc="75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sz="1200" b="0" i="1" u="sng" spc="-17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(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sz="1200" i="1" u="sng" spc="52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∩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)</a:t>
            </a:r>
            <a:endParaRPr sz="1200" baseline="38194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113" y="1232878"/>
            <a:ext cx="266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50" dirty="0">
                <a:latin typeface="Bookman Old Style"/>
                <a:cs typeface="Bookman Old Style"/>
              </a:rPr>
              <a:t>P</a:t>
            </a:r>
            <a:r>
              <a:rPr sz="800" b="0" i="1" spc="-125" dirty="0">
                <a:latin typeface="Bookman Old Style"/>
                <a:cs typeface="Bookman Old Style"/>
              </a:rPr>
              <a:t> </a:t>
            </a:r>
            <a:r>
              <a:rPr sz="800" spc="45" dirty="0">
                <a:latin typeface="Century"/>
                <a:cs typeface="Century"/>
              </a:rPr>
              <a:t>(</a:t>
            </a:r>
            <a:r>
              <a:rPr sz="800" b="0" i="1" spc="45" dirty="0">
                <a:latin typeface="Bookman Old Style"/>
                <a:cs typeface="Bookman Old Style"/>
              </a:rPr>
              <a:t>B</a:t>
            </a:r>
            <a:r>
              <a:rPr sz="800" spc="45" dirty="0">
                <a:latin typeface="Century"/>
                <a:cs typeface="Century"/>
              </a:rPr>
              <a:t>)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5/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80859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0834" y="918956"/>
            <a:ext cx="506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spc="-17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295" y="1145959"/>
            <a:ext cx="1139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200" b="0" i="1" u="sng" spc="75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sz="1200" b="0" i="1" u="sng" spc="-17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(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sz="1200" i="1" u="sng" spc="52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∩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)</a:t>
            </a:r>
            <a:endParaRPr sz="1200" baseline="38194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113" y="1232878"/>
            <a:ext cx="266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50" dirty="0">
                <a:latin typeface="Bookman Old Style"/>
                <a:cs typeface="Bookman Old Style"/>
              </a:rPr>
              <a:t>P</a:t>
            </a:r>
            <a:r>
              <a:rPr sz="800" b="0" i="1" spc="-125" dirty="0">
                <a:latin typeface="Bookman Old Style"/>
                <a:cs typeface="Bookman Old Style"/>
              </a:rPr>
              <a:t> </a:t>
            </a:r>
            <a:r>
              <a:rPr sz="800" spc="45" dirty="0">
                <a:latin typeface="Century"/>
                <a:cs typeface="Century"/>
              </a:rPr>
              <a:t>(</a:t>
            </a:r>
            <a:r>
              <a:rPr sz="800" b="0" i="1" spc="45" dirty="0">
                <a:latin typeface="Bookman Old Style"/>
                <a:cs typeface="Bookman Old Style"/>
              </a:rPr>
              <a:t>B</a:t>
            </a:r>
            <a:r>
              <a:rPr sz="800" spc="45" dirty="0">
                <a:latin typeface="Century"/>
                <a:cs typeface="Century"/>
              </a:rPr>
              <a:t>)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488008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5/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80859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0834" y="918956"/>
            <a:ext cx="506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spc="-17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12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295" y="1145959"/>
            <a:ext cx="1139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200" b="0" i="1" u="sng" spc="75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sz="1200" b="0" i="1" u="sng" spc="-17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(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A</a:t>
            </a:r>
            <a:r>
              <a:rPr sz="1200" i="1" u="sng" spc="52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∩</a:t>
            </a:r>
            <a:r>
              <a:rPr sz="1200" b="0" i="1" u="sng" spc="52" baseline="38194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sz="1200" u="sng" spc="52" baseline="38194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)</a:t>
            </a:r>
            <a:endParaRPr sz="1200" baseline="38194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113" y="1232878"/>
            <a:ext cx="266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50" dirty="0">
                <a:latin typeface="Bookman Old Style"/>
                <a:cs typeface="Bookman Old Style"/>
              </a:rPr>
              <a:t>P</a:t>
            </a:r>
            <a:r>
              <a:rPr sz="800" b="0" i="1" spc="-125" dirty="0">
                <a:latin typeface="Bookman Old Style"/>
                <a:cs typeface="Bookman Old Style"/>
              </a:rPr>
              <a:t> </a:t>
            </a:r>
            <a:r>
              <a:rPr sz="800" spc="45" dirty="0">
                <a:latin typeface="Century"/>
                <a:cs typeface="Century"/>
              </a:rPr>
              <a:t>(</a:t>
            </a:r>
            <a:r>
              <a:rPr sz="800" b="0" i="1" spc="45" dirty="0">
                <a:latin typeface="Bookman Old Style"/>
                <a:cs typeface="Bookman Old Style"/>
              </a:rPr>
              <a:t>B</a:t>
            </a:r>
            <a:r>
              <a:rPr sz="800" spc="45" dirty="0">
                <a:latin typeface="Century"/>
                <a:cs typeface="Century"/>
              </a:rPr>
              <a:t>)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488008"/>
            <a:ext cx="3623945" cy="1240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 </a:t>
            </a:r>
            <a:r>
              <a:rPr sz="1100" spc="-25" dirty="0">
                <a:latin typeface="Georgia"/>
                <a:cs typeface="Georgia"/>
              </a:rPr>
              <a:t>Define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some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events:</a:t>
            </a:r>
            <a:endParaRPr sz="1100" dirty="0">
              <a:latin typeface="Georgia"/>
              <a:cs typeface="Georgia"/>
            </a:endParaRPr>
          </a:p>
          <a:p>
            <a:pPr marL="12700" marR="1224280">
              <a:lnSpc>
                <a:spcPct val="102699"/>
              </a:lnSpc>
            </a:pPr>
            <a:r>
              <a:rPr sz="1100" dirty="0">
                <a:latin typeface="Georgia"/>
                <a:cs typeface="Georgia"/>
              </a:rPr>
              <a:t>A: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out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flips </a:t>
            </a:r>
            <a:r>
              <a:rPr sz="1100" dirty="0">
                <a:latin typeface="Georgia"/>
                <a:cs typeface="Georgia"/>
              </a:rPr>
              <a:t>B: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tail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out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flips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5/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88936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3350" y="1345717"/>
          <a:ext cx="1023616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0487" y="1345717"/>
          <a:ext cx="1019807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670"/>
              </a:lnSpc>
            </a:pPr>
            <a:r>
              <a:rPr spc="-25" dirty="0"/>
              <a:t>6/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3176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89988" y="1479956"/>
          <a:ext cx="1023616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6985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44839" y="246846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2366" y="2351849"/>
            <a:ext cx="845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4535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772" y="2258123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1470" algn="l"/>
              </a:tabLst>
            </a:pP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2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8470" y="246846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2139" y="2446883"/>
            <a:ext cx="4483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16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670"/>
              </a:lnSpc>
            </a:pPr>
            <a:r>
              <a:rPr spc="-25" dirty="0"/>
              <a:t>7/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39750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3350" y="1285113"/>
          <a:ext cx="1023616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0487" y="1196543"/>
          <a:ext cx="1019807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0491" y="2776982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1079" y="289358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78379" y="2660749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25" dirty="0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670"/>
              </a:lnSpc>
            </a:pPr>
            <a:r>
              <a:rPr spc="-25" dirty="0"/>
              <a:t>8/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5648" y="970851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941" y="87712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641" y="1087462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106588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291628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9/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5648" y="970851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941" y="87712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641" y="1087462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106588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291628"/>
            <a:ext cx="3623945" cy="1088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Georgia"/>
              <a:cs typeface="Georgia"/>
            </a:endParaRPr>
          </a:p>
          <a:p>
            <a:pPr marL="1848485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7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55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A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3908" y="2445766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6941" y="2562364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4241" y="2329533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8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9/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08380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816" y="1866760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6110" y="1773034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8810" y="1983371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5040" y="1961807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110" y="1747735"/>
            <a:ext cx="459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4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2224" y="1954085"/>
            <a:ext cx="486409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  <a:tabLst>
                <a:tab pos="365125" algn="l"/>
              </a:tabLst>
            </a:pPr>
            <a:r>
              <a:rPr sz="800" u="sng" spc="-2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15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15</a:t>
            </a:r>
            <a:endParaRPr sz="800">
              <a:latin typeface="Century"/>
              <a:cs typeface="Century"/>
            </a:endParaRPr>
          </a:p>
          <a:p>
            <a:pPr marL="12700">
              <a:lnSpc>
                <a:spcPts val="885"/>
              </a:lnSpc>
              <a:tabLst>
                <a:tab pos="365125" algn="l"/>
              </a:tabLst>
            </a:pPr>
            <a:r>
              <a:rPr sz="800" spc="-25" dirty="0">
                <a:latin typeface="Century"/>
                <a:cs typeface="Century"/>
              </a:rPr>
              <a:t>16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25" dirty="0">
                <a:latin typeface="Century"/>
                <a:cs typeface="Century"/>
              </a:rPr>
              <a:t>16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0218" y="1812734"/>
            <a:ext cx="8902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195" baseline="-22727" dirty="0">
                <a:latin typeface="Georgia"/>
                <a:cs typeface="Georgia"/>
              </a:rPr>
              <a:t>=</a:t>
            </a:r>
            <a:r>
              <a:rPr sz="1650" spc="209" baseline="-22727" dirty="0">
                <a:latin typeface="Georgia"/>
                <a:cs typeface="Georgia"/>
              </a:rPr>
              <a:t> </a:t>
            </a:r>
            <a:r>
              <a:rPr sz="8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4</a:t>
            </a:r>
            <a:r>
              <a:rPr sz="800" u="sng" spc="9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800" spc="190" dirty="0">
                <a:latin typeface="Century"/>
                <a:cs typeface="Century"/>
              </a:rPr>
              <a:t> </a:t>
            </a:r>
            <a:r>
              <a:rPr sz="1650" spc="195" baseline="-22727" dirty="0">
                <a:latin typeface="Georgia"/>
                <a:cs typeface="Georgia"/>
              </a:rPr>
              <a:t>=</a:t>
            </a:r>
            <a:r>
              <a:rPr sz="1650" spc="217" baseline="-22727" dirty="0">
                <a:latin typeface="Georgia"/>
                <a:cs typeface="Georgia"/>
              </a:rPr>
              <a:t> </a:t>
            </a:r>
            <a:r>
              <a:rPr sz="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16</a:t>
            </a:r>
            <a:r>
              <a:rPr sz="800" spc="305" dirty="0">
                <a:latin typeface="Century"/>
                <a:cs typeface="Century"/>
              </a:rPr>
              <a:t> </a:t>
            </a:r>
            <a:r>
              <a:rPr sz="1650" spc="120" baseline="-22727" dirty="0">
                <a:latin typeface="Georgia"/>
                <a:cs typeface="Georgia"/>
              </a:rPr>
              <a:t>=</a:t>
            </a:r>
            <a:endParaRPr sz="1650" baseline="-22727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5754" y="198337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3054" y="1750514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1100" spc="-8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10/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330" y="605218"/>
            <a:ext cx="1459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Georgia"/>
                <a:cs typeface="Georgia"/>
              </a:rPr>
              <a:t>Conditional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" y="934542"/>
            <a:ext cx="155092" cy="155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" y="1187323"/>
            <a:ext cx="155092" cy="1550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" y="1440103"/>
            <a:ext cx="155092" cy="1550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790" y="143634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918" y="1662277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" y="1864957"/>
            <a:ext cx="155092" cy="1550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790" y="186119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4</a:t>
            </a:r>
            <a:endParaRPr sz="800">
              <a:latin typeface="Century"/>
              <a:cs typeface="Century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918" y="2087130"/>
            <a:ext cx="63233" cy="632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918" y="2259203"/>
            <a:ext cx="63233" cy="632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3918" y="2431275"/>
            <a:ext cx="63233" cy="632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918" y="2603360"/>
            <a:ext cx="63233" cy="632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830" y="2978099"/>
            <a:ext cx="155092" cy="1550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8790" y="812812"/>
            <a:ext cx="1620520" cy="23203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770"/>
              </a:spcBef>
              <a:buClr>
                <a:srgbClr val="EDEDE5"/>
              </a:buClr>
              <a:buSzPct val="72727"/>
              <a:buFont typeface="Century"/>
              <a:buAutoNum type="arabicPlain"/>
              <a:tabLst>
                <a:tab pos="173990" algn="l"/>
              </a:tabLst>
            </a:pP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2" action="ppaction://hlinksldjump"/>
              </a:rPr>
              <a:t>Introduction</a:t>
            </a:r>
            <a:endParaRPr sz="1100" dirty="0">
              <a:latin typeface="Georgia"/>
              <a:cs typeface="Georgia"/>
            </a:endParaRPr>
          </a:p>
          <a:p>
            <a:pPr marL="173355" marR="5080" indent="-161290">
              <a:lnSpc>
                <a:spcPct val="150800"/>
              </a:lnSpc>
              <a:buClr>
                <a:srgbClr val="EDEDE5"/>
              </a:buClr>
              <a:buSzPct val="72727"/>
              <a:buFont typeface="Century"/>
              <a:buAutoNum type="arabicPlain"/>
              <a:tabLst>
                <a:tab pos="173990" algn="l"/>
              </a:tabLst>
            </a:pP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Conditional</a:t>
            </a:r>
            <a:r>
              <a:rPr sz="1100" spc="35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Probability</a:t>
            </a: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4" action="ppaction://hlinksldjump"/>
              </a:rPr>
              <a:t>Examples</a:t>
            </a:r>
            <a:endParaRPr sz="1100" dirty="0">
              <a:latin typeface="Georgia"/>
              <a:cs typeface="Georgia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Georgia"/>
                <a:cs typeface="Georgia"/>
                <a:hlinkClick r:id="rId14" action="ppaction://hlinksldjump"/>
              </a:rPr>
              <a:t>Example</a:t>
            </a:r>
            <a:r>
              <a:rPr sz="1100" spc="35" dirty="0">
                <a:latin typeface="Georgia"/>
                <a:cs typeface="Georgia"/>
                <a:hlinkClick r:id="rId14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14" action="ppaction://hlinksldjump"/>
              </a:rPr>
              <a:t>1.6</a:t>
            </a:r>
            <a:endParaRPr sz="1100" dirty="0">
              <a:latin typeface="Georgia"/>
              <a:cs typeface="Georgia"/>
            </a:endParaRPr>
          </a:p>
          <a:p>
            <a:pPr marL="307975" marR="255270" indent="-134620">
              <a:lnSpc>
                <a:spcPct val="102699"/>
              </a:lnSpc>
              <a:spcBef>
                <a:spcPts val="635"/>
              </a:spcBef>
            </a:pP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Multiplication</a:t>
            </a:r>
            <a:r>
              <a:rPr sz="1100" spc="25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Rule</a:t>
            </a:r>
            <a:r>
              <a:rPr sz="1100" spc="-20" dirty="0">
                <a:solidFill>
                  <a:srgbClr val="525200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  <a:hlinkClick r:id="rId16" action="ppaction://hlinksldjump"/>
              </a:rPr>
              <a:t>Example</a:t>
            </a:r>
            <a:r>
              <a:rPr sz="1100" spc="35" dirty="0">
                <a:latin typeface="Georgia"/>
                <a:cs typeface="Georgia"/>
                <a:hlinkClick r:id="rId16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16" action="ppaction://hlinksldjump"/>
              </a:rPr>
              <a:t>1.7</a:t>
            </a:r>
            <a:endParaRPr sz="1100" dirty="0">
              <a:latin typeface="Georgia"/>
              <a:cs typeface="Georgia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Georgia"/>
                <a:cs typeface="Georgia"/>
                <a:hlinkClick r:id="rId17" action="ppaction://hlinksldjump"/>
              </a:rPr>
              <a:t>Example</a:t>
            </a:r>
            <a:r>
              <a:rPr sz="1100" spc="35" dirty="0">
                <a:latin typeface="Georgia"/>
                <a:cs typeface="Georgia"/>
                <a:hlinkClick r:id="rId17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17" action="ppaction://hlinksldjump"/>
              </a:rPr>
              <a:t>1.8</a:t>
            </a:r>
            <a:endParaRPr sz="1100" dirty="0">
              <a:latin typeface="Georgia"/>
              <a:cs typeface="Georgia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Georgia"/>
                <a:cs typeface="Georgia"/>
                <a:hlinkClick r:id="rId18" action="ppaction://hlinksldjump"/>
              </a:rPr>
              <a:t>Example</a:t>
            </a:r>
            <a:r>
              <a:rPr sz="1100" spc="35" dirty="0">
                <a:latin typeface="Georgia"/>
                <a:cs typeface="Georgia"/>
                <a:hlinkClick r:id="rId18" action="ppaction://hlinksldjump"/>
              </a:rPr>
              <a:t> </a:t>
            </a:r>
            <a:r>
              <a:rPr sz="1100" spc="-25" dirty="0">
                <a:latin typeface="Georgia"/>
                <a:cs typeface="Georgia"/>
                <a:hlinkClick r:id="rId18" action="ppaction://hlinksldjump"/>
              </a:rPr>
              <a:t>1.9</a:t>
            </a:r>
            <a:endParaRPr sz="1100" dirty="0">
              <a:latin typeface="Georgia"/>
              <a:cs typeface="Georgia"/>
            </a:endParaRPr>
          </a:p>
          <a:p>
            <a:pPr marL="307975" marR="59055">
              <a:lnSpc>
                <a:spcPct val="102600"/>
              </a:lnSpc>
            </a:pPr>
            <a:r>
              <a:rPr sz="1100" spc="-10" dirty="0">
                <a:latin typeface="Georgia"/>
                <a:cs typeface="Georgia"/>
                <a:hlinkClick r:id="rId19" action="ppaction://hlinksldjump"/>
              </a:rPr>
              <a:t>Example</a:t>
            </a:r>
            <a:r>
              <a:rPr sz="1100" spc="35" dirty="0">
                <a:latin typeface="Georgia"/>
                <a:cs typeface="Georgia"/>
                <a:hlinkClick r:id="rId19" action="ppaction://hlinksldjump"/>
              </a:rPr>
              <a:t> </a:t>
            </a:r>
            <a:r>
              <a:rPr sz="1100" spc="-20" dirty="0">
                <a:latin typeface="Georgia"/>
                <a:cs typeface="Georgia"/>
                <a:hlinkClick r:id="rId19" action="ppaction://hlinksldjump"/>
              </a:rPr>
              <a:t>1.10</a:t>
            </a:r>
            <a:endParaRPr lang="en-US" sz="1100" spc="500" dirty="0">
              <a:latin typeface="Georgia"/>
              <a:cs typeface="Georgia"/>
            </a:endParaRPr>
          </a:p>
          <a:p>
            <a:pPr marL="307975" marR="59055">
              <a:lnSpc>
                <a:spcPct val="102600"/>
              </a:lnSpc>
            </a:pPr>
            <a:endParaRPr lang="en-US"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200" baseline="3472" dirty="0">
                <a:solidFill>
                  <a:srgbClr val="EDEDE5"/>
                </a:solidFill>
                <a:latin typeface="Century"/>
                <a:cs typeface="Century"/>
              </a:rPr>
              <a:t>5</a:t>
            </a:r>
            <a:r>
              <a:rPr lang="en-US" sz="1200" spc="270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lang="en-US" sz="1100" dirty="0">
                <a:solidFill>
                  <a:srgbClr val="525200"/>
                </a:solidFill>
                <a:latin typeface="Georgia"/>
                <a:cs typeface="Georgia"/>
                <a:hlinkClick r:id="rId20" action="ppaction://hlinksldjump"/>
              </a:rPr>
              <a:t>Next</a:t>
            </a:r>
            <a:r>
              <a:rPr lang="en-US" sz="1100" spc="90" dirty="0">
                <a:solidFill>
                  <a:srgbClr val="525200"/>
                </a:solidFill>
                <a:latin typeface="Georgia"/>
                <a:cs typeface="Georgia"/>
                <a:hlinkClick r:id="rId20" action="ppaction://hlinksldjump"/>
              </a:rPr>
              <a:t> </a:t>
            </a:r>
            <a:r>
              <a:rPr lang="en-US" sz="1100" spc="-20" dirty="0">
                <a:solidFill>
                  <a:srgbClr val="525200"/>
                </a:solidFill>
                <a:latin typeface="Georgia"/>
                <a:cs typeface="Georgia"/>
                <a:hlinkClick r:id="rId20" action="ppaction://hlinksldjump"/>
              </a:rPr>
              <a:t>Time</a:t>
            </a:r>
            <a:endParaRPr lang="en-US" sz="1100" dirty="0">
              <a:latin typeface="Georgia"/>
              <a:cs typeface="Georg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0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2</a:t>
            </a:fld>
            <a:r>
              <a:rPr spc="-25" dirty="0"/>
              <a:t>/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348" y="62407"/>
            <a:ext cx="1871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Conditional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496" y="1233424"/>
            <a:ext cx="638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(Ω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941" y="1139698"/>
            <a:ext cx="607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-30" dirty="0">
                <a:latin typeface="Georgia"/>
                <a:cs typeface="Georgia"/>
              </a:rPr>
              <a:t>(Ω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641" y="1350022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0" y="0"/>
                </a:moveTo>
                <a:lnTo>
                  <a:pt x="58199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941" y="1305557"/>
            <a:ext cx="480695" cy="4038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7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511" y="161133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8641" y="1727949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99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5941" y="1706372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511" y="1912073"/>
            <a:ext cx="241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11/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496" y="1233424"/>
            <a:ext cx="638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(Ω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941" y="1139698"/>
            <a:ext cx="607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-30" dirty="0">
                <a:latin typeface="Georgia"/>
                <a:cs typeface="Georgia"/>
              </a:rPr>
              <a:t>(Ω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641" y="1350022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0" y="0"/>
                </a:moveTo>
                <a:lnTo>
                  <a:pt x="58199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941" y="1305557"/>
            <a:ext cx="480695" cy="4038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7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511" y="161133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8641" y="1727949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99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5941" y="1706372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25844" y="1912073"/>
                <a:ext cx="3474606" cy="50911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05105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spc="130" dirty="0">
                    <a:latin typeface="Georgia"/>
                    <a:cs typeface="Georgia"/>
                  </a:rPr>
                  <a:t>=</a:t>
                </a:r>
                <a:r>
                  <a:rPr lang="en-US" sz="1100" spc="35" dirty="0">
                    <a:latin typeface="Georgia"/>
                    <a:cs typeface="Georgia"/>
                  </a:rPr>
                  <a:t> </a:t>
                </a:r>
                <a:r>
                  <a:rPr lang="en-US" sz="1100" spc="20" dirty="0">
                    <a:latin typeface="Georgia"/>
                    <a:cs typeface="Georgia"/>
                  </a:rPr>
                  <a:t>1</a:t>
                </a:r>
                <a:endParaRPr lang="en-US" sz="1100" dirty="0">
                  <a:latin typeface="Georgia"/>
                  <a:cs typeface="Georgia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US" sz="950" dirty="0">
                  <a:latin typeface="Georgia"/>
                  <a:cs typeface="Georgia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100" dirty="0">
                    <a:latin typeface="Georgia"/>
                    <a:cs typeface="Georgia"/>
                  </a:rPr>
                  <a:t>Note</a:t>
                </a:r>
                <a:r>
                  <a:rPr lang="en-US" sz="1100" spc="65" dirty="0">
                    <a:latin typeface="Georgia"/>
                    <a:cs typeface="Georgia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the</a:t>
                </a:r>
                <a:r>
                  <a:rPr lang="en-US" sz="1100" spc="80" dirty="0">
                    <a:latin typeface="Georgia"/>
                    <a:cs typeface="Georgia"/>
                  </a:rPr>
                  <a:t> </a:t>
                </a:r>
                <a:r>
                  <a:rPr lang="en-US" sz="1100" spc="-25" dirty="0">
                    <a:latin typeface="Georgia"/>
                    <a:cs typeface="Georgia"/>
                  </a:rPr>
                  <a:t>assumption</a:t>
                </a:r>
                <a:r>
                  <a:rPr lang="en-US" sz="1100" spc="75" dirty="0">
                    <a:latin typeface="Georgia"/>
                    <a:cs typeface="Georgia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in</a:t>
                </a:r>
                <a:r>
                  <a:rPr lang="en-US" sz="1100" spc="75" dirty="0">
                    <a:latin typeface="Georgia"/>
                    <a:cs typeface="Georgia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the</a:t>
                </a:r>
                <a:r>
                  <a:rPr lang="en-US" sz="1100" spc="80" dirty="0">
                    <a:latin typeface="Georgia"/>
                    <a:cs typeface="Georgia"/>
                  </a:rPr>
                  <a:t> </a:t>
                </a:r>
                <a:r>
                  <a:rPr lang="en-US" sz="1100" spc="-25" dirty="0">
                    <a:latin typeface="Georgia"/>
                    <a:cs typeface="Georgia"/>
                  </a:rPr>
                  <a:t>formula</a:t>
                </a:r>
                <a:r>
                  <a:rPr lang="en-US" sz="1100" spc="75" dirty="0">
                    <a:latin typeface="Georgia"/>
                    <a:cs typeface="Georgia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that</a:t>
                </a:r>
                <a:r>
                  <a:rPr lang="en-US" sz="1100" spc="75" dirty="0">
                    <a:latin typeface="Georgia"/>
                    <a:cs typeface="Georgia"/>
                  </a:rPr>
                  <a:t> </a:t>
                </a:r>
                <a:r>
                  <a:rPr lang="en-US" sz="1100" b="0" i="1" dirty="0">
                    <a:latin typeface="Bookman Old Style"/>
                    <a:cs typeface="Bookman Old Style"/>
                  </a:rPr>
                  <a:t>P</a:t>
                </a:r>
                <a:r>
                  <a:rPr lang="en-US" sz="1100" b="0" i="1" spc="-180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dirty="0">
                    <a:latin typeface="Georgia"/>
                    <a:cs typeface="Georgia"/>
                  </a:rPr>
                  <a:t>(</a:t>
                </a:r>
                <a:r>
                  <a:rPr lang="en-US" sz="1100" b="0" i="1" dirty="0">
                    <a:latin typeface="Bookman Old Style"/>
                    <a:cs typeface="Bookman Old Style"/>
                  </a:rPr>
                  <a:t>B</a:t>
                </a:r>
                <a:r>
                  <a:rPr lang="en-US" sz="1100" dirty="0">
                    <a:latin typeface="Georgia"/>
                    <a:cs typeface="Georgia"/>
                  </a:rPr>
                  <a:t>)</a:t>
                </a:r>
                <a:r>
                  <a:rPr lang="en-US" sz="1100" spc="20" dirty="0">
                    <a:latin typeface="Georgia"/>
                    <a:cs typeface="Georgia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100" spc="-25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100" b="0" i="0" spc="-25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100" spc="-25" dirty="0">
                    <a:latin typeface="Georgia"/>
                    <a:cs typeface="Georgia"/>
                  </a:rPr>
                  <a:t>.</a:t>
                </a:r>
                <a:endParaRPr sz="11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1912073"/>
                <a:ext cx="3474606" cy="509114"/>
              </a:xfrm>
              <a:prstGeom prst="rect">
                <a:avLst/>
              </a:prstGeom>
              <a:blipFill>
                <a:blip r:embed="rId2"/>
                <a:stretch>
                  <a:fillRect l="-2281" t="-8434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11/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16988"/>
            <a:ext cx="4096385" cy="5340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59715" algn="ctr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Georgia"/>
                <a:cs typeface="Georgia"/>
              </a:rPr>
              <a:t>Ω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Georgia"/>
                <a:cs typeface="Georgia"/>
              </a:rPr>
              <a:t>Three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tosses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P(more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lang="en-US" sz="1100" spc="25" dirty="0">
                <a:latin typeface="Georgia"/>
                <a:cs typeface="Georgia"/>
              </a:rPr>
              <a:t>in </a:t>
            </a:r>
            <a:r>
              <a:rPr lang="en-US" sz="1100" dirty="0">
                <a:latin typeface="Georgia"/>
                <a:cs typeface="Georgia"/>
              </a:rPr>
              <a:t>three </a:t>
            </a:r>
            <a:r>
              <a:rPr sz="1100" spc="-20" dirty="0">
                <a:latin typeface="Georgia"/>
                <a:cs typeface="Georgia"/>
              </a:rPr>
              <a:t>tosses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toss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H)?</a:t>
            </a:r>
            <a:endParaRPr sz="11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7865" y="1271778"/>
          <a:ext cx="767712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H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844" y="2765412"/>
            <a:ext cx="332994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more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than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tails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HHH,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HHT,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HTH,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THH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toss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HHH,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HHT,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HTH,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HTT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12/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70648"/>
            <a:ext cx="3581400" cy="675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more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than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tails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HHH,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HHT,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HTH,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THH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toss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HHH,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HHT,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HTH,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HTT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L="1635125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50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b="0" i="1" spc="85" dirty="0">
                <a:latin typeface="Bookman Old Style"/>
                <a:cs typeface="Bookman Old Style"/>
              </a:rPr>
              <a:t>HHH,</a:t>
            </a:r>
            <a:r>
              <a:rPr sz="1100" b="0" i="1" spc="50" dirty="0">
                <a:latin typeface="Bookman Old Style"/>
                <a:cs typeface="Bookman Old Style"/>
              </a:rPr>
              <a:t> </a:t>
            </a:r>
            <a:r>
              <a:rPr sz="1100" b="0" i="1" spc="60" dirty="0">
                <a:latin typeface="Bookman Old Style"/>
                <a:cs typeface="Bookman Old Style"/>
              </a:rPr>
              <a:t>HHT,</a:t>
            </a:r>
            <a:r>
              <a:rPr sz="1100" b="0" i="1" spc="55" dirty="0">
                <a:latin typeface="Bookman Old Style"/>
                <a:cs typeface="Bookman Old Style"/>
              </a:rPr>
              <a:t> </a:t>
            </a:r>
            <a:r>
              <a:rPr sz="1100" b="0" i="1" spc="110" dirty="0">
                <a:latin typeface="Bookman Old Style"/>
                <a:cs typeface="Bookman Old Style"/>
              </a:rPr>
              <a:t>HTH</a:t>
            </a:r>
            <a:r>
              <a:rPr sz="1100" spc="1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524" y="1439214"/>
            <a:ext cx="757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4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6973" y="155582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273" y="1322982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65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14" dirty="0">
                <a:latin typeface="Georgia"/>
                <a:cs typeface="Georgia"/>
              </a:rPr>
              <a:t>8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1339" y="188447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0738" y="1767878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2940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8639" y="1674152"/>
            <a:ext cx="379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6545" algn="l"/>
              </a:tabLst>
            </a:pP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2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5704" y="188447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8639" y="1862912"/>
            <a:ext cx="379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6545" algn="l"/>
              </a:tabLst>
            </a:pP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293" y="2111159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0555" y="2017433"/>
            <a:ext cx="640235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B</a:t>
            </a:r>
            <a:r>
              <a:rPr lang="en-US" sz="1100" i="1" spc="-5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4286" y="222775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9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3567" y="2206193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31339" y="260568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57209" y="2489073"/>
            <a:ext cx="556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975" algn="l"/>
              </a:tabLst>
            </a:pPr>
            <a:r>
              <a:rPr sz="1100" spc="8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8639" y="2395347"/>
            <a:ext cx="5181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975" algn="l"/>
              </a:tabLst>
            </a:pPr>
            <a:r>
              <a:rPr sz="1100" spc="-25" dirty="0">
                <a:latin typeface="Georgia"/>
                <a:cs typeface="Georgia"/>
              </a:rPr>
              <a:t>3</a:t>
            </a:r>
            <a:r>
              <a:rPr sz="1100" b="0" i="1" spc="-25" dirty="0">
                <a:latin typeface="Bookman Old Style"/>
                <a:cs typeface="Bookman Old Style"/>
              </a:rPr>
              <a:t>/</a:t>
            </a:r>
            <a:r>
              <a:rPr sz="1100" spc="-25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4248" y="2605684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8639" y="2584107"/>
            <a:ext cx="5181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975" algn="l"/>
              </a:tabLst>
            </a:pPr>
            <a:r>
              <a:rPr sz="1100" spc="-25" dirty="0">
                <a:latin typeface="Georgia"/>
                <a:cs typeface="Georgia"/>
              </a:rPr>
              <a:t>4</a:t>
            </a:r>
            <a:r>
              <a:rPr sz="1100" b="0" i="1" spc="-25" dirty="0">
                <a:latin typeface="Bookman Old Style"/>
                <a:cs typeface="Bookman Old Style"/>
              </a:rPr>
              <a:t>/</a:t>
            </a:r>
            <a:r>
              <a:rPr sz="1100" spc="-25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13/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435" y="62407"/>
            <a:ext cx="1549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Multiplication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335798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9110" y="1365475"/>
            <a:ext cx="1270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Multiplication</a:t>
            </a:r>
            <a:r>
              <a:rPr sz="12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44" y="1751114"/>
            <a:ext cx="4483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∩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79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55" dirty="0">
                <a:latin typeface="Georgia"/>
                <a:cs typeface="Georgia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14/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dirty="0"/>
              <a:t>1.7</a:t>
            </a:r>
            <a:r>
              <a:rPr spc="140" dirty="0"/>
              <a:t> </a:t>
            </a:r>
            <a:r>
              <a:rPr spc="50" dirty="0"/>
              <a:t>Page</a:t>
            </a:r>
            <a:r>
              <a:rPr spc="140" dirty="0"/>
              <a:t> </a:t>
            </a: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3465"/>
            <a:ext cx="4126229" cy="1068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fair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4-</a:t>
            </a:r>
            <a:r>
              <a:rPr sz="1100" spc="-25" dirty="0">
                <a:latin typeface="Georgia"/>
                <a:cs typeface="Georgia"/>
              </a:rPr>
              <a:t>sided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die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rolled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twice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all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outcomes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equally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likely. </a:t>
            </a:r>
            <a:r>
              <a:rPr sz="1100" dirty="0">
                <a:latin typeface="Georgia"/>
                <a:cs typeface="Georgia"/>
              </a:rPr>
              <a:t>Let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spc="130" dirty="0">
                <a:latin typeface="Bookman Old Style"/>
                <a:cs typeface="Bookman Old Style"/>
              </a:rPr>
              <a:t>X</a:t>
            </a:r>
            <a:r>
              <a:rPr sz="1100" b="0" i="1" spc="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Y</a:t>
            </a:r>
            <a:r>
              <a:rPr sz="1100" b="0" i="1" spc="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result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second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rolls.</a:t>
            </a:r>
            <a:endParaRPr sz="1100">
              <a:latin typeface="Georgia"/>
              <a:cs typeface="Georgia"/>
            </a:endParaRPr>
          </a:p>
          <a:p>
            <a:pPr marL="12700" marR="310515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minimum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roll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dice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2.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b="0" i="1" dirty="0">
                <a:latin typeface="Bookman Old Style"/>
                <a:cs typeface="Bookman Old Style"/>
              </a:rPr>
              <a:t>max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b="0" i="1" spc="-100" dirty="0">
                <a:latin typeface="Bookman Old Style"/>
                <a:cs typeface="Bookman Old Style"/>
              </a:rPr>
              <a:t>Y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}|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100" spc="-10" dirty="0">
                <a:latin typeface="Georgia"/>
                <a:cs typeface="Georgia"/>
              </a:rPr>
              <a:t>)?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15/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dirty="0"/>
              <a:t>1.7</a:t>
            </a:r>
            <a:r>
              <a:rPr spc="140" dirty="0"/>
              <a:t> </a:t>
            </a:r>
            <a:r>
              <a:rPr spc="50" dirty="0"/>
              <a:t>Page</a:t>
            </a:r>
            <a:r>
              <a:rPr spc="140" dirty="0"/>
              <a:t> </a:t>
            </a: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3465"/>
            <a:ext cx="4126229" cy="1420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fair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4-</a:t>
            </a:r>
            <a:r>
              <a:rPr sz="1100" spc="-25" dirty="0">
                <a:latin typeface="Georgia"/>
                <a:cs typeface="Georgia"/>
              </a:rPr>
              <a:t>sided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die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rolled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twice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all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outcomes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equally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likely. </a:t>
            </a:r>
            <a:r>
              <a:rPr sz="1100" dirty="0">
                <a:latin typeface="Georgia"/>
                <a:cs typeface="Georgia"/>
              </a:rPr>
              <a:t>Let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spc="130" dirty="0">
                <a:latin typeface="Bookman Old Style"/>
                <a:cs typeface="Bookman Old Style"/>
              </a:rPr>
              <a:t>X</a:t>
            </a:r>
            <a:r>
              <a:rPr sz="1100" b="0" i="1" spc="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Y</a:t>
            </a:r>
            <a:r>
              <a:rPr sz="1100" b="0" i="1" spc="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result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second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rolls.</a:t>
            </a:r>
            <a:endParaRPr sz="1100">
              <a:latin typeface="Georgia"/>
              <a:cs typeface="Georgia"/>
            </a:endParaRPr>
          </a:p>
          <a:p>
            <a:pPr marL="12700" marR="310515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minimum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roll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dice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2.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b="0" i="1" dirty="0">
                <a:latin typeface="Bookman Old Style"/>
                <a:cs typeface="Bookman Old Style"/>
              </a:rPr>
              <a:t>max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b="0" i="1" spc="-100" dirty="0">
                <a:latin typeface="Bookman Old Style"/>
                <a:cs typeface="Bookman Old Style"/>
              </a:rPr>
              <a:t>Y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}|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100" spc="-10" dirty="0">
                <a:latin typeface="Georgia"/>
                <a:cs typeface="Georgia"/>
              </a:rPr>
              <a:t>)?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-20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2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Georgia"/>
                <a:cs typeface="Georgia"/>
              </a:rPr>
              <a:t>3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15/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dirty="0"/>
              <a:t>1.7</a:t>
            </a:r>
            <a:r>
              <a:rPr spc="140" dirty="0"/>
              <a:t> </a:t>
            </a:r>
            <a:r>
              <a:rPr spc="50" dirty="0"/>
              <a:t>Page</a:t>
            </a:r>
            <a:r>
              <a:rPr spc="140" dirty="0"/>
              <a:t> </a:t>
            </a: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03312"/>
            <a:ext cx="3461385" cy="14128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185166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sided</a:t>
            </a:r>
            <a:r>
              <a:rPr sz="1100" dirty="0">
                <a:latin typeface="Georgia"/>
                <a:cs typeface="Georgia"/>
              </a:rPr>
              <a:t> die, roll </a:t>
            </a:r>
            <a:r>
              <a:rPr sz="1100" spc="-20" dirty="0">
                <a:latin typeface="Georgia"/>
                <a:cs typeface="Georgia"/>
              </a:rPr>
              <a:t>twice, </a:t>
            </a:r>
            <a:r>
              <a:rPr sz="1100" spc="80" dirty="0">
                <a:latin typeface="Georgia"/>
                <a:cs typeface="Georgia"/>
              </a:rPr>
              <a:t>X=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first,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5" dirty="0">
                <a:latin typeface="Georgia"/>
                <a:cs typeface="Georgia"/>
              </a:rPr>
              <a:t>Y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second</a:t>
            </a:r>
            <a:endParaRPr sz="11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Georgia"/>
                <a:cs typeface="Georgia"/>
              </a:rPr>
              <a:t>For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integer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{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b="0" i="1" spc="70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2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Georgia"/>
                <a:cs typeface="Georgia"/>
              </a:rPr>
              <a:t>3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4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m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max(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100" dirty="0">
                <a:latin typeface="Bookman Old Style"/>
                <a:cs typeface="Bookman Old Style"/>
              </a:rPr>
              <a:t>Y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L="996315" algn="ctr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m</a:t>
            </a:r>
            <a:r>
              <a:rPr sz="1200" b="0" i="1" spc="232" baseline="-10416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b="0" i="1" dirty="0">
                <a:latin typeface="Bookman Old Style"/>
                <a:cs typeface="Bookman Old Style"/>
              </a:rPr>
              <a:t>max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b="0" i="1" spc="-100" dirty="0">
                <a:latin typeface="Bookman Old Style"/>
                <a:cs typeface="Bookman Old Style"/>
              </a:rPr>
              <a:t>Y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m,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10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2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Georgia"/>
                <a:cs typeface="Georgia"/>
              </a:rPr>
              <a:t>3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spc="25" dirty="0">
                <a:latin typeface="Georgia"/>
                <a:cs typeface="Georgia"/>
              </a:rPr>
              <a:t>4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Lucida Sans Unicode"/>
              <a:cs typeface="Lucida Sans Unicode"/>
            </a:endParaRPr>
          </a:p>
          <a:p>
            <a:pPr marL="996315" algn="ctr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75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Georgia"/>
                <a:cs typeface="Georgia"/>
              </a:rPr>
              <a:t>min(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b="0" i="1" spc="-100" dirty="0">
                <a:latin typeface="Bookman Old Style"/>
                <a:cs typeface="Bookman Old Style"/>
              </a:rPr>
              <a:t>Y</a:t>
            </a:r>
            <a:r>
              <a:rPr sz="1100" b="0" i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2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  <a:spcBef>
                <a:spcPts val="685"/>
              </a:spcBef>
            </a:pPr>
            <a:r>
              <a:rPr sz="1100" dirty="0">
                <a:latin typeface="Georgia"/>
                <a:cs typeface="Georgia"/>
              </a:rPr>
              <a:t>Want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m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-30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2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55" dirty="0">
                <a:latin typeface="Georgia"/>
                <a:cs typeface="Georgia"/>
              </a:rPr>
              <a:t>3</a:t>
            </a:r>
            <a:r>
              <a:rPr sz="1100" b="0" i="1" spc="-5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16/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432" y="1119302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6726" y="1025575"/>
            <a:ext cx="542925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Georgia"/>
                <a:cs typeface="Georgi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∩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lang="en-US" sz="1100" i="1" spc="-1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9426" y="1235913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121433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6064" y="1524228"/>
          <a:ext cx="1130296" cy="90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444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17/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584" y="737704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878" y="643979"/>
            <a:ext cx="6419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lang="en-US"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B</a:t>
            </a:r>
            <a:r>
              <a:rPr lang="en-US" sz="1100" b="0" i="1" spc="-5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5578" y="854303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9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832739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24520" y="1142619"/>
          <a:ext cx="1153158" cy="88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0491" y="2189111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1079" y="2305723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8379" y="2072878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302" y="2482951"/>
            <a:ext cx="983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1</a:t>
            </a:r>
            <a:r>
              <a:rPr sz="1200" spc="14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0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269" y="270176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0" dirty="0">
                <a:latin typeface="Georgia"/>
                <a:cs typeface="Georgia"/>
              </a:rPr>
              <a:t>0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5336" y="291209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6847" y="2795498"/>
            <a:ext cx="1214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16</a:t>
            </a:r>
            <a:r>
              <a:rPr sz="1650" spc="27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0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18/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Copyright</a:t>
            </a:r>
            <a:r>
              <a:rPr spc="125" dirty="0"/>
              <a:t> </a:t>
            </a:r>
            <a:r>
              <a:rPr spc="6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Copyright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Georgia"/>
                <a:cs typeface="Georgia"/>
              </a:rPr>
              <a:t>Materials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prepared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and/or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included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protected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by </a:t>
            </a:r>
            <a:r>
              <a:rPr sz="1100" spc="-10" dirty="0">
                <a:latin typeface="Georgia"/>
                <a:cs typeface="Georgia"/>
              </a:rPr>
              <a:t>copyright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law.</a:t>
            </a:r>
            <a:r>
              <a:rPr sz="1100" spc="1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intended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used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only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students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enrolled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during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current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term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should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further </a:t>
            </a:r>
            <a:r>
              <a:rPr sz="1100" spc="-30" dirty="0">
                <a:latin typeface="Georgia"/>
                <a:cs typeface="Georgia"/>
              </a:rPr>
              <a:t>disseminated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without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prior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permission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from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instructor.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156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670"/>
              </a:lnSpc>
            </a:pPr>
            <a:fld id="{81D60167-4931-47E6-BA6A-407CBD079E47}" type="slidenum">
              <a:rPr spc="-25" dirty="0"/>
              <a:t>3</a:t>
            </a:fld>
            <a:r>
              <a:rPr spc="-25" dirty="0"/>
              <a:t>/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584" y="620928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878" y="527202"/>
            <a:ext cx="6419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B</a:t>
            </a:r>
            <a:r>
              <a:rPr lang="en-US" sz="1100" b="0" i="1" spc="-5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5578" y="737539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9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7159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89874" y="1009738"/>
          <a:ext cx="1222373" cy="88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ab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0491" y="2052764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1079" y="21693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8379" y="1936531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302" y="2258552"/>
            <a:ext cx="983615" cy="69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32715">
              <a:lnSpc>
                <a:spcPct val="145900"/>
              </a:lnSpc>
              <a:spcBef>
                <a:spcPts val="100"/>
              </a:spcBef>
            </a:pP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2</a:t>
            </a:r>
            <a:r>
              <a:rPr sz="1100" spc="55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3 </a:t>
            </a: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2</a:t>
            </a:r>
            <a:r>
              <a:rPr sz="1200" spc="14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652780">
              <a:lnSpc>
                <a:spcPct val="100000"/>
              </a:lnSpc>
              <a:spcBef>
                <a:spcPts val="439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2954" y="3010344"/>
            <a:ext cx="133350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  <a:p>
            <a:pPr marL="12700">
              <a:lnSpc>
                <a:spcPts val="885"/>
              </a:lnSpc>
            </a:pPr>
            <a:r>
              <a:rPr sz="800" spc="-25" dirty="0">
                <a:latin typeface="Century"/>
                <a:cs typeface="Century"/>
              </a:rPr>
              <a:t>16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975" y="2923032"/>
            <a:ext cx="1106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200" u="sng" spc="-120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16</a:t>
            </a:r>
            <a:r>
              <a:rPr sz="1200" spc="509" baseline="31250" dirty="0">
                <a:latin typeface="Century"/>
                <a:cs typeface="Century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3474" y="303964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0774" y="2806799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19/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584" y="620928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878" y="527202"/>
            <a:ext cx="6419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B</a:t>
            </a:r>
            <a:r>
              <a:rPr lang="en-US" sz="1100" b="0" i="1" spc="-5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5578" y="737539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9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7159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2153" y="1009738"/>
          <a:ext cx="1337942" cy="88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ba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ab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0491" y="2052764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1079" y="21693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8379" y="1936531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975" y="2258552"/>
            <a:ext cx="1113790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30480" indent="132715">
              <a:lnSpc>
                <a:spcPct val="145900"/>
              </a:lnSpc>
              <a:spcBef>
                <a:spcPts val="100"/>
              </a:spcBef>
            </a:pP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3</a:t>
            </a:r>
            <a:r>
              <a:rPr sz="1100" spc="55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5 </a:t>
            </a: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3</a:t>
            </a:r>
            <a:r>
              <a:rPr sz="1200" spc="14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  <a:p>
            <a:pPr marR="214629" algn="r">
              <a:lnSpc>
                <a:spcPts val="944"/>
              </a:lnSpc>
              <a:spcBef>
                <a:spcPts val="439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2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  <a:p>
            <a:pPr marL="38100">
              <a:lnSpc>
                <a:spcPts val="130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200" u="sng" spc="-120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16</a:t>
            </a:r>
            <a:r>
              <a:rPr sz="1200" spc="509" baseline="31250" dirty="0">
                <a:latin typeface="Century"/>
                <a:cs typeface="Century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0774" y="2829306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3474" y="303964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2954" y="3021365"/>
            <a:ext cx="133350" cy="243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10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  <a:p>
            <a:pPr marL="12700">
              <a:lnSpc>
                <a:spcPts val="885"/>
              </a:lnSpc>
            </a:pPr>
            <a:r>
              <a:rPr sz="800" spc="-25" dirty="0">
                <a:latin typeface="Century"/>
                <a:cs typeface="Century"/>
              </a:rPr>
              <a:t>16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0774" y="3052702"/>
            <a:ext cx="952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20/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2584" y="620928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878" y="527202"/>
            <a:ext cx="6419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B</a:t>
            </a:r>
            <a:r>
              <a:rPr lang="en-US" sz="1100" b="0" i="1" spc="-50" dirty="0">
                <a:latin typeface="Bookman Old Style"/>
                <a:cs typeface="Bookman Old Style"/>
              </a:rPr>
              <a:t>)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5578" y="737539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9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4859" y="7159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5975" y="1009738"/>
          <a:ext cx="1430653" cy="88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2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6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6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0491" y="2052764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1079" y="21693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8379" y="1936531"/>
            <a:ext cx="16446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latin typeface="Georgia"/>
                <a:cs typeface="Georgia"/>
              </a:rPr>
              <a:t>16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975" y="2258552"/>
            <a:ext cx="1113790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30480" indent="132715">
              <a:lnSpc>
                <a:spcPct val="145900"/>
              </a:lnSpc>
              <a:spcBef>
                <a:spcPts val="100"/>
              </a:spcBef>
            </a:pP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4</a:t>
            </a:r>
            <a:r>
              <a:rPr sz="1100" spc="55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5 </a:t>
            </a:r>
            <a:r>
              <a:rPr sz="1100" spc="55" dirty="0">
                <a:latin typeface="Georgia"/>
                <a:cs typeface="Georgia"/>
              </a:rPr>
              <a:t>#(</a:t>
            </a:r>
            <a:r>
              <a:rPr sz="1100" b="0" i="1" spc="55" dirty="0">
                <a:latin typeface="Bookman Old Style"/>
                <a:cs typeface="Bookman Old Style"/>
              </a:rPr>
              <a:t>A</a:t>
            </a:r>
            <a:r>
              <a:rPr sz="1200" spc="82" baseline="-10416" dirty="0">
                <a:latin typeface="Century"/>
                <a:cs typeface="Century"/>
              </a:rPr>
              <a:t>4</a:t>
            </a:r>
            <a:r>
              <a:rPr sz="1200" spc="14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  <a:p>
            <a:pPr marR="214629" algn="r">
              <a:lnSpc>
                <a:spcPts val="944"/>
              </a:lnSpc>
              <a:spcBef>
                <a:spcPts val="439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2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  <a:p>
            <a:pPr marL="38100">
              <a:lnSpc>
                <a:spcPts val="130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4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200" u="sng" spc="-120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16</a:t>
            </a:r>
            <a:r>
              <a:rPr sz="1200" spc="509" baseline="31250" dirty="0">
                <a:latin typeface="Century"/>
                <a:cs typeface="Century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0774" y="2829306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3474" y="303964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2954" y="3021365"/>
            <a:ext cx="133350" cy="243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10"/>
              </a:spcBef>
            </a:pPr>
            <a:r>
              <a:rPr sz="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800" u="sng" spc="50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endParaRPr sz="800">
              <a:latin typeface="Century"/>
              <a:cs typeface="Century"/>
            </a:endParaRPr>
          </a:p>
          <a:p>
            <a:pPr marL="12700">
              <a:lnSpc>
                <a:spcPts val="885"/>
              </a:lnSpc>
            </a:pPr>
            <a:r>
              <a:rPr sz="800" spc="-25" dirty="0">
                <a:latin typeface="Century"/>
                <a:cs typeface="Century"/>
              </a:rPr>
              <a:t>16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0774" y="3052702"/>
            <a:ext cx="952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spc="-40" dirty="0">
                <a:latin typeface="Georgia"/>
                <a:cs typeface="Georgia"/>
              </a:rPr>
              <a:t>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21/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771" y="62407"/>
            <a:ext cx="2521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1.7</a:t>
            </a:r>
            <a:r>
              <a:rPr sz="1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r>
              <a:rPr sz="1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76" y="166865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6049" y="166865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4376" y="1458315"/>
            <a:ext cx="633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50545" algn="l"/>
              </a:tabLst>
            </a:pPr>
            <a:r>
              <a:rPr sz="1100" spc="20" dirty="0">
                <a:latin typeface="Georgia"/>
                <a:cs typeface="Georgia"/>
              </a:rPr>
              <a:t>1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2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5022" y="166865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6426" y="1552041"/>
            <a:ext cx="2555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04" baseline="-10416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04" baseline="-10416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200" spc="112" baseline="-10416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4</a:t>
            </a:r>
            <a:r>
              <a:rPr sz="1200" spc="187" baseline="-10416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45" dirty="0">
                <a:latin typeface="Georgia"/>
                <a:cs typeface="Georgia"/>
              </a:rPr>
              <a:t>0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</a:t>
            </a:r>
            <a:r>
              <a:rPr sz="1650" spc="142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</a:t>
            </a:r>
            <a:r>
              <a:rPr sz="1650" spc="142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</a:t>
            </a:r>
            <a:r>
              <a:rPr sz="1650" spc="232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22/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438503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648536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858568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068601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4" y="798842"/>
            <a:ext cx="4307840" cy="168719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50800" marR="31686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There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groups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students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355,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labeled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75" dirty="0">
                <a:latin typeface="Georgia"/>
                <a:cs typeface="Georgia"/>
              </a:rPr>
              <a:t>C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for conservative</a:t>
            </a:r>
            <a:r>
              <a:rPr sz="1200" spc="-37" baseline="27777" dirty="0">
                <a:latin typeface="Century"/>
                <a:cs typeface="Century"/>
              </a:rPr>
              <a:t>1</a:t>
            </a:r>
            <a:r>
              <a:rPr sz="1200" spc="179" baseline="27777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innovative.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Georgia"/>
                <a:cs typeface="Georgia"/>
              </a:rPr>
              <a:t>They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given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assignments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write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programs.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Based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experience:</a:t>
            </a:r>
            <a:endParaRPr sz="1100">
              <a:latin typeface="Georgia"/>
              <a:cs typeface="Georgia"/>
            </a:endParaRPr>
          </a:p>
          <a:p>
            <a:pPr marL="327660" marR="2628265">
              <a:lnSpc>
                <a:spcPct val="125299"/>
              </a:lnSpc>
            </a:pPr>
            <a:r>
              <a:rPr sz="1100" spc="50" dirty="0">
                <a:latin typeface="Georgia"/>
                <a:cs typeface="Georgia"/>
              </a:rPr>
              <a:t>P(C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successful)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2/3 </a:t>
            </a:r>
            <a:r>
              <a:rPr sz="1100" dirty="0">
                <a:latin typeface="Georgia"/>
                <a:cs typeface="Georgia"/>
              </a:rPr>
              <a:t>P(N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successful)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1/2</a:t>
            </a:r>
            <a:endParaRPr sz="1100">
              <a:latin typeface="Georgia"/>
              <a:cs typeface="Georgi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Georgia"/>
                <a:cs typeface="Georgia"/>
              </a:rPr>
              <a:t>P(at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successful)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3/4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b="1" spc="200" dirty="0">
                <a:latin typeface="Georgia"/>
                <a:cs typeface="Georgia"/>
              </a:rPr>
              <a:t>=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spc="85" dirty="0">
                <a:latin typeface="Georgia"/>
                <a:cs typeface="Georgia"/>
              </a:rPr>
              <a:t>1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-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P(no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team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successful)</a:t>
            </a:r>
            <a:endParaRPr sz="1100">
              <a:latin typeface="Georgia"/>
              <a:cs typeface="Georgia"/>
            </a:endParaRPr>
          </a:p>
          <a:p>
            <a:pPr marL="327660">
              <a:spcBef>
                <a:spcPts val="334"/>
              </a:spcBef>
            </a:pPr>
            <a:r>
              <a:rPr sz="1100" dirty="0">
                <a:latin typeface="Georgia"/>
                <a:cs typeface="Georgia"/>
              </a:rPr>
              <a:t>Find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successful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lang="en-US" sz="1100" spc="40" dirty="0">
                <a:latin typeface="Georgia"/>
                <a:cs typeface="Georgia"/>
              </a:rPr>
              <a:t> at least one program is produced</a:t>
            </a:r>
            <a:r>
              <a:rPr sz="1100" spc="-1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L="183007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14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NS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NS</a:t>
            </a:r>
            <a:r>
              <a:rPr sz="1100" b="0" i="1" spc="11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CS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544" y="3166313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394" y="3172599"/>
            <a:ext cx="22853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0" baseline="37037" dirty="0">
                <a:latin typeface="Bookman Old Style"/>
                <a:cs typeface="Bookman Old Style"/>
              </a:rPr>
              <a:t>1</a:t>
            </a:r>
            <a:r>
              <a:rPr sz="900" dirty="0">
                <a:latin typeface="Book Antiqua"/>
                <a:cs typeface="Book Antiqua"/>
              </a:rPr>
              <a:t>This</a:t>
            </a:r>
            <a:r>
              <a:rPr sz="900" spc="8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is</a:t>
            </a:r>
            <a:r>
              <a:rPr sz="900" spc="8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about</a:t>
            </a:r>
            <a:r>
              <a:rPr sz="900" spc="8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program</a:t>
            </a:r>
            <a:r>
              <a:rPr sz="900" spc="8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design,</a:t>
            </a:r>
            <a:r>
              <a:rPr sz="900" spc="8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not</a:t>
            </a:r>
            <a:r>
              <a:rPr sz="900" spc="8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politics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23/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834732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05470"/>
            <a:ext cx="3398520" cy="12002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824355">
              <a:lnSpc>
                <a:spcPct val="125299"/>
              </a:lnSpc>
              <a:spcBef>
                <a:spcPts val="100"/>
              </a:spcBef>
            </a:pPr>
            <a:r>
              <a:rPr sz="1100" b="1" spc="60" dirty="0">
                <a:latin typeface="Georgia"/>
                <a:cs typeface="Georgia"/>
              </a:rPr>
              <a:t>P(C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successful)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200" dirty="0">
                <a:latin typeface="Georgia"/>
                <a:cs typeface="Georgia"/>
              </a:rPr>
              <a:t>=</a:t>
            </a:r>
            <a:r>
              <a:rPr sz="1100" b="1" spc="114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2/3 </a:t>
            </a:r>
            <a:r>
              <a:rPr sz="1100" b="1" dirty="0">
                <a:latin typeface="Georgia"/>
                <a:cs typeface="Georgia"/>
              </a:rPr>
              <a:t>P(N</a:t>
            </a:r>
            <a:r>
              <a:rPr sz="1100" b="1" spc="155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successful)</a:t>
            </a:r>
            <a:r>
              <a:rPr sz="1100" b="1" spc="160" dirty="0">
                <a:latin typeface="Georgia"/>
                <a:cs typeface="Georgia"/>
              </a:rPr>
              <a:t> </a:t>
            </a:r>
            <a:r>
              <a:rPr sz="1100" b="1" spc="200" dirty="0">
                <a:latin typeface="Georgia"/>
                <a:cs typeface="Georgia"/>
              </a:rPr>
              <a:t>=</a:t>
            </a:r>
            <a:r>
              <a:rPr sz="1100" b="1" spc="155" dirty="0">
                <a:latin typeface="Georgia"/>
                <a:cs typeface="Georgia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1/2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Georgia"/>
                <a:cs typeface="Georgia"/>
              </a:rPr>
              <a:t>P(at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least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30" dirty="0">
                <a:latin typeface="Georgia"/>
                <a:cs typeface="Georgia"/>
              </a:rPr>
              <a:t>one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successful)</a:t>
            </a:r>
            <a:r>
              <a:rPr sz="1100" b="1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3/4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1" spc="200" dirty="0">
                <a:latin typeface="Georgia"/>
                <a:cs typeface="Georgia"/>
              </a:rPr>
              <a:t>=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spc="85" dirty="0">
                <a:latin typeface="Georgia"/>
                <a:cs typeface="Georgia"/>
              </a:rPr>
              <a:t>1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-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P(no</a:t>
            </a:r>
            <a:r>
              <a:rPr sz="1100" b="1" spc="90" dirty="0">
                <a:latin typeface="Georgia"/>
                <a:cs typeface="Georgia"/>
              </a:rPr>
              <a:t> </a:t>
            </a:r>
            <a:r>
              <a:rPr sz="1100" b="1" spc="-20" dirty="0">
                <a:latin typeface="Georgia"/>
                <a:cs typeface="Georgia"/>
              </a:rPr>
              <a:t>team </a:t>
            </a:r>
            <a:r>
              <a:rPr sz="1100" b="1" spc="-10" dirty="0">
                <a:latin typeface="Georgia"/>
                <a:cs typeface="Georgia"/>
              </a:rPr>
              <a:t>successful)</a:t>
            </a:r>
            <a:endParaRPr sz="1100">
              <a:latin typeface="Georgia"/>
              <a:cs typeface="Georgia"/>
            </a:endParaRPr>
          </a:p>
          <a:p>
            <a:pPr marL="12700">
              <a:spcBef>
                <a:spcPts val="334"/>
              </a:spcBef>
            </a:pPr>
            <a:r>
              <a:rPr sz="1100" dirty="0">
                <a:latin typeface="Georgia"/>
                <a:cs typeface="Georgia"/>
              </a:rPr>
              <a:t>Find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successful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lang="en-US" sz="1100" spc="40" dirty="0">
                <a:latin typeface="Georgia"/>
                <a:cs typeface="Georgia"/>
              </a:rPr>
              <a:t> at least </a:t>
            </a:r>
            <a:r>
              <a:rPr lang="en-US" sz="1100" spc="-10" dirty="0">
                <a:latin typeface="Georgia"/>
                <a:cs typeface="Georgia"/>
              </a:rPr>
              <a:t>one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successful)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44765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54798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636903"/>
            <a:ext cx="63233" cy="6323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31150"/>
              </p:ext>
            </p:extLst>
          </p:nvPr>
        </p:nvGraphicFramePr>
        <p:xfrm>
          <a:off x="1522096" y="2023147"/>
          <a:ext cx="130365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24/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1.8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028" y="1144625"/>
          <a:ext cx="130365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25/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1.8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028" y="1144625"/>
          <a:ext cx="130365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16839">
                        <a:lnSpc>
                          <a:spcPts val="87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26/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1.8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028" y="956906"/>
          <a:ext cx="130365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7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27/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1.8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028" y="956906"/>
          <a:ext cx="130365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7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31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53677" y="2321979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0" spc="-10" dirty="0">
                <a:latin typeface="Bookman Old Style"/>
                <a:cs typeface="Bookman Old Style"/>
              </a:rPr>
              <a:t>1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6377" y="2426678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39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00" y="2403056"/>
            <a:ext cx="86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b="0" u="sng" spc="-5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2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6377" y="257329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39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3677" y="2468600"/>
            <a:ext cx="72390" cy="19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95"/>
              </a:spcBef>
            </a:pPr>
            <a:r>
              <a:rPr sz="600" b="0" spc="-10" dirty="0">
                <a:latin typeface="Bookman Old Style"/>
                <a:cs typeface="Bookman Old Style"/>
              </a:rPr>
              <a:t>3</a:t>
            </a:r>
            <a:endParaRPr sz="600">
              <a:latin typeface="Bookman Old Style"/>
              <a:cs typeface="Bookman Old Style"/>
            </a:endParaRPr>
          </a:p>
          <a:p>
            <a:pPr marL="12700">
              <a:lnSpc>
                <a:spcPts val="680"/>
              </a:lnSpc>
            </a:pPr>
            <a:r>
              <a:rPr sz="600" b="0" spc="-10" dirty="0">
                <a:latin typeface="Bookman Old Style"/>
                <a:cs typeface="Bookman Old Style"/>
              </a:rPr>
              <a:t>4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209" y="2401295"/>
            <a:ext cx="3520542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  <a:tabLst>
                <a:tab pos="2955290" algn="l"/>
              </a:tabLst>
            </a:pPr>
            <a:r>
              <a:rPr sz="1100" dirty="0">
                <a:latin typeface="Georgia"/>
                <a:cs typeface="Georgia"/>
              </a:rPr>
              <a:t>P(N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successful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lang="en-US" sz="1100" dirty="0">
                <a:latin typeface="Georgia"/>
                <a:cs typeface="Georgia"/>
              </a:rPr>
              <a:t> at least</a:t>
            </a:r>
            <a:r>
              <a:rPr lang="en-US" sz="1100" spc="35" dirty="0">
                <a:latin typeface="Georgia"/>
                <a:cs typeface="Georgia"/>
              </a:rPr>
              <a:t> </a:t>
            </a:r>
            <a:r>
              <a:rPr lang="en-US" sz="1100" spc="-10" dirty="0">
                <a:latin typeface="Georgia"/>
                <a:cs typeface="Georgia"/>
              </a:rPr>
              <a:t>one</a:t>
            </a:r>
            <a:r>
              <a:rPr lang="en-US" sz="1100" dirty="0">
                <a:latin typeface="Georgia"/>
                <a:cs typeface="Georgia"/>
              </a:rPr>
              <a:t> 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successful)</a:t>
            </a:r>
            <a:r>
              <a:rPr lang="en-US" sz="1100" spc="35" dirty="0">
                <a:latin typeface="Georgia"/>
                <a:cs typeface="Georgia"/>
              </a:rPr>
              <a:t> =</a:t>
            </a:r>
            <a:endParaRPr sz="1100" spc="8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8780" y="2397513"/>
            <a:ext cx="79375" cy="24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800" u="sng" spc="-25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700">
              <a:lnSpc>
                <a:spcPts val="885"/>
              </a:lnSpc>
            </a:pPr>
            <a:r>
              <a:rPr sz="800" spc="-25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937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27/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74148-CD0C-7E19-BF13-7609EF61B54C}"/>
              </a:ext>
            </a:extLst>
          </p:cNvPr>
          <p:cNvSpPr txBox="1"/>
          <p:nvPr/>
        </p:nvSpPr>
        <p:spPr>
          <a:xfrm>
            <a:off x="3183443" y="2359846"/>
            <a:ext cx="21805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Calibri"/>
                <a:cs typeface="Arial"/>
              </a:rPr>
              <a:t>=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1639" y="62407"/>
            <a:ext cx="28668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Birthday Problem in This Class</a:t>
            </a:r>
            <a:endParaRPr spc="4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801AA-9B23-55C3-4897-0182BF2CA350}"/>
              </a:ext>
            </a:extLst>
          </p:cNvPr>
          <p:cNvSpPr txBox="1"/>
          <p:nvPr/>
        </p:nvSpPr>
        <p:spPr>
          <a:xfrm>
            <a:off x="247649" y="434975"/>
            <a:ext cx="4114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+mn-lt"/>
              </a:rPr>
              <a:t>At </a:t>
            </a:r>
            <a:r>
              <a:rPr lang="en-US" sz="1100" dirty="0">
                <a:latin typeface="+mn-lt"/>
              </a:rPr>
              <a:t>least one student has birthday in this week, or I will take attendance.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34720"/>
            <a:ext cx="4307840" cy="158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113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There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radar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system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when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detects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 </a:t>
            </a:r>
            <a:r>
              <a:rPr sz="1100" spc="-10" dirty="0">
                <a:latin typeface="Georgia"/>
                <a:cs typeface="Georgia"/>
              </a:rPr>
              <a:t>airplane.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Georgia"/>
                <a:cs typeface="Georgia"/>
              </a:rPr>
              <a:t>If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99%.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If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false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 </a:t>
            </a:r>
            <a:r>
              <a:rPr sz="1100" dirty="0">
                <a:latin typeface="Georgia"/>
                <a:cs typeface="Georgia"/>
              </a:rPr>
              <a:t>10%.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being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5%.</a:t>
            </a:r>
            <a:endParaRPr sz="1100">
              <a:latin typeface="Georgia"/>
              <a:cs typeface="Georgia"/>
            </a:endParaRPr>
          </a:p>
          <a:p>
            <a:pPr marL="12700" marR="1711325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P(no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P(aircraft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28/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649897"/>
            <a:ext cx="2712085" cy="1944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P(no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P(Aircraft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present</a:t>
            </a:r>
            <a:endParaRPr sz="11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Radar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alarm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62" baseline="27777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present</a:t>
            </a:r>
            <a:endParaRPr sz="11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b="0" i="1" spc="50" dirty="0">
                <a:latin typeface="Bookman Old Style"/>
                <a:cs typeface="Bookman Old Style"/>
              </a:rPr>
              <a:t>B</a:t>
            </a:r>
            <a:r>
              <a:rPr sz="1200" b="0" i="1" spc="75" baseline="27777" dirty="0">
                <a:latin typeface="Bookman Old Style"/>
                <a:cs typeface="Bookman Old Style"/>
              </a:rPr>
              <a:t>C</a:t>
            </a:r>
            <a:r>
              <a:rPr sz="1200" b="0" i="1" spc="247" baseline="27777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Radar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does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generate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P(no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120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29/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649897"/>
            <a:ext cx="3020060" cy="2296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P(no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P(Aircraft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present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Radar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alarm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62" baseline="27777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present</a:t>
            </a:r>
            <a:endParaRPr sz="110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b="0" i="1" spc="50" dirty="0">
                <a:latin typeface="Bookman Old Style"/>
                <a:cs typeface="Bookman Old Style"/>
              </a:rPr>
              <a:t>B</a:t>
            </a:r>
            <a:r>
              <a:rPr sz="1200" b="0" i="1" spc="75" baseline="27777" dirty="0">
                <a:latin typeface="Bookman Old Style"/>
                <a:cs typeface="Bookman Old Style"/>
              </a:rPr>
              <a:t>C</a:t>
            </a:r>
            <a:r>
              <a:rPr sz="1200" b="0" i="1" spc="247" baseline="27777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Radar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does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generate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endParaRPr sz="1100">
              <a:latin typeface="Georgia"/>
              <a:cs typeface="Georgia"/>
            </a:endParaRPr>
          </a:p>
          <a:p>
            <a:pPr marL="76200" marR="43180">
              <a:lnSpc>
                <a:spcPct val="210000"/>
              </a:lnSpc>
            </a:pPr>
            <a:r>
              <a:rPr sz="1100" dirty="0">
                <a:latin typeface="Georgia"/>
                <a:cs typeface="Georgia"/>
              </a:rPr>
              <a:t>P(no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120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 </a:t>
            </a:r>
            <a:r>
              <a:rPr sz="1100" dirty="0">
                <a:latin typeface="Georgia"/>
                <a:cs typeface="Georgia"/>
              </a:rPr>
              <a:t>P(Aircraft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9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50" dirty="0">
                <a:latin typeface="Bookman Old Style"/>
                <a:cs typeface="Bookman Old Style"/>
              </a:rPr>
              <a:t>B</a:t>
            </a:r>
            <a:r>
              <a:rPr sz="1200" b="0" i="1" spc="75" baseline="27777" dirty="0">
                <a:latin typeface="Bookman Old Style"/>
                <a:cs typeface="Bookman Old Style"/>
              </a:rPr>
              <a:t>C</a:t>
            </a:r>
            <a:r>
              <a:rPr sz="1200" b="0" i="1" spc="-202" baseline="27777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29/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1003554"/>
            <a:ext cx="4358640" cy="1060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If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99%.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If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false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 </a:t>
            </a:r>
            <a:r>
              <a:rPr sz="1100" dirty="0">
                <a:latin typeface="Georgia"/>
                <a:cs typeface="Georgia"/>
              </a:rPr>
              <a:t>10%.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being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5%.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P(no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85" dirty="0">
                <a:latin typeface="Georgia"/>
                <a:cs typeface="Georgia"/>
              </a:rPr>
              <a:t>=</a:t>
            </a:r>
            <a:r>
              <a:rPr sz="1100" b="0" i="1" spc="85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25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-179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-179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spc="-55" dirty="0">
                <a:latin typeface="Bookman Old Style"/>
                <a:cs typeface="Bookman Old Style"/>
              </a:rPr>
              <a:t>.</a:t>
            </a:r>
            <a:r>
              <a:rPr sz="1100" spc="-55" dirty="0">
                <a:latin typeface="Georgia"/>
                <a:cs typeface="Georgia"/>
              </a:rPr>
              <a:t>95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Georgia"/>
                <a:cs typeface="Georgia"/>
              </a:rPr>
              <a:t>095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30/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03554"/>
            <a:ext cx="4384040" cy="1412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If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99%.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If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present,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generates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false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 </a:t>
            </a:r>
            <a:r>
              <a:rPr sz="1100" dirty="0">
                <a:latin typeface="Georgia"/>
                <a:cs typeface="Georgia"/>
              </a:rPr>
              <a:t>10%.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being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5%.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P(no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aircraft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alarm)</a:t>
            </a:r>
            <a:endParaRPr sz="11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85" dirty="0">
                <a:latin typeface="Georgia"/>
                <a:cs typeface="Georgia"/>
              </a:rPr>
              <a:t>=</a:t>
            </a:r>
            <a:r>
              <a:rPr sz="1100" b="0" i="1" spc="85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25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-179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-179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spc="-55" dirty="0">
                <a:latin typeface="Bookman Old Style"/>
                <a:cs typeface="Bookman Old Style"/>
              </a:rPr>
              <a:t>.</a:t>
            </a:r>
            <a:r>
              <a:rPr sz="1100" spc="-55" dirty="0">
                <a:latin typeface="Georgia"/>
                <a:cs typeface="Georgia"/>
              </a:rPr>
              <a:t>95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Georgia"/>
                <a:cs typeface="Georgia"/>
              </a:rPr>
              <a:t>095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P(Aircraft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present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alarm)=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-202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spc="-75" dirty="0">
                <a:latin typeface="Bookman Old Style"/>
                <a:cs typeface="Bookman Old Style"/>
              </a:rPr>
              <a:t>.</a:t>
            </a:r>
            <a:r>
              <a:rPr sz="1100" spc="-75" dirty="0">
                <a:latin typeface="Georgia"/>
                <a:cs typeface="Georgia"/>
              </a:rPr>
              <a:t>05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Georgia"/>
                <a:cs typeface="Georgia"/>
              </a:rPr>
              <a:t>01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Georgia"/>
                <a:cs typeface="Georgia"/>
              </a:rPr>
              <a:t>0005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30/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75" y="1491767"/>
            <a:ext cx="47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Georgia"/>
                <a:cs typeface="Georgia"/>
              </a:rPr>
              <a:t>100,000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830" y="649744"/>
            <a:ext cx="2569845" cy="450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4950</a:t>
            </a:r>
            <a:r>
              <a:rPr sz="900" spc="6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Plane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present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and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alarm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5000</a:t>
            </a:r>
            <a:r>
              <a:rPr sz="900" spc="114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Plane</a:t>
            </a:r>
            <a:r>
              <a:rPr sz="900" spc="12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present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459" y="1801723"/>
            <a:ext cx="2660015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4445" algn="ctr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9500</a:t>
            </a:r>
            <a:r>
              <a:rPr sz="900" spc="3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plane,</a:t>
            </a:r>
            <a:r>
              <a:rPr sz="900" spc="3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alarm</a:t>
            </a:r>
            <a:endParaRPr sz="9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95000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plane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Book Antiqua"/>
              <a:cs typeface="Book Antiqua"/>
            </a:endParaRPr>
          </a:p>
          <a:p>
            <a:pPr marL="1274445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89550</a:t>
            </a:r>
            <a:r>
              <a:rPr sz="900" spc="5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55" dirty="0">
                <a:latin typeface="Book Antiqua"/>
                <a:cs typeface="Book Antiqua"/>
              </a:rPr>
              <a:t> </a:t>
            </a:r>
            <a:r>
              <a:rPr sz="900" spc="-20" dirty="0">
                <a:latin typeface="Book Antiqua"/>
                <a:cs typeface="Book Antiqua"/>
              </a:rPr>
              <a:t>plane</a:t>
            </a:r>
            <a:r>
              <a:rPr lang="en-US" sz="900" spc="-20" dirty="0">
                <a:latin typeface="Book Antiqua"/>
                <a:cs typeface="Book Antiqua"/>
              </a:rPr>
              <a:t>, no alarm</a:t>
            </a:r>
            <a:endParaRPr sz="900" dirty="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117" y="1225740"/>
            <a:ext cx="1371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50</a:t>
            </a:r>
            <a:r>
              <a:rPr sz="900" spc="6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Plane</a:t>
            </a:r>
            <a:r>
              <a:rPr sz="900" spc="6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present</a:t>
            </a:r>
            <a:r>
              <a:rPr sz="900" spc="6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6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alarm</a:t>
            </a:r>
            <a:endParaRPr sz="90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8563" y="1146777"/>
            <a:ext cx="273685" cy="361315"/>
            <a:chOff x="1248563" y="1146777"/>
            <a:chExt cx="273685" cy="361315"/>
          </a:xfrm>
        </p:grpSpPr>
        <p:sp>
          <p:nvSpPr>
            <p:cNvPr id="8" name="object 8"/>
            <p:cNvSpPr/>
            <p:nvPr/>
          </p:nvSpPr>
          <p:spPr>
            <a:xfrm>
              <a:off x="1253624" y="1162359"/>
              <a:ext cx="255270" cy="340360"/>
            </a:xfrm>
            <a:custGeom>
              <a:avLst/>
              <a:gdLst/>
              <a:ahLst/>
              <a:cxnLst/>
              <a:rect l="l" t="t" r="r" b="b"/>
              <a:pathLst>
                <a:path w="255269" h="340359">
                  <a:moveTo>
                    <a:pt x="0" y="340118"/>
                  </a:moveTo>
                  <a:lnTo>
                    <a:pt x="25514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7976" y="1151838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0" y="29264"/>
                  </a:move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1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8" y="0"/>
                  </a:ln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7976" y="1151838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8" y="0"/>
                  </a:move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1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8" y="0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28991" y="1216939"/>
            <a:ext cx="210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5%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48563" y="1716127"/>
            <a:ext cx="273685" cy="361315"/>
            <a:chOff x="1248563" y="1716127"/>
            <a:chExt cx="273685" cy="361315"/>
          </a:xfrm>
        </p:grpSpPr>
        <p:sp>
          <p:nvSpPr>
            <p:cNvPr id="13" name="object 13"/>
            <p:cNvSpPr/>
            <p:nvPr/>
          </p:nvSpPr>
          <p:spPr>
            <a:xfrm>
              <a:off x="1253624" y="1721187"/>
              <a:ext cx="255270" cy="340360"/>
            </a:xfrm>
            <a:custGeom>
              <a:avLst/>
              <a:gdLst/>
              <a:ahLst/>
              <a:cxnLst/>
              <a:rect l="l" t="t" r="r" b="b"/>
              <a:pathLst>
                <a:path w="255269" h="340360">
                  <a:moveTo>
                    <a:pt x="0" y="0"/>
                  </a:moveTo>
                  <a:lnTo>
                    <a:pt x="255143" y="34011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7976" y="2016896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34215" y="0"/>
                  </a:move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89"/>
                  </a:lnTo>
                  <a:lnTo>
                    <a:pt x="48688" y="54931"/>
                  </a:ln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7976" y="2016896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8" y="54931"/>
                  </a:move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89"/>
                  </a:lnTo>
                  <a:lnTo>
                    <a:pt x="48688" y="5493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56814" y="838974"/>
            <a:ext cx="372745" cy="100330"/>
            <a:chOff x="2056814" y="838974"/>
            <a:chExt cx="372745" cy="100330"/>
          </a:xfrm>
        </p:grpSpPr>
        <p:sp>
          <p:nvSpPr>
            <p:cNvPr id="17" name="object 17"/>
            <p:cNvSpPr/>
            <p:nvPr/>
          </p:nvSpPr>
          <p:spPr>
            <a:xfrm>
              <a:off x="2061875" y="856353"/>
              <a:ext cx="349885" cy="78105"/>
            </a:xfrm>
            <a:custGeom>
              <a:avLst/>
              <a:gdLst/>
              <a:ahLst/>
              <a:cxnLst/>
              <a:rect l="l" t="t" r="r" b="b"/>
              <a:pathLst>
                <a:path w="349885" h="78105">
                  <a:moveTo>
                    <a:pt x="0" y="77609"/>
                  </a:moveTo>
                  <a:lnTo>
                    <a:pt x="349377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8090" y="844035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0" y="0"/>
                  </a:moveTo>
                  <a:lnTo>
                    <a:pt x="13188" y="8182"/>
                  </a:lnTo>
                  <a:lnTo>
                    <a:pt x="19086" y="17667"/>
                  </a:lnTo>
                  <a:lnTo>
                    <a:pt x="17759" y="28756"/>
                  </a:lnTo>
                  <a:lnTo>
                    <a:pt x="9274" y="41753"/>
                  </a:lnTo>
                  <a:lnTo>
                    <a:pt x="21493" y="31112"/>
                  </a:lnTo>
                  <a:lnTo>
                    <a:pt x="33177" y="22329"/>
                  </a:lnTo>
                  <a:lnTo>
                    <a:pt x="44594" y="15186"/>
                  </a:lnTo>
                  <a:lnTo>
                    <a:pt x="56010" y="9465"/>
                  </a:lnTo>
                  <a:lnTo>
                    <a:pt x="43245" y="9115"/>
                  </a:lnTo>
                  <a:lnTo>
                    <a:pt x="29878" y="7477"/>
                  </a:lnTo>
                  <a:lnTo>
                    <a:pt x="15574" y="4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8090" y="844035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0" y="9465"/>
                  </a:moveTo>
                  <a:lnTo>
                    <a:pt x="43245" y="9115"/>
                  </a:lnTo>
                  <a:lnTo>
                    <a:pt x="29878" y="7477"/>
                  </a:lnTo>
                  <a:lnTo>
                    <a:pt x="15574" y="4467"/>
                  </a:lnTo>
                  <a:lnTo>
                    <a:pt x="0" y="0"/>
                  </a:lnTo>
                  <a:lnTo>
                    <a:pt x="13188" y="8182"/>
                  </a:lnTo>
                  <a:lnTo>
                    <a:pt x="19086" y="17667"/>
                  </a:lnTo>
                  <a:lnTo>
                    <a:pt x="17759" y="28756"/>
                  </a:lnTo>
                  <a:lnTo>
                    <a:pt x="9274" y="41753"/>
                  </a:lnTo>
                  <a:lnTo>
                    <a:pt x="21493" y="31112"/>
                  </a:lnTo>
                  <a:lnTo>
                    <a:pt x="33177" y="22329"/>
                  </a:lnTo>
                  <a:lnTo>
                    <a:pt x="44594" y="15186"/>
                  </a:lnTo>
                  <a:lnTo>
                    <a:pt x="56010" y="9465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56918" y="1132607"/>
            <a:ext cx="372745" cy="100330"/>
            <a:chOff x="2056918" y="1132607"/>
            <a:chExt cx="372745" cy="100330"/>
          </a:xfrm>
        </p:grpSpPr>
        <p:sp>
          <p:nvSpPr>
            <p:cNvPr id="21" name="object 21"/>
            <p:cNvSpPr/>
            <p:nvPr/>
          </p:nvSpPr>
          <p:spPr>
            <a:xfrm>
              <a:off x="2061979" y="1137668"/>
              <a:ext cx="349885" cy="78105"/>
            </a:xfrm>
            <a:custGeom>
              <a:avLst/>
              <a:gdLst/>
              <a:ahLst/>
              <a:cxnLst/>
              <a:rect l="l" t="t" r="r" b="b"/>
              <a:pathLst>
                <a:path w="349885" h="78105">
                  <a:moveTo>
                    <a:pt x="0" y="0"/>
                  </a:moveTo>
                  <a:lnTo>
                    <a:pt x="349275" y="77609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8089" y="1185838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9277" y="0"/>
                  </a:moveTo>
                  <a:lnTo>
                    <a:pt x="17760" y="12997"/>
                  </a:lnTo>
                  <a:lnTo>
                    <a:pt x="19087" y="24086"/>
                  </a:lnTo>
                  <a:lnTo>
                    <a:pt x="13189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9" y="34277"/>
                  </a:lnTo>
                  <a:lnTo>
                    <a:pt x="43246" y="32640"/>
                  </a:lnTo>
                  <a:lnTo>
                    <a:pt x="56011" y="32291"/>
                  </a:lnTo>
                  <a:lnTo>
                    <a:pt x="44595" y="26569"/>
                  </a:lnTo>
                  <a:lnTo>
                    <a:pt x="33179" y="19425"/>
                  </a:lnTo>
                  <a:lnTo>
                    <a:pt x="21495" y="10641"/>
                  </a:lnTo>
                  <a:lnTo>
                    <a:pt x="9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8089" y="1185838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1" y="32291"/>
                  </a:moveTo>
                  <a:lnTo>
                    <a:pt x="44595" y="26569"/>
                  </a:lnTo>
                  <a:lnTo>
                    <a:pt x="33179" y="19425"/>
                  </a:lnTo>
                  <a:lnTo>
                    <a:pt x="21495" y="10641"/>
                  </a:lnTo>
                  <a:lnTo>
                    <a:pt x="9277" y="0"/>
                  </a:lnTo>
                  <a:lnTo>
                    <a:pt x="17760" y="12997"/>
                  </a:lnTo>
                  <a:lnTo>
                    <a:pt x="19087" y="24086"/>
                  </a:lnTo>
                  <a:lnTo>
                    <a:pt x="13189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9" y="34277"/>
                  </a:lnTo>
                  <a:lnTo>
                    <a:pt x="43246" y="32640"/>
                  </a:lnTo>
                  <a:lnTo>
                    <a:pt x="56011" y="3229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56918" y="1991014"/>
            <a:ext cx="372745" cy="100330"/>
            <a:chOff x="2056918" y="1991014"/>
            <a:chExt cx="372745" cy="100330"/>
          </a:xfrm>
        </p:grpSpPr>
        <p:sp>
          <p:nvSpPr>
            <p:cNvPr id="25" name="object 25"/>
            <p:cNvSpPr/>
            <p:nvPr/>
          </p:nvSpPr>
          <p:spPr>
            <a:xfrm>
              <a:off x="2061979" y="2008388"/>
              <a:ext cx="349885" cy="78105"/>
            </a:xfrm>
            <a:custGeom>
              <a:avLst/>
              <a:gdLst/>
              <a:ahLst/>
              <a:cxnLst/>
              <a:rect l="l" t="t" r="r" b="b"/>
              <a:pathLst>
                <a:path w="349885" h="78105">
                  <a:moveTo>
                    <a:pt x="0" y="77609"/>
                  </a:moveTo>
                  <a:lnTo>
                    <a:pt x="349275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8089" y="1996074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0" y="0"/>
                  </a:move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8089" y="1996074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1" y="9461"/>
                  </a:move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056507" y="2284642"/>
            <a:ext cx="384810" cy="102870"/>
            <a:chOff x="2056507" y="2284642"/>
            <a:chExt cx="384810" cy="102870"/>
          </a:xfrm>
        </p:grpSpPr>
        <p:sp>
          <p:nvSpPr>
            <p:cNvPr id="29" name="object 29"/>
            <p:cNvSpPr/>
            <p:nvPr/>
          </p:nvSpPr>
          <p:spPr>
            <a:xfrm>
              <a:off x="2061568" y="2289703"/>
              <a:ext cx="361950" cy="80645"/>
            </a:xfrm>
            <a:custGeom>
              <a:avLst/>
              <a:gdLst/>
              <a:ahLst/>
              <a:cxnLst/>
              <a:rect l="l" t="t" r="r" b="b"/>
              <a:pathLst>
                <a:path w="361950" h="80644">
                  <a:moveTo>
                    <a:pt x="0" y="0"/>
                  </a:moveTo>
                  <a:lnTo>
                    <a:pt x="361721" y="80429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0122" y="234068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9283" y="0"/>
                  </a:moveTo>
                  <a:lnTo>
                    <a:pt x="17764" y="12998"/>
                  </a:lnTo>
                  <a:lnTo>
                    <a:pt x="19089" y="24088"/>
                  </a:lnTo>
                  <a:lnTo>
                    <a:pt x="13190" y="33571"/>
                  </a:lnTo>
                  <a:lnTo>
                    <a:pt x="0" y="41751"/>
                  </a:lnTo>
                  <a:lnTo>
                    <a:pt x="15575" y="37287"/>
                  </a:lnTo>
                  <a:lnTo>
                    <a:pt x="29880" y="34279"/>
                  </a:lnTo>
                  <a:lnTo>
                    <a:pt x="43247" y="32644"/>
                  </a:lnTo>
                  <a:lnTo>
                    <a:pt x="56012" y="32297"/>
                  </a:lnTo>
                  <a:lnTo>
                    <a:pt x="44597" y="26574"/>
                  </a:lnTo>
                  <a:lnTo>
                    <a:pt x="33182" y="19428"/>
                  </a:lnTo>
                  <a:lnTo>
                    <a:pt x="21499" y="10643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80122" y="234068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2" y="32297"/>
                  </a:moveTo>
                  <a:lnTo>
                    <a:pt x="44597" y="26574"/>
                  </a:lnTo>
                  <a:lnTo>
                    <a:pt x="33182" y="19428"/>
                  </a:lnTo>
                  <a:lnTo>
                    <a:pt x="21499" y="10643"/>
                  </a:lnTo>
                  <a:lnTo>
                    <a:pt x="9283" y="0"/>
                  </a:lnTo>
                  <a:lnTo>
                    <a:pt x="17764" y="12998"/>
                  </a:lnTo>
                  <a:lnTo>
                    <a:pt x="19089" y="24088"/>
                  </a:lnTo>
                  <a:lnTo>
                    <a:pt x="13190" y="33571"/>
                  </a:lnTo>
                  <a:lnTo>
                    <a:pt x="0" y="41751"/>
                  </a:lnTo>
                  <a:lnTo>
                    <a:pt x="15575" y="37287"/>
                  </a:lnTo>
                  <a:lnTo>
                    <a:pt x="29880" y="34279"/>
                  </a:lnTo>
                  <a:lnTo>
                    <a:pt x="43247" y="32644"/>
                  </a:lnTo>
                  <a:lnTo>
                    <a:pt x="56012" y="32297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68295" y="2792412"/>
            <a:ext cx="10236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</a:tabLst>
            </a:pPr>
            <a:r>
              <a:rPr sz="800" spc="-10" dirty="0">
                <a:latin typeface="Century"/>
                <a:cs typeface="Century"/>
              </a:rPr>
              <a:t>4950+9500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10" dirty="0">
                <a:latin typeface="Century"/>
                <a:cs typeface="Century"/>
              </a:rPr>
              <a:t>14450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444" y="2707309"/>
            <a:ext cx="37706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94000" algn="l"/>
              </a:tabLst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alarm: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(</a:t>
            </a:r>
            <a:r>
              <a:rPr sz="1100" b="0" i="1" spc="-60" dirty="0">
                <a:latin typeface="Bookman Old Style"/>
                <a:cs typeface="Bookman Old Style"/>
              </a:rPr>
              <a:t>plane</a:t>
            </a:r>
            <a:r>
              <a:rPr sz="1100" b="0" i="1" spc="-3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present</a:t>
            </a:r>
            <a:r>
              <a:rPr sz="1100" spc="-35" dirty="0">
                <a:latin typeface="Georgia"/>
                <a:cs typeface="Georgia"/>
              </a:rPr>
              <a:t>)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200" u="sng" spc="532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-30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4950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	</a:t>
            </a:r>
            <a:r>
              <a:rPr sz="1200" spc="270" baseline="31250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4950</a:t>
            </a:r>
            <a:r>
              <a:rPr sz="1200" u="sng" spc="-37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1200" spc="270" baseline="31250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34%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99549" y="2983166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Century"/>
                <a:cs typeface="Century"/>
              </a:rPr>
              <a:t>9550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444" y="2898063"/>
            <a:ext cx="3526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dirty="0">
                <a:latin typeface="Georgia"/>
                <a:cs typeface="Georgia"/>
              </a:rPr>
              <a:t> no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alarm: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(</a:t>
            </a:r>
            <a:r>
              <a:rPr sz="1100" b="0" i="1" spc="-60" dirty="0">
                <a:latin typeface="Bookman Old Style"/>
                <a:cs typeface="Bookman Old Style"/>
              </a:rPr>
              <a:t>plane</a:t>
            </a:r>
            <a:r>
              <a:rPr sz="1100" b="0" i="1" spc="-30" dirty="0">
                <a:latin typeface="Bookman Old Style"/>
                <a:cs typeface="Bookman Old Style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not</a:t>
            </a:r>
            <a:r>
              <a:rPr sz="1100" b="0" i="1" spc="-6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present</a:t>
            </a:r>
            <a:r>
              <a:rPr sz="1100" spc="-35" dirty="0">
                <a:latin typeface="Georgia"/>
                <a:cs typeface="Georgia"/>
              </a:rPr>
              <a:t>)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9500</a:t>
            </a:r>
            <a:r>
              <a:rPr sz="1200" spc="225" baseline="31250" dirty="0">
                <a:latin typeface="Century"/>
                <a:cs typeface="Century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99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Georgia"/>
                <a:cs typeface="Georgia"/>
              </a:rPr>
              <a:t>5%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25" dirty="0"/>
              <a:t>31/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45400"/>
            <a:ext cx="401192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Three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cards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drawn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from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52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card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deck,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without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replacement.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none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cards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heart?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32/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45400"/>
            <a:ext cx="4011929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Three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cards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drawn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from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52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card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deck,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without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replacement.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none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cards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heart?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At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each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draw,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each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card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equally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likely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drawn.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32/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3990">
              <a:lnSpc>
                <a:spcPct val="102699"/>
              </a:lnSpc>
              <a:spcBef>
                <a:spcPts val="55"/>
              </a:spcBef>
            </a:pPr>
            <a:r>
              <a:rPr dirty="0"/>
              <a:t>Three</a:t>
            </a:r>
            <a:r>
              <a:rPr spc="10" dirty="0"/>
              <a:t> </a:t>
            </a:r>
            <a:r>
              <a:rPr spc="-10" dirty="0"/>
              <a:t>cards</a:t>
            </a:r>
            <a:r>
              <a:rPr spc="1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spc="-10" dirty="0"/>
              <a:t>drawn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52</a:t>
            </a:r>
            <a:r>
              <a:rPr spc="15" dirty="0"/>
              <a:t> </a:t>
            </a:r>
            <a:r>
              <a:rPr dirty="0"/>
              <a:t>card</a:t>
            </a:r>
            <a:r>
              <a:rPr spc="15" dirty="0"/>
              <a:t> </a:t>
            </a:r>
            <a:r>
              <a:rPr spc="-10" dirty="0"/>
              <a:t>deck,</a:t>
            </a:r>
            <a:r>
              <a:rPr spc="10" dirty="0"/>
              <a:t> </a:t>
            </a:r>
            <a:r>
              <a:rPr dirty="0"/>
              <a:t>without</a:t>
            </a:r>
            <a:r>
              <a:rPr spc="15" dirty="0"/>
              <a:t> </a:t>
            </a:r>
            <a:r>
              <a:rPr spc="-25" dirty="0"/>
              <a:t>replacement. </a:t>
            </a: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probability</a:t>
            </a:r>
            <a:r>
              <a:rPr spc="55" dirty="0"/>
              <a:t> </a:t>
            </a:r>
            <a:r>
              <a:rPr dirty="0"/>
              <a:t>that</a:t>
            </a:r>
            <a:r>
              <a:rPr spc="55" dirty="0"/>
              <a:t> </a:t>
            </a:r>
            <a:r>
              <a:rPr spc="-25" dirty="0"/>
              <a:t>none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cards</a:t>
            </a:r>
            <a:r>
              <a:rPr spc="55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heart?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12700">
              <a:lnSpc>
                <a:spcPct val="100000"/>
              </a:lnSpc>
            </a:pPr>
            <a:r>
              <a:rPr dirty="0"/>
              <a:t>At</a:t>
            </a:r>
            <a:r>
              <a:rPr spc="35" dirty="0"/>
              <a:t> </a:t>
            </a:r>
            <a:r>
              <a:rPr spc="-10" dirty="0"/>
              <a:t>each</a:t>
            </a:r>
            <a:r>
              <a:rPr spc="30" dirty="0"/>
              <a:t> </a:t>
            </a:r>
            <a:r>
              <a:rPr dirty="0"/>
              <a:t>draw,</a:t>
            </a:r>
            <a:r>
              <a:rPr spc="30" dirty="0"/>
              <a:t> </a:t>
            </a:r>
            <a:r>
              <a:rPr spc="-10" dirty="0"/>
              <a:t>each</a:t>
            </a:r>
            <a:r>
              <a:rPr spc="30" dirty="0"/>
              <a:t> </a:t>
            </a:r>
            <a:r>
              <a:rPr dirty="0"/>
              <a:t>card</a:t>
            </a:r>
            <a:r>
              <a:rPr spc="3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-10" dirty="0"/>
              <a:t>equally</a:t>
            </a:r>
            <a:r>
              <a:rPr spc="30" dirty="0"/>
              <a:t> </a:t>
            </a:r>
            <a:r>
              <a:rPr dirty="0"/>
              <a:t>likely</a:t>
            </a:r>
            <a:r>
              <a:rPr spc="3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be</a:t>
            </a:r>
            <a:r>
              <a:rPr spc="30" dirty="0"/>
              <a:t> </a:t>
            </a:r>
            <a:r>
              <a:rPr spc="-10" dirty="0"/>
              <a:t>drawn.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/>
          </a:p>
          <a:p>
            <a:pPr marL="12700" marR="5080">
              <a:lnSpc>
                <a:spcPct val="102699"/>
              </a:lnSpc>
            </a:pPr>
            <a:r>
              <a:rPr spc="-10" dirty="0"/>
              <a:t>Approach</a:t>
            </a:r>
            <a:r>
              <a:rPr spc="5" dirty="0"/>
              <a:t> </a:t>
            </a:r>
            <a:r>
              <a:rPr spc="-10" dirty="0"/>
              <a:t>one:</a:t>
            </a:r>
            <a:r>
              <a:rPr spc="95" dirty="0"/>
              <a:t> </a:t>
            </a:r>
            <a:r>
              <a:rPr dirty="0"/>
              <a:t>list</a:t>
            </a:r>
            <a:r>
              <a:rPr spc="5" dirty="0"/>
              <a:t> </a:t>
            </a:r>
            <a:r>
              <a:rPr spc="-10" dirty="0"/>
              <a:t>each</a:t>
            </a:r>
            <a:r>
              <a:rPr spc="5" dirty="0"/>
              <a:t> </a:t>
            </a:r>
            <a:r>
              <a:rPr spc="-20" dirty="0"/>
              <a:t>possible</a:t>
            </a:r>
            <a:r>
              <a:rPr spc="5" dirty="0"/>
              <a:t> </a:t>
            </a:r>
            <a:r>
              <a:rPr spc="-10" dirty="0"/>
              <a:t>three</a:t>
            </a:r>
            <a:r>
              <a:rPr spc="5" dirty="0"/>
              <a:t> </a:t>
            </a:r>
            <a:r>
              <a:rPr dirty="0"/>
              <a:t>card</a:t>
            </a:r>
            <a:r>
              <a:rPr spc="5" dirty="0"/>
              <a:t> </a:t>
            </a:r>
            <a:r>
              <a:rPr dirty="0"/>
              <a:t>draw,</a:t>
            </a:r>
            <a:r>
              <a:rPr spc="5" dirty="0"/>
              <a:t> </a:t>
            </a:r>
            <a:r>
              <a:rPr spc="-10" dirty="0"/>
              <a:t>count</a:t>
            </a:r>
            <a:r>
              <a:rPr spc="10" dirty="0"/>
              <a:t> </a:t>
            </a:r>
            <a:r>
              <a:rPr dirty="0"/>
              <a:t>them,</a:t>
            </a:r>
            <a:r>
              <a:rPr spc="5" dirty="0"/>
              <a:t> </a:t>
            </a:r>
            <a:r>
              <a:rPr spc="-10" dirty="0"/>
              <a:t>count </a:t>
            </a:r>
            <a:r>
              <a:rPr dirty="0"/>
              <a:t>the</a:t>
            </a:r>
            <a:r>
              <a:rPr spc="15" dirty="0"/>
              <a:t> </a:t>
            </a:r>
            <a:r>
              <a:rPr spc="-30" dirty="0"/>
              <a:t>number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draws</a:t>
            </a:r>
            <a:r>
              <a:rPr spc="1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dirty="0"/>
              <a:t>no</a:t>
            </a:r>
            <a:r>
              <a:rPr spc="15" dirty="0"/>
              <a:t> </a:t>
            </a:r>
            <a:r>
              <a:rPr spc="-10" dirty="0"/>
              <a:t>hearts,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divide.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32/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3990">
              <a:lnSpc>
                <a:spcPct val="102699"/>
              </a:lnSpc>
              <a:spcBef>
                <a:spcPts val="55"/>
              </a:spcBef>
            </a:pPr>
            <a:r>
              <a:rPr dirty="0"/>
              <a:t>Three</a:t>
            </a:r>
            <a:r>
              <a:rPr spc="10" dirty="0"/>
              <a:t> </a:t>
            </a:r>
            <a:r>
              <a:rPr spc="-10" dirty="0"/>
              <a:t>cards</a:t>
            </a:r>
            <a:r>
              <a:rPr spc="1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spc="-10" dirty="0"/>
              <a:t>drawn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52</a:t>
            </a:r>
            <a:r>
              <a:rPr spc="15" dirty="0"/>
              <a:t> </a:t>
            </a:r>
            <a:r>
              <a:rPr dirty="0"/>
              <a:t>card</a:t>
            </a:r>
            <a:r>
              <a:rPr spc="15" dirty="0"/>
              <a:t> </a:t>
            </a:r>
            <a:r>
              <a:rPr spc="-10" dirty="0"/>
              <a:t>deck,</a:t>
            </a:r>
            <a:r>
              <a:rPr spc="10" dirty="0"/>
              <a:t> </a:t>
            </a:r>
            <a:r>
              <a:rPr dirty="0"/>
              <a:t>without</a:t>
            </a:r>
            <a:r>
              <a:rPr spc="15" dirty="0"/>
              <a:t> </a:t>
            </a:r>
            <a:r>
              <a:rPr spc="-25" dirty="0"/>
              <a:t>replacement. </a:t>
            </a: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probability</a:t>
            </a:r>
            <a:r>
              <a:rPr spc="55" dirty="0"/>
              <a:t> </a:t>
            </a:r>
            <a:r>
              <a:rPr dirty="0"/>
              <a:t>that</a:t>
            </a:r>
            <a:r>
              <a:rPr spc="55" dirty="0"/>
              <a:t> </a:t>
            </a:r>
            <a:r>
              <a:rPr spc="-25" dirty="0"/>
              <a:t>none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cards</a:t>
            </a:r>
            <a:r>
              <a:rPr spc="55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10" dirty="0"/>
              <a:t>heart?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12700">
              <a:lnSpc>
                <a:spcPct val="100000"/>
              </a:lnSpc>
            </a:pPr>
            <a:r>
              <a:rPr dirty="0"/>
              <a:t>At</a:t>
            </a:r>
            <a:r>
              <a:rPr spc="35" dirty="0"/>
              <a:t> </a:t>
            </a:r>
            <a:r>
              <a:rPr spc="-10" dirty="0"/>
              <a:t>each</a:t>
            </a:r>
            <a:r>
              <a:rPr spc="30" dirty="0"/>
              <a:t> </a:t>
            </a:r>
            <a:r>
              <a:rPr dirty="0"/>
              <a:t>draw,</a:t>
            </a:r>
            <a:r>
              <a:rPr spc="30" dirty="0"/>
              <a:t> </a:t>
            </a:r>
            <a:r>
              <a:rPr spc="-10" dirty="0"/>
              <a:t>each</a:t>
            </a:r>
            <a:r>
              <a:rPr spc="30" dirty="0"/>
              <a:t> </a:t>
            </a:r>
            <a:r>
              <a:rPr dirty="0"/>
              <a:t>card</a:t>
            </a:r>
            <a:r>
              <a:rPr spc="3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-10" dirty="0"/>
              <a:t>equally</a:t>
            </a:r>
            <a:r>
              <a:rPr spc="30" dirty="0"/>
              <a:t> </a:t>
            </a:r>
            <a:r>
              <a:rPr dirty="0"/>
              <a:t>likely</a:t>
            </a:r>
            <a:r>
              <a:rPr spc="3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be</a:t>
            </a:r>
            <a:r>
              <a:rPr spc="30" dirty="0"/>
              <a:t> </a:t>
            </a:r>
            <a:r>
              <a:rPr spc="-10" dirty="0"/>
              <a:t>drawn.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/>
          </a:p>
          <a:p>
            <a:pPr marL="12700" marR="5080">
              <a:lnSpc>
                <a:spcPct val="102699"/>
              </a:lnSpc>
            </a:pPr>
            <a:r>
              <a:rPr spc="-10" dirty="0"/>
              <a:t>Approach</a:t>
            </a:r>
            <a:r>
              <a:rPr spc="5" dirty="0"/>
              <a:t> </a:t>
            </a:r>
            <a:r>
              <a:rPr spc="-10" dirty="0"/>
              <a:t>one:</a:t>
            </a:r>
            <a:r>
              <a:rPr spc="95" dirty="0"/>
              <a:t> </a:t>
            </a:r>
            <a:r>
              <a:rPr dirty="0"/>
              <a:t>list</a:t>
            </a:r>
            <a:r>
              <a:rPr spc="5" dirty="0"/>
              <a:t> </a:t>
            </a:r>
            <a:r>
              <a:rPr spc="-10" dirty="0"/>
              <a:t>each</a:t>
            </a:r>
            <a:r>
              <a:rPr spc="5" dirty="0"/>
              <a:t> </a:t>
            </a:r>
            <a:r>
              <a:rPr spc="-20" dirty="0"/>
              <a:t>possible</a:t>
            </a:r>
            <a:r>
              <a:rPr spc="5" dirty="0"/>
              <a:t> </a:t>
            </a:r>
            <a:r>
              <a:rPr spc="-10" dirty="0"/>
              <a:t>three</a:t>
            </a:r>
            <a:r>
              <a:rPr spc="5" dirty="0"/>
              <a:t> </a:t>
            </a:r>
            <a:r>
              <a:rPr dirty="0"/>
              <a:t>card</a:t>
            </a:r>
            <a:r>
              <a:rPr spc="5" dirty="0"/>
              <a:t> </a:t>
            </a:r>
            <a:r>
              <a:rPr dirty="0"/>
              <a:t>draw,</a:t>
            </a:r>
            <a:r>
              <a:rPr spc="5" dirty="0"/>
              <a:t> </a:t>
            </a:r>
            <a:r>
              <a:rPr spc="-10" dirty="0"/>
              <a:t>count</a:t>
            </a:r>
            <a:r>
              <a:rPr spc="10" dirty="0"/>
              <a:t> </a:t>
            </a:r>
            <a:r>
              <a:rPr dirty="0"/>
              <a:t>them,</a:t>
            </a:r>
            <a:r>
              <a:rPr spc="5" dirty="0"/>
              <a:t> </a:t>
            </a:r>
            <a:r>
              <a:rPr spc="-10" dirty="0"/>
              <a:t>count </a:t>
            </a:r>
            <a:r>
              <a:rPr dirty="0"/>
              <a:t>the</a:t>
            </a:r>
            <a:r>
              <a:rPr spc="15" dirty="0"/>
              <a:t> </a:t>
            </a:r>
            <a:r>
              <a:rPr spc="-30" dirty="0"/>
              <a:t>number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draws</a:t>
            </a:r>
            <a:r>
              <a:rPr spc="1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dirty="0"/>
              <a:t>no</a:t>
            </a:r>
            <a:r>
              <a:rPr spc="15" dirty="0"/>
              <a:t> </a:t>
            </a:r>
            <a:r>
              <a:rPr spc="-10" dirty="0"/>
              <a:t>hearts,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divide.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12700">
              <a:lnSpc>
                <a:spcPct val="100000"/>
              </a:lnSpc>
            </a:pPr>
            <a:r>
              <a:rPr dirty="0"/>
              <a:t>No.</a:t>
            </a:r>
            <a:r>
              <a:rPr spc="135" dirty="0"/>
              <a:t> </a:t>
            </a:r>
            <a:r>
              <a:rPr dirty="0"/>
              <a:t>Too</a:t>
            </a:r>
            <a:r>
              <a:rPr spc="35" dirty="0"/>
              <a:t> </a:t>
            </a:r>
            <a:r>
              <a:rPr spc="-10" dirty="0"/>
              <a:t>hard.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32/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1639" y="62407"/>
            <a:ext cx="28668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Birthday Problem in This Class</a:t>
            </a:r>
            <a:endParaRPr spc="4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/>
              <p:nvPr/>
            </p:nvSpPr>
            <p:spPr>
              <a:xfrm>
                <a:off x="247649" y="434975"/>
                <a:ext cx="4114800" cy="16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I claim that at least one student has birthday in this week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+mn-lt"/>
                  </a:rPr>
                  <a:t> to be the event that at least one out of n people has birthday in this week</a:t>
                </a: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1100" i="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1100" i="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9" y="434975"/>
                <a:ext cx="4114800" cy="1686039"/>
              </a:xfrm>
              <a:prstGeom prst="rect">
                <a:avLst/>
              </a:prstGeom>
              <a:blipFill>
                <a:blip r:embed="rId3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35261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4" y="1350873"/>
            <a:ext cx="4301675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38100">
              <a:spcBef>
                <a:spcPts val="90"/>
              </a:spcBef>
            </a:pP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Let</a:t>
            </a:r>
            <a:r>
              <a:rPr sz="1100" spc="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b="0" i="1" spc="50" dirty="0">
                <a:solidFill>
                  <a:srgbClr val="000000"/>
                </a:solidFill>
                <a:latin typeface="Bookman Old Style"/>
                <a:cs typeface="Bookman Old Style"/>
              </a:rPr>
              <a:t>A</a:t>
            </a:r>
            <a:r>
              <a:rPr sz="1200" b="0" i="1" spc="75" baseline="-10416" dirty="0">
                <a:solidFill>
                  <a:srgbClr val="000000"/>
                </a:solidFill>
                <a:latin typeface="Bookman Old Style"/>
                <a:cs typeface="Bookman Old Style"/>
              </a:rPr>
              <a:t>i</a:t>
            </a:r>
            <a:r>
              <a:rPr sz="1200" b="0" i="1" spc="225" baseline="-10416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be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Georgia"/>
                <a:cs typeface="Georgia"/>
              </a:rPr>
              <a:t>probability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that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1100" spc="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b="0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i</a:t>
            </a:r>
            <a:r>
              <a:rPr sz="1200" b="0" i="1" baseline="27777" dirty="0" err="1">
                <a:solidFill>
                  <a:srgbClr val="000000"/>
                </a:solidFill>
                <a:latin typeface="Bookman Old Style"/>
                <a:cs typeface="Bookman Old Style"/>
              </a:rPr>
              <a:t>th</a:t>
            </a:r>
            <a:r>
              <a:rPr sz="1200" b="0" i="1" spc="217" baseline="27777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card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is</a:t>
            </a:r>
            <a:r>
              <a:rPr lang="en-US" sz="1100" dirty="0">
                <a:solidFill>
                  <a:srgbClr val="000000"/>
                </a:solidFill>
                <a:latin typeface="Georgia"/>
                <a:cs typeface="Georgia"/>
              </a:rPr>
              <a:t> NOT</a:t>
            </a:r>
            <a:r>
              <a:rPr sz="1100" spc="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heart,</a:t>
            </a:r>
            <a:r>
              <a:rPr sz="1100" spc="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b="0" i="1" spc="60" dirty="0">
                <a:solidFill>
                  <a:srgbClr val="000000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4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spc="130" dirty="0">
                <a:solidFill>
                  <a:srgbClr val="000000"/>
                </a:solidFill>
                <a:latin typeface="Georgia"/>
                <a:cs typeface="Georgia"/>
              </a:rPr>
              <a:t>=</a:t>
            </a:r>
            <a:r>
              <a:rPr sz="1100" spc="2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000000"/>
                </a:solidFill>
                <a:latin typeface="Georgia"/>
                <a:cs typeface="Georgia"/>
              </a:rPr>
              <a:t>1</a:t>
            </a:r>
            <a:r>
              <a:rPr sz="11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spc="-60" dirty="0">
                <a:solidFill>
                  <a:srgbClr val="000000"/>
                </a:solidFill>
                <a:latin typeface="Georgia"/>
                <a:cs typeface="Georgia"/>
              </a:rPr>
              <a:t>2</a:t>
            </a:r>
            <a:r>
              <a:rPr sz="1100" b="0" i="1" spc="-60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spc="-50" dirty="0">
                <a:solidFill>
                  <a:srgbClr val="000000"/>
                </a:solidFill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33/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1350873"/>
            <a:ext cx="4179085" cy="542456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50800"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Let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200" b="0" i="1" spc="75" baseline="-10416" dirty="0">
                <a:latin typeface="Bookman Old Style"/>
                <a:cs typeface="Bookman Old Style"/>
              </a:rPr>
              <a:t>i</a:t>
            </a:r>
            <a:r>
              <a:rPr sz="1200" b="0" i="1" spc="225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b="0" i="1" dirty="0" err="1">
                <a:latin typeface="Bookman Old Style"/>
                <a:cs typeface="Bookman Old Style"/>
              </a:rPr>
              <a:t>i</a:t>
            </a:r>
            <a:r>
              <a:rPr sz="1200" b="0" i="1" baseline="27777" dirty="0" err="1">
                <a:latin typeface="Bookman Old Style"/>
                <a:cs typeface="Bookman Old Style"/>
              </a:rPr>
              <a:t>th</a:t>
            </a:r>
            <a:r>
              <a:rPr sz="1200" b="0" i="1" spc="217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card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lang="en-US" sz="1100" dirty="0">
                <a:latin typeface="Georgia"/>
                <a:cs typeface="Georgia"/>
              </a:rPr>
              <a:t> not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heart,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b="0" i="1" spc="60" dirty="0">
                <a:latin typeface="Bookman Old Style"/>
                <a:cs typeface="Bookman Old Style"/>
              </a:rPr>
              <a:t>i</a:t>
            </a:r>
            <a:r>
              <a:rPr sz="1100" b="0" i="1" spc="-40" dirty="0">
                <a:latin typeface="Bookman Old Style"/>
                <a:cs typeface="Bookman Old Style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60" dirty="0">
                <a:latin typeface="Georgia"/>
                <a:cs typeface="Georgia"/>
              </a:rPr>
              <a:t>2</a:t>
            </a:r>
            <a:r>
              <a:rPr sz="1100" b="0" i="1" spc="-6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We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want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35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35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35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200" spc="-37" baseline="-10416" dirty="0">
                <a:latin typeface="Century"/>
                <a:cs typeface="Century"/>
              </a:rPr>
              <a:t>2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33/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4887" y="7229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87" y="51258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39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531" y="7229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606310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52</a:t>
            </a:r>
            <a:r>
              <a:rPr sz="1650" spc="24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4887" y="7229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87" y="51258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39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531" y="7229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606310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52</a:t>
            </a:r>
            <a:r>
              <a:rPr sz="1650" spc="24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620" y="110460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Georgia"/>
                <a:cs typeface="Georgia"/>
              </a:rPr>
              <a:t>38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8320" y="131494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7850" y="1198334"/>
            <a:ext cx="997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51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4887" y="7229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87" y="51258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39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531" y="7229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606310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52</a:t>
            </a:r>
            <a:r>
              <a:rPr sz="1650" spc="24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620" y="110460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Georgia"/>
                <a:cs typeface="Georgia"/>
              </a:rPr>
              <a:t>38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8320" y="131494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7850" y="1198334"/>
            <a:ext cx="997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51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4586" y="1696631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37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7286" y="190696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884" y="1790357"/>
            <a:ext cx="131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5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50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/>
          <p:nvPr/>
        </p:nvSpPr>
        <p:spPr>
          <a:xfrm>
            <a:off x="2374887" y="7229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87" y="51258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39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531" y="7229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606310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52</a:t>
            </a:r>
            <a:r>
              <a:rPr sz="1650" spc="24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620" y="110460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Georgia"/>
                <a:cs typeface="Georgia"/>
              </a:rPr>
              <a:t>38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8320" y="131494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7850" y="1198334"/>
            <a:ext cx="997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51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4586" y="1696631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37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7286" y="190696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884" y="1790357"/>
            <a:ext cx="131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5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50</a:t>
            </a:r>
            <a:endParaRPr sz="1650" baseline="-37878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13101" y="2747124"/>
            <a:ext cx="244475" cy="5715"/>
            <a:chOff x="2413101" y="2747124"/>
            <a:chExt cx="244475" cy="5715"/>
          </a:xfrm>
        </p:grpSpPr>
        <p:sp>
          <p:nvSpPr>
            <p:cNvPr id="14" name="object 14"/>
            <p:cNvSpPr/>
            <p:nvPr/>
          </p:nvSpPr>
          <p:spPr>
            <a:xfrm>
              <a:off x="2415959" y="274998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590" y="2749981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4">
                  <a:moveTo>
                    <a:pt x="0" y="0"/>
                  </a:moveTo>
                  <a:lnTo>
                    <a:pt x="138544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4199" y="2344176"/>
            <a:ext cx="3140075" cy="3873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79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79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7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200" spc="-37" baseline="-10416" dirty="0">
                <a:latin typeface="Century"/>
                <a:cs typeface="Century"/>
              </a:rPr>
              <a:t>2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630555" algn="ctr">
              <a:lnSpc>
                <a:spcPct val="100000"/>
              </a:lnSpc>
              <a:spcBef>
                <a:spcPts val="105"/>
              </a:spcBef>
            </a:pPr>
            <a:r>
              <a:rPr sz="1100" spc="-70" dirty="0">
                <a:latin typeface="Georgia"/>
                <a:cs typeface="Georgia"/>
              </a:rPr>
              <a:t>3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95" dirty="0">
                <a:latin typeface="Georgia"/>
                <a:cs typeface="Georgia"/>
              </a:rPr>
              <a:t>38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37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4500" y="274998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2088" y="2633370"/>
            <a:ext cx="2284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1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2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135" baseline="-37878" dirty="0">
                <a:latin typeface="Georgia"/>
                <a:cs typeface="Georgia"/>
              </a:rPr>
              <a:t>4</a:t>
            </a:r>
            <a:r>
              <a:rPr sz="1650" spc="-30" baseline="-37878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51</a:t>
            </a:r>
            <a:r>
              <a:rPr sz="1650" spc="-30" baseline="-37878" dirty="0">
                <a:latin typeface="Georgia"/>
                <a:cs typeface="Georgia"/>
              </a:rPr>
              <a:t> 50</a:t>
            </a:r>
            <a:r>
              <a:rPr sz="1650" spc="247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0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Georgia"/>
                <a:cs typeface="Georgia"/>
              </a:rPr>
              <a:t>4135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1.10</a:t>
            </a:r>
          </a:p>
        </p:txBody>
      </p:sp>
      <p:sp>
        <p:nvSpPr>
          <p:cNvPr id="3" name="object 3"/>
          <p:cNvSpPr/>
          <p:nvPr/>
        </p:nvSpPr>
        <p:spPr>
          <a:xfrm>
            <a:off x="2374887" y="72292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87" y="51258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Georgia"/>
                <a:cs typeface="Georgia"/>
              </a:rPr>
              <a:t>39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531" y="72292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917" y="606310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52</a:t>
            </a:r>
            <a:r>
              <a:rPr sz="1650" spc="240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620" y="110460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Georgia"/>
                <a:cs typeface="Georgia"/>
              </a:rPr>
              <a:t>38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8320" y="131494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7850" y="1198334"/>
            <a:ext cx="997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51</a:t>
            </a:r>
            <a:endParaRPr sz="1650" baseline="-37878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4586" y="1696631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37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7286" y="190696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884" y="1790357"/>
            <a:ext cx="131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5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650" spc="-37" baseline="-37878" dirty="0">
                <a:latin typeface="Georgia"/>
                <a:cs typeface="Georgia"/>
              </a:rPr>
              <a:t>50</a:t>
            </a:r>
            <a:endParaRPr sz="1650" baseline="-37878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13101" y="2747124"/>
            <a:ext cx="244475" cy="5715"/>
            <a:chOff x="2413101" y="2747124"/>
            <a:chExt cx="244475" cy="5715"/>
          </a:xfrm>
        </p:grpSpPr>
        <p:sp>
          <p:nvSpPr>
            <p:cNvPr id="14" name="object 14"/>
            <p:cNvSpPr/>
            <p:nvPr/>
          </p:nvSpPr>
          <p:spPr>
            <a:xfrm>
              <a:off x="2415959" y="2749981"/>
              <a:ext cx="69850" cy="0"/>
            </a:xfrm>
            <a:custGeom>
              <a:avLst/>
              <a:gdLst/>
              <a:ahLst/>
              <a:cxnLst/>
              <a:rect l="l" t="t" r="r" b="b"/>
              <a:pathLst>
                <a:path w="69850">
                  <a:moveTo>
                    <a:pt x="0" y="0"/>
                  </a:moveTo>
                  <a:lnTo>
                    <a:pt x="6927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590" y="2749981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4">
                  <a:moveTo>
                    <a:pt x="0" y="0"/>
                  </a:moveTo>
                  <a:lnTo>
                    <a:pt x="138544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4199" y="2344176"/>
            <a:ext cx="3140075" cy="3873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79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79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7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200" spc="-37" baseline="-10416" dirty="0">
                <a:latin typeface="Century"/>
                <a:cs typeface="Century"/>
              </a:rPr>
              <a:t>2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630555" algn="ctr">
              <a:lnSpc>
                <a:spcPct val="100000"/>
              </a:lnSpc>
              <a:spcBef>
                <a:spcPts val="105"/>
              </a:spcBef>
            </a:pPr>
            <a:r>
              <a:rPr sz="1100" spc="-70" dirty="0">
                <a:latin typeface="Georgia"/>
                <a:cs typeface="Georgia"/>
              </a:rPr>
              <a:t>3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95" dirty="0">
                <a:latin typeface="Georgia"/>
                <a:cs typeface="Georgia"/>
              </a:rPr>
              <a:t>38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37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4500" y="274998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2088" y="2633370"/>
            <a:ext cx="2284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1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200" spc="12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650" spc="-135" baseline="-37878" dirty="0">
                <a:latin typeface="Georgia"/>
                <a:cs typeface="Georgia"/>
              </a:rPr>
              <a:t>4</a:t>
            </a:r>
            <a:r>
              <a:rPr sz="1650" spc="-30" baseline="-37878" dirty="0">
                <a:latin typeface="Georgia"/>
                <a:cs typeface="Georgia"/>
              </a:rPr>
              <a:t> </a:t>
            </a:r>
            <a:r>
              <a:rPr sz="1650" baseline="-37878" dirty="0">
                <a:latin typeface="Georgia"/>
                <a:cs typeface="Georgia"/>
              </a:rPr>
              <a:t>51</a:t>
            </a:r>
            <a:r>
              <a:rPr sz="1650" spc="-30" baseline="-37878" dirty="0">
                <a:latin typeface="Georgia"/>
                <a:cs typeface="Georgia"/>
              </a:rPr>
              <a:t> 50</a:t>
            </a:r>
            <a:r>
              <a:rPr sz="1650" spc="247" baseline="-37878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0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Georgia"/>
                <a:cs typeface="Georgia"/>
              </a:rPr>
              <a:t>4135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6311" y="3110623"/>
            <a:ext cx="1255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Figure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1.11,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page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26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3055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34/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633" y="1517548"/>
            <a:ext cx="198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Read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Chapter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1,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1.4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ppg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28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-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34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8378" y="3353670"/>
            <a:ext cx="257302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050" y="3353670"/>
            <a:ext cx="1651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37/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1639" y="62407"/>
            <a:ext cx="28668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Birthday Problem in This Class</a:t>
            </a:r>
            <a:endParaRPr spc="4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/>
              <p:nvPr/>
            </p:nvSpPr>
            <p:spPr>
              <a:xfrm>
                <a:off x="247649" y="434975"/>
                <a:ext cx="4114800" cy="193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I claim that at least one student has birthday in this week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+mn-lt"/>
                  </a:rPr>
                  <a:t> to be the event that at least one out of n people has birthday in this week</a:t>
                </a: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1100" i="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1100" i="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≈0.0</m:t>
                    </m:r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9" y="434975"/>
                <a:ext cx="4114800" cy="1939377"/>
              </a:xfrm>
              <a:prstGeom prst="rect">
                <a:avLst/>
              </a:prstGeo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7661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1639" y="62407"/>
            <a:ext cx="28668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Birthday Problem in This Class</a:t>
            </a:r>
            <a:endParaRPr spc="4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/>
              <p:nvPr/>
            </p:nvSpPr>
            <p:spPr>
              <a:xfrm>
                <a:off x="247649" y="434975"/>
                <a:ext cx="4114800" cy="239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I claim that at least one student has birthday in this week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+mn-lt"/>
                  </a:rPr>
                  <a:t> to be the event that at least one out of n people has birthday in this week</a:t>
                </a: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1100" i="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1100" i="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≈0.0</m:t>
                    </m:r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1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100" i="0" dirty="0">
                        <a:latin typeface="Cambria Math" panose="02040503050406030204" pitchFamily="18" charset="0"/>
                      </a:rPr>
                      <m:t>=0.056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9" y="434975"/>
                <a:ext cx="4114800" cy="2395464"/>
              </a:xfrm>
              <a:prstGeom prst="rect">
                <a:avLst/>
              </a:prstGeom>
              <a:blipFill>
                <a:blip r:embed="rId3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7831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1639" y="62407"/>
            <a:ext cx="286682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Birthday Problem in This Class</a:t>
            </a:r>
            <a:endParaRPr spc="4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/>
              <p:nvPr/>
            </p:nvSpPr>
            <p:spPr>
              <a:xfrm>
                <a:off x="247649" y="434975"/>
                <a:ext cx="4114800" cy="319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I claim that at least one student has birthday in this week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+mn-lt"/>
                  </a:rPr>
                  <a:t> to be the event that at least one out of n people has birthday in this week</a:t>
                </a: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1100" i="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1100" i="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≈0.0</m:t>
                    </m:r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1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100" i="0" dirty="0">
                        <a:latin typeface="Cambria Math" panose="02040503050406030204" pitchFamily="18" charset="0"/>
                      </a:rPr>
                      <m:t>=0.056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n-lt"/>
                  </a:rPr>
                  <a:t>…..</a:t>
                </a: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102</m:t>
                            </m:r>
                          </m:sub>
                        </m:sSub>
                      </m:e>
                    </m:d>
                    <m:r>
                      <a:rPr lang="en-US" sz="1100" i="0" dirty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1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1100" i="0" dirty="0"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100" i="0" dirty="0">
                            <a:latin typeface="Cambria Math" panose="02040503050406030204" pitchFamily="18" charset="0"/>
                          </a:rPr>
                          <m:t>102</m:t>
                        </m:r>
                      </m:sup>
                    </m:sSup>
                    <m:r>
                      <a:rPr lang="en-US" sz="1100" i="0" dirty="0">
                        <a:latin typeface="Cambria Math" panose="02040503050406030204" pitchFamily="18" charset="0"/>
                      </a:rPr>
                      <m:t>≈0.86</m:t>
                    </m:r>
                  </m:oMath>
                </a14:m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  <a:p>
                <a:pPr marL="171450" lvl="3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0801AA-9B23-55C3-4897-0182BF2C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49" y="434975"/>
                <a:ext cx="4114800" cy="3194401"/>
              </a:xfrm>
              <a:prstGeom prst="rect">
                <a:avLst/>
              </a:prstGeom>
              <a:blipFill>
                <a:blip r:embed="rId3"/>
                <a:stretch>
                  <a:fillRect t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1671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3465"/>
            <a:ext cx="36239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I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flip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four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coins.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lang="en-US" sz="1100" dirty="0">
                <a:latin typeface="Georgia"/>
                <a:cs typeface="Georgia"/>
              </a:rPr>
              <a:t>At least o</a:t>
            </a:r>
            <a:r>
              <a:rPr sz="1100" dirty="0">
                <a:latin typeface="Georgia"/>
                <a:cs typeface="Georgia"/>
              </a:rPr>
              <a:t>ne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tail.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exactly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three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heads?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1568" y="3353670"/>
            <a:ext cx="2573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204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Computer</a:t>
            </a:r>
            <a:r>
              <a:rPr sz="600" b="0" spc="2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Scientists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05" y="3353670"/>
            <a:ext cx="1187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</a:rPr>
              <a:t>4/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78725960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3950</Words>
  <Application>Microsoft Office PowerPoint</Application>
  <PresentationFormat>Custom</PresentationFormat>
  <Paragraphs>897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Book Antiqua</vt:lpstr>
      <vt:lpstr>Bookman Old Style</vt:lpstr>
      <vt:lpstr>Calibri</vt:lpstr>
      <vt:lpstr>Cambria Math</vt:lpstr>
      <vt:lpstr>Century</vt:lpstr>
      <vt:lpstr>Georgia</vt:lpstr>
      <vt:lpstr>Lucida Sans Unicode</vt:lpstr>
      <vt:lpstr>Times New Roman</vt:lpstr>
      <vt:lpstr>Office Theme</vt:lpstr>
      <vt:lpstr>PowerPoint Presentation</vt:lpstr>
      <vt:lpstr>Introduction</vt:lpstr>
      <vt:lpstr>Copyright Statement</vt:lpstr>
      <vt:lpstr>Birthday Problem in This Class</vt:lpstr>
      <vt:lpstr>Birthday Problem in This Class</vt:lpstr>
      <vt:lpstr>Birthday Problem in This Class</vt:lpstr>
      <vt:lpstr>Birthday Problem in This Class</vt:lpstr>
      <vt:lpstr>Birthday Problem in This Class</vt:lpstr>
      <vt:lpstr>Conditional  Probability</vt:lpstr>
      <vt:lpstr>Conditional  Probability</vt:lpstr>
      <vt:lpstr>PowerPoint Presentation</vt:lpstr>
      <vt:lpstr>Conditional  Probability</vt:lpstr>
      <vt:lpstr>Conditional  Probability</vt:lpstr>
      <vt:lpstr>Conditional  Probability</vt:lpstr>
      <vt:lpstr>Conditional  Probability</vt:lpstr>
      <vt:lpstr>Conditional  Probability</vt:lpstr>
      <vt:lpstr>Conditional  Probability</vt:lpstr>
      <vt:lpstr>Conditional  Probability</vt:lpstr>
      <vt:lpstr>Conditional  Probability</vt:lpstr>
      <vt:lpstr>PowerPoint Presentation</vt:lpstr>
      <vt:lpstr>Conditional  Probability</vt:lpstr>
      <vt:lpstr>Example 1.6</vt:lpstr>
      <vt:lpstr>Conditional  Probability</vt:lpstr>
      <vt:lpstr>PowerPoint Presentation</vt:lpstr>
      <vt:lpstr>Example 1.7 Page 21</vt:lpstr>
      <vt:lpstr>Example 1.7 Page 21</vt:lpstr>
      <vt:lpstr>Example 1.7 Page 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1.8</vt:lpstr>
      <vt:lpstr>Example 1.8</vt:lpstr>
      <vt:lpstr>PowerPoint Presentation</vt:lpstr>
      <vt:lpstr>PowerPoint Presentation</vt:lpstr>
      <vt:lpstr>PowerPoint Presentation</vt:lpstr>
      <vt:lpstr>PowerPoint Presentation</vt:lpstr>
      <vt:lpstr>Example 1.9</vt:lpstr>
      <vt:lpstr>Example 1.9</vt:lpstr>
      <vt:lpstr>Example 1.9</vt:lpstr>
      <vt:lpstr>Example 1.9</vt:lpstr>
      <vt:lpstr>Example 1.9</vt:lpstr>
      <vt:lpstr>Example 1.9</vt:lpstr>
      <vt:lpstr>Example 1.10</vt:lpstr>
      <vt:lpstr>Example 1.10</vt:lpstr>
      <vt:lpstr>Example 1.10</vt:lpstr>
      <vt:lpstr>Example 1.10</vt:lpstr>
      <vt:lpstr>Let Ai be the probability that the ith card is NOT a heart, i = 1, 2, 3</vt:lpstr>
      <vt:lpstr>Example 1.10</vt:lpstr>
      <vt:lpstr>PowerPoint Presentation</vt:lpstr>
      <vt:lpstr>PowerPoint Presentation</vt:lpstr>
      <vt:lpstr>PowerPoint Presentation</vt:lpstr>
      <vt:lpstr>Example 1.10</vt:lpstr>
      <vt:lpstr>Example 1.10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Computer Scientists</dc:title>
  <dc:creator>Ivan H. Mann III</dc:creator>
  <cp:lastModifiedBy>Geng, Baocheng</cp:lastModifiedBy>
  <cp:revision>49</cp:revision>
  <dcterms:created xsi:type="dcterms:W3CDTF">2023-01-17T21:15:58Z</dcterms:created>
  <dcterms:modified xsi:type="dcterms:W3CDTF">2023-01-19T16:17:15Z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2023-01-17T00:00:00Z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