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FFFFFF"/>
    <a:srgbClr val="EEEFF0"/>
    <a:srgbClr val="8A8A89"/>
    <a:srgbClr val="006FF3"/>
    <a:srgbClr val="00608A"/>
    <a:srgbClr val="1FB35B"/>
    <a:srgbClr val="E76216"/>
    <a:srgbClr val="F09805"/>
    <a:srgbClr val="FFF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69C2-B2D0-4682-BC72-7C3FC6A6761D}" type="datetimeFigureOut">
              <a:rPr lang="pt-PT" smtClean="0"/>
              <a:t>13/06/2023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CDE8-5601-42F4-91B8-8A4DCFCDD2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91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318-B63C-42A2-A6F9-B81D516F3AA2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6E6C-07B7-4430-93F9-6FE7FDF514F1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2FF1-CB99-47AC-8A5B-E033703207E8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9B67-1F92-4945-9323-0F35D70A5B34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567-9FE8-4E73-9965-19DBFA63CB78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A391-63B2-4654-874B-EF16B89F6F05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CFD-593A-4C76-AF99-BB57FC1F0782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F369-F775-4CB5-8E0D-07A5068FB71C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A8EF-00A8-4F84-9E80-21625856CCA0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EE55-8BBE-4AE1-B0F4-75E63D638291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6315-3FC9-4DE7-86BC-C3DC669BA81B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07CE-54D4-4481-924D-9B42CF8AD921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1A14-FC98-47EF-9950-E4C295F89F1E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1FA2-8CAE-4A95-8522-0CDF05D0556D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611F-2E20-48C9-A53A-525FB851CF4D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9BE4-B114-49B5-B9F6-D88255330CCD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559C-F6CF-4EA1-8CF5-F495D48DF356}" type="datetime4">
              <a:rPr lang="en-US" smtClean="0"/>
              <a:t>June 13,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pp112311392" TargetMode="External"/><Relationship Id="rId2" Type="http://schemas.openxmlformats.org/officeDocument/2006/relationships/hyperlink" Target="https://doi.org/10.1093/brain/awt16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11/ejn.1293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8000" dirty="0">
                <a:solidFill>
                  <a:srgbClr val="404E3B"/>
                </a:solidFill>
              </a:rPr>
              <a:t>Imagiologia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sz="2000" dirty="0">
              <a:latin typeface="Century Gothic (corpo)"/>
              <a:cs typeface="Times New Roman" panose="02020603050405020304" pitchFamily="18" charset="0"/>
            </a:endParaRPr>
          </a:p>
          <a:p>
            <a:pPr algn="r"/>
            <a:endParaRPr lang="pt-PT" sz="2000" dirty="0">
              <a:latin typeface="Century Gothic (corpo)"/>
              <a:cs typeface="Times New Roman" panose="02020603050405020304" pitchFamily="18" charset="0"/>
            </a:endParaRP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Victor Alves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890" y="381844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9A383-938B-41D9-017A-EFC4ED27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Relações importantes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5E1D8-8392-1657-F586-40D31A5B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400" dirty="0"/>
              <a:t>(35) Giro do Cíngulo Posterior:</a:t>
            </a:r>
          </a:p>
          <a:p>
            <a:pPr lvl="1"/>
            <a:r>
              <a:rPr lang="pt-PT" sz="2000" dirty="0"/>
              <a:t>Funções cognitivas (atenção, aptidões visuais e espaciais e memória, espacial e temporal);</a:t>
            </a:r>
          </a:p>
          <a:p>
            <a:pPr lvl="1"/>
            <a:r>
              <a:rPr lang="pt-PT" sz="2000" dirty="0"/>
              <a:t>Doentes com Alzheimer ou diminuições cognitivas agravadas apresentam menor atividade. [1]</a:t>
            </a:r>
          </a:p>
          <a:p>
            <a:r>
              <a:rPr lang="pt-PT" sz="2400" dirty="0"/>
              <a:t>(45) Cúneo Esquerdo:</a:t>
            </a:r>
          </a:p>
          <a:p>
            <a:pPr lvl="1"/>
            <a:r>
              <a:rPr lang="pt-PT" sz="2000" dirty="0"/>
              <a:t>Processamento visual básico; [2]</a:t>
            </a:r>
          </a:p>
          <a:p>
            <a:pPr lvl="1"/>
            <a:r>
              <a:rPr lang="pt-PT" sz="2000" dirty="0"/>
              <a:t>Doentes esquizofrénicos apresentam menor atividade.</a:t>
            </a:r>
          </a:p>
          <a:p>
            <a:r>
              <a:rPr lang="pt-PT" sz="2400" dirty="0"/>
              <a:t>Com o avançar da idade, a interatividade entre estes diminui.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6BAAC8-5DC0-DE81-9FDB-002B0CA6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10</a:t>
            </a:fld>
            <a:endParaRPr lang="en-US">
              <a:latin typeface="+mn-lt"/>
            </a:endParaRPr>
          </a:p>
        </p:txBody>
      </p:sp>
      <p:pic>
        <p:nvPicPr>
          <p:cNvPr id="1030" name="Picture 6" descr="0614 Human Brain Side View Medical Images For PowerPoint | PowerPoint  Templates Backgrounds | Template PPT Graphics | Presentation Themes  Templates">
            <a:extLst>
              <a:ext uri="{FF2B5EF4-FFF2-40B4-BE49-F238E27FC236}">
                <a16:creationId xmlns:a16="http://schemas.microsoft.com/office/drawing/2014/main" id="{8F79F1B8-4538-DC2F-170C-36B59643C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9101" r="15938" b="9101"/>
          <a:stretch/>
        </p:blipFill>
        <p:spPr bwMode="auto">
          <a:xfrm flipH="1">
            <a:off x="316688" y="2288736"/>
            <a:ext cx="2234425" cy="194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39962EA-5E6C-0F15-5B44-B05C14103180}"/>
              </a:ext>
            </a:extLst>
          </p:cNvPr>
          <p:cNvCxnSpPr>
            <a:cxnSpLocks/>
          </p:cNvCxnSpPr>
          <p:nvPr/>
        </p:nvCxnSpPr>
        <p:spPr>
          <a:xfrm flipH="1">
            <a:off x="1600200" y="2288736"/>
            <a:ext cx="1190625" cy="618086"/>
          </a:xfrm>
          <a:prstGeom prst="line">
            <a:avLst/>
          </a:prstGeom>
          <a:ln w="28575" cap="flat" cmpd="sng" algn="ctr">
            <a:solidFill>
              <a:srgbClr val="A5301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88D30C-5246-E1FA-38AD-B8B62403B94D}"/>
              </a:ext>
            </a:extLst>
          </p:cNvPr>
          <p:cNvCxnSpPr>
            <a:cxnSpLocks/>
          </p:cNvCxnSpPr>
          <p:nvPr/>
        </p:nvCxnSpPr>
        <p:spPr>
          <a:xfrm flipH="1" flipV="1">
            <a:off x="447675" y="3040829"/>
            <a:ext cx="2343150" cy="988246"/>
          </a:xfrm>
          <a:prstGeom prst="line">
            <a:avLst/>
          </a:prstGeom>
          <a:ln w="28575" cap="flat" cmpd="sng" algn="ctr">
            <a:solidFill>
              <a:srgbClr val="A5301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1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9A383-938B-41D9-017A-EFC4ED27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Relações importantes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5E1D8-8392-1657-F586-40D31A5B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400" dirty="0"/>
              <a:t>(11) Giro Frontal Inferior Esquerdo:</a:t>
            </a:r>
          </a:p>
          <a:p>
            <a:pPr lvl="1"/>
            <a:r>
              <a:rPr lang="pt-PT" sz="2000" dirty="0"/>
              <a:t>Linguagem (processamento, compreensão e produção) e controlo de respostas inibitórias. [3]</a:t>
            </a:r>
          </a:p>
          <a:p>
            <a:r>
              <a:rPr lang="pt-PT" sz="2400" dirty="0"/>
              <a:t>(57) Giro Pós-Central Direito:</a:t>
            </a:r>
          </a:p>
          <a:p>
            <a:pPr lvl="1"/>
            <a:r>
              <a:rPr lang="pt-PT" sz="2000" dirty="0"/>
              <a:t>Integração de informação dos sensores do sistema </a:t>
            </a:r>
            <a:r>
              <a:rPr lang="pt-PT" sz="2000" dirty="0" err="1"/>
              <a:t>somatossensorial</a:t>
            </a:r>
            <a:r>
              <a:rPr lang="pt-PT" sz="2000" dirty="0"/>
              <a:t>;</a:t>
            </a:r>
          </a:p>
          <a:p>
            <a:pPr lvl="1"/>
            <a:r>
              <a:rPr lang="pt-PT" sz="2000" dirty="0"/>
              <a:t>Diminuição da sua atividade leva a dificuldades de transmissão da informação por toda a rede cerebral</a:t>
            </a:r>
          </a:p>
          <a:p>
            <a:r>
              <a:rPr lang="pt-PT" sz="2400" dirty="0"/>
              <a:t>Diminuição da relação entre estas explica maior dificuldade no discurso, perceção de dor e raciocínio lento em idosos.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6BAAC8-5DC0-DE81-9FDB-002B0CA6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EB7DEB-FE34-DF3E-331E-FF829CE38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3" b="3612"/>
          <a:stretch/>
        </p:blipFill>
        <p:spPr>
          <a:xfrm flipH="1">
            <a:off x="307569" y="3545951"/>
            <a:ext cx="2382449" cy="21644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C0BC19-4983-2208-3B5D-3EC8230BF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3" b="3612"/>
          <a:stretch/>
        </p:blipFill>
        <p:spPr>
          <a:xfrm>
            <a:off x="227012" y="1381507"/>
            <a:ext cx="2362200" cy="2164444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88D30C-5246-E1FA-38AD-B8B62403B94D}"/>
              </a:ext>
            </a:extLst>
          </p:cNvPr>
          <p:cNvCxnSpPr>
            <a:cxnSpLocks/>
          </p:cNvCxnSpPr>
          <p:nvPr/>
        </p:nvCxnSpPr>
        <p:spPr>
          <a:xfrm flipH="1">
            <a:off x="1739106" y="3429000"/>
            <a:ext cx="1051719" cy="593411"/>
          </a:xfrm>
          <a:prstGeom prst="line">
            <a:avLst/>
          </a:prstGeom>
          <a:ln w="28575"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39962EA-5E6C-0F15-5B44-B05C14103180}"/>
              </a:ext>
            </a:extLst>
          </p:cNvPr>
          <p:cNvCxnSpPr>
            <a:cxnSpLocks/>
          </p:cNvCxnSpPr>
          <p:nvPr/>
        </p:nvCxnSpPr>
        <p:spPr>
          <a:xfrm flipH="1">
            <a:off x="687388" y="2333625"/>
            <a:ext cx="2103437" cy="85725"/>
          </a:xfrm>
          <a:prstGeom prst="line">
            <a:avLst/>
          </a:prstGeom>
          <a:ln w="28575"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2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9A383-938B-41D9-017A-EFC4ED27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Relações importantes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5E1D8-8392-1657-F586-40D31A5B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(68) Pré-Cúneo Direito:</a:t>
            </a:r>
          </a:p>
          <a:p>
            <a:pPr lvl="1"/>
            <a:r>
              <a:rPr lang="pt-PT" sz="2000" dirty="0" err="1"/>
              <a:t>Auto-consciência</a:t>
            </a:r>
            <a:r>
              <a:rPr lang="pt-PT" sz="2000" dirty="0"/>
              <a:t>, memória e perceção visual e espacial. [4]</a:t>
            </a:r>
          </a:p>
          <a:p>
            <a:r>
              <a:rPr lang="pt-PT" sz="2400" dirty="0"/>
              <a:t>(69) Lóbulo </a:t>
            </a:r>
            <a:r>
              <a:rPr lang="pt-PT" sz="2400" dirty="0" err="1"/>
              <a:t>Paracentral</a:t>
            </a:r>
            <a:r>
              <a:rPr lang="pt-PT" sz="2400" dirty="0"/>
              <a:t> Esquerdo:</a:t>
            </a:r>
          </a:p>
          <a:p>
            <a:pPr lvl="1"/>
            <a:r>
              <a:rPr lang="pt-PT" sz="2000" dirty="0"/>
              <a:t>Menor atividade relacionada com disfunções motoras, fraqueza e perda de sensibilidade. [5]</a:t>
            </a:r>
          </a:p>
          <a:p>
            <a:r>
              <a:rPr lang="pt-PT" sz="2400" dirty="0"/>
              <a:t>Perda de capacidade visual e espacial com a idade pode levar a uma recessão da atividade motora, por menor confiança nos movimentos a realizar.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6BAAC8-5DC0-DE81-9FDB-002B0CA6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EB7DEB-FE34-DF3E-331E-FF829CE38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3" b="3612"/>
          <a:stretch/>
        </p:blipFill>
        <p:spPr>
          <a:xfrm flipH="1">
            <a:off x="223299" y="1381507"/>
            <a:ext cx="2382449" cy="21644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C0BC19-4983-2208-3B5D-3EC8230BF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3" b="3612"/>
          <a:stretch/>
        </p:blipFill>
        <p:spPr>
          <a:xfrm>
            <a:off x="243548" y="3545952"/>
            <a:ext cx="2362200" cy="2164444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088D30C-5246-E1FA-38AD-B8B62403B94D}"/>
              </a:ext>
            </a:extLst>
          </p:cNvPr>
          <p:cNvCxnSpPr>
            <a:cxnSpLocks/>
          </p:cNvCxnSpPr>
          <p:nvPr/>
        </p:nvCxnSpPr>
        <p:spPr>
          <a:xfrm flipH="1">
            <a:off x="1424648" y="3312048"/>
            <a:ext cx="1366177" cy="655465"/>
          </a:xfrm>
          <a:prstGeom prst="line">
            <a:avLst/>
          </a:prstGeom>
          <a:ln w="28575"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39962EA-5E6C-0F15-5B44-B05C14103180}"/>
              </a:ext>
            </a:extLst>
          </p:cNvPr>
          <p:cNvCxnSpPr>
            <a:cxnSpLocks/>
          </p:cNvCxnSpPr>
          <p:nvPr/>
        </p:nvCxnSpPr>
        <p:spPr>
          <a:xfrm flipH="1" flipV="1">
            <a:off x="762000" y="1712039"/>
            <a:ext cx="2028825" cy="621586"/>
          </a:xfrm>
          <a:prstGeom prst="line">
            <a:avLst/>
          </a:prstGeom>
          <a:ln w="28575"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1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315A-9850-E672-CCE6-1711BD4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E13E14-62BF-1065-8BA7-F2050ED6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307513" cy="4219575"/>
          </a:xfrm>
        </p:spPr>
        <p:txBody>
          <a:bodyPr>
            <a:normAutofit/>
          </a:bodyPr>
          <a:lstStyle/>
          <a:p>
            <a:r>
              <a:rPr lang="pt-PT" sz="2400" dirty="0"/>
              <a:t>O modelo é capaz de prever a idade com base em </a:t>
            </a:r>
            <a:r>
              <a:rPr lang="pt-PT" sz="2400" dirty="0" err="1"/>
              <a:t>fRMI</a:t>
            </a:r>
            <a:r>
              <a:rPr lang="pt-PT" sz="2400" dirty="0"/>
              <a:t> – MAE de 5.36</a:t>
            </a:r>
          </a:p>
          <a:p>
            <a:endParaRPr lang="pt-PT" sz="2400" dirty="0"/>
          </a:p>
          <a:p>
            <a:r>
              <a:rPr lang="pt-PT" sz="2400" dirty="0"/>
              <a:t>Bom para classificação em gamas de idades.</a:t>
            </a:r>
          </a:p>
          <a:p>
            <a:endParaRPr lang="pt-PT" sz="2400" dirty="0"/>
          </a:p>
          <a:p>
            <a:r>
              <a:rPr lang="pt-PT" sz="2400" dirty="0"/>
              <a:t>Detetadas relações significativas para a predição da idade.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FA9B87-AE0F-D1DB-3108-928BB34E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46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581-0DC4-F194-6ABB-A7F3A5EB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Melhorias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271-AC2D-3603-CA57-0C6B414E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400" dirty="0"/>
              <a:t>Aparenta ter </a:t>
            </a:r>
            <a:r>
              <a:rPr lang="en-GB" sz="2400" i="1" dirty="0"/>
              <a:t>overfitting</a:t>
            </a:r>
            <a:r>
              <a:rPr lang="pt-PT" sz="2400" i="1" dirty="0"/>
              <a:t>:</a:t>
            </a:r>
          </a:p>
          <a:p>
            <a:pPr lvl="1"/>
            <a:r>
              <a:rPr lang="pt-PT" sz="2000" dirty="0"/>
              <a:t>Aumentar dados de treino (mais pacientes ou </a:t>
            </a:r>
            <a:r>
              <a:rPr lang="en-GB" sz="2000" i="1" dirty="0"/>
              <a:t>data augmentation</a:t>
            </a:r>
            <a:r>
              <a:rPr lang="pt-PT" sz="2000" dirty="0"/>
              <a:t>);</a:t>
            </a:r>
          </a:p>
          <a:p>
            <a:pPr lvl="1"/>
            <a:r>
              <a:rPr lang="pt-PT" sz="2000" dirty="0"/>
              <a:t>Diminuir complexidade do modelo;</a:t>
            </a:r>
          </a:p>
          <a:p>
            <a:pPr lvl="1"/>
            <a:r>
              <a:rPr lang="pt-PT" sz="2000" dirty="0"/>
              <a:t>Alterar </a:t>
            </a:r>
            <a:r>
              <a:rPr lang="en-GB" sz="2000" i="1" dirty="0"/>
              <a:t>hyperparameters</a:t>
            </a:r>
            <a:r>
              <a:rPr lang="pt-PT" sz="2000" dirty="0"/>
              <a:t> (</a:t>
            </a:r>
            <a:r>
              <a:rPr lang="en-GB" sz="2000" i="1" dirty="0"/>
              <a:t>epochs</a:t>
            </a:r>
            <a:r>
              <a:rPr lang="pt-PT" sz="2000" dirty="0"/>
              <a:t>, </a:t>
            </a:r>
            <a:r>
              <a:rPr lang="en-GB" sz="2000" i="1" dirty="0"/>
              <a:t>batch size </a:t>
            </a:r>
            <a:r>
              <a:rPr lang="pt-PT" sz="2000" dirty="0"/>
              <a:t>e </a:t>
            </a:r>
            <a:r>
              <a:rPr lang="en-GB" sz="2000" i="1" dirty="0"/>
              <a:t>learning rate</a:t>
            </a:r>
            <a:r>
              <a:rPr lang="pt-PT" sz="2000" dirty="0"/>
              <a:t>);</a:t>
            </a:r>
          </a:p>
          <a:p>
            <a:pPr lvl="1"/>
            <a:r>
              <a:rPr lang="pt-PT" sz="2000" dirty="0"/>
              <a:t>Aplicar técnicas de </a:t>
            </a:r>
            <a:r>
              <a:rPr lang="en-GB" sz="2000" i="1" dirty="0"/>
              <a:t>dropout</a:t>
            </a:r>
            <a:r>
              <a:rPr lang="pt-PT" sz="2000" dirty="0"/>
              <a:t>.</a:t>
            </a:r>
          </a:p>
          <a:p>
            <a:endParaRPr lang="en-GB" sz="2400" dirty="0"/>
          </a:p>
          <a:p>
            <a:r>
              <a:rPr lang="en-GB" sz="2400" dirty="0" err="1"/>
              <a:t>Deteção</a:t>
            </a:r>
            <a:r>
              <a:rPr lang="en-GB" sz="2400" dirty="0"/>
              <a:t> de </a:t>
            </a:r>
            <a:r>
              <a:rPr lang="en-GB" sz="2400" dirty="0" err="1"/>
              <a:t>doenças</a:t>
            </a:r>
            <a:r>
              <a:rPr lang="en-GB" sz="2400" dirty="0"/>
              <a:t>:</a:t>
            </a:r>
          </a:p>
          <a:p>
            <a:pPr lvl="1"/>
            <a:r>
              <a:rPr lang="en-GB" sz="2200" dirty="0" err="1"/>
              <a:t>Aumento</a:t>
            </a:r>
            <a:r>
              <a:rPr lang="en-GB" sz="2200" dirty="0"/>
              <a:t> </a:t>
            </a:r>
            <a:r>
              <a:rPr lang="en-GB" sz="2200" dirty="0" err="1"/>
              <a:t>ou</a:t>
            </a:r>
            <a:r>
              <a:rPr lang="en-GB" sz="2200" dirty="0"/>
              <a:t> </a:t>
            </a:r>
            <a:r>
              <a:rPr lang="en-GB" sz="2200" dirty="0" err="1"/>
              <a:t>diminuição</a:t>
            </a:r>
            <a:r>
              <a:rPr lang="en-GB" sz="2200" dirty="0"/>
              <a:t> de </a:t>
            </a:r>
            <a:r>
              <a:rPr lang="en-GB" sz="2200" dirty="0" err="1"/>
              <a:t>padrões</a:t>
            </a:r>
            <a:r>
              <a:rPr lang="en-GB" sz="2200" dirty="0"/>
              <a:t> de </a:t>
            </a:r>
            <a:r>
              <a:rPr lang="en-GB" sz="2200" dirty="0" err="1"/>
              <a:t>conectividade</a:t>
            </a:r>
            <a:r>
              <a:rPr lang="en-GB" sz="2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E821-0E1A-306A-9137-43199313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71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93F8-0803-B92D-8DDD-8F6A9D38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Melhorias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A740-0D83-774F-191D-68ECB5EB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Integração de fatores extra do paciente:</a:t>
            </a:r>
          </a:p>
          <a:p>
            <a:pPr lvl="1"/>
            <a:r>
              <a:rPr lang="en-GB" sz="2000" dirty="0" err="1"/>
              <a:t>Geográficos</a:t>
            </a:r>
            <a:r>
              <a:rPr lang="en-GB" sz="2000" dirty="0"/>
              <a:t>;</a:t>
            </a:r>
          </a:p>
          <a:p>
            <a:pPr lvl="1"/>
            <a:r>
              <a:rPr lang="en-GB" sz="2000" dirty="0" err="1"/>
              <a:t>Sociais</a:t>
            </a:r>
            <a:r>
              <a:rPr lang="en-GB" sz="2000" dirty="0"/>
              <a:t>;</a:t>
            </a:r>
          </a:p>
          <a:p>
            <a:pPr lvl="1"/>
            <a:r>
              <a:rPr lang="en-GB" sz="2000" dirty="0" err="1"/>
              <a:t>Historial</a:t>
            </a:r>
            <a:r>
              <a:rPr lang="en-GB" sz="2000" dirty="0"/>
              <a:t> </a:t>
            </a:r>
            <a:r>
              <a:rPr lang="en-GB" sz="2000" dirty="0" err="1"/>
              <a:t>clínico</a:t>
            </a:r>
            <a:r>
              <a:rPr lang="en-GB" sz="2000" dirty="0"/>
              <a:t> e </a:t>
            </a:r>
            <a:r>
              <a:rPr lang="en-GB" sz="2000" dirty="0" err="1"/>
              <a:t>hereditários</a:t>
            </a:r>
            <a:r>
              <a:rPr lang="en-GB" sz="2000" dirty="0"/>
              <a:t>.</a:t>
            </a:r>
          </a:p>
          <a:p>
            <a:pPr marL="457200" lvl="1" indent="0">
              <a:buNone/>
            </a:pPr>
            <a:endParaRPr lang="en-GB" sz="2200" dirty="0"/>
          </a:p>
          <a:p>
            <a:pPr marL="431800" lvl="1" indent="-342900"/>
            <a:r>
              <a:rPr lang="en-GB" sz="2200" dirty="0" err="1"/>
              <a:t>Questão</a:t>
            </a:r>
            <a:r>
              <a:rPr lang="en-GB" sz="2200" dirty="0"/>
              <a:t> da </a:t>
            </a:r>
            <a:r>
              <a:rPr lang="en-GB" sz="2200" dirty="0" err="1"/>
              <a:t>singularidade</a:t>
            </a:r>
            <a:r>
              <a:rPr lang="en-GB" sz="2200" dirty="0"/>
              <a:t> do </a:t>
            </a:r>
            <a:r>
              <a:rPr lang="en-GB" sz="2200" dirty="0" err="1"/>
              <a:t>processo</a:t>
            </a:r>
            <a:r>
              <a:rPr lang="en-GB" sz="2200" dirty="0"/>
              <a:t> de </a:t>
            </a:r>
            <a:r>
              <a:rPr lang="en-GB" sz="2200" dirty="0" err="1"/>
              <a:t>envelhecimento</a:t>
            </a:r>
            <a:r>
              <a:rPr lang="en-GB" sz="2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8651-98C3-423A-A44A-1AD8C54E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99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C893-8CFE-335F-AA93-4D85CFF9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70EF-DEA9-BD66-C975-977458D4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574" y="1779104"/>
            <a:ext cx="9149038" cy="4132118"/>
          </a:xfrm>
        </p:spPr>
        <p:txBody>
          <a:bodyPr>
            <a:normAutofit/>
          </a:bodyPr>
          <a:lstStyle/>
          <a:p>
            <a:r>
              <a:rPr lang="pt-PT" sz="1400" dirty="0"/>
              <a:t>1. </a:t>
            </a:r>
            <a:r>
              <a:rPr lang="en-GB" sz="1400" dirty="0"/>
              <a:t>Robert Leech , David J. Sharp, The role of the posterior cingulate cortex in cognition and disease, Brain, Volume 137, Issue 1, January 2014, Pages 12–32, </a:t>
            </a:r>
            <a:r>
              <a:rPr lang="en-GB" sz="1400" dirty="0">
                <a:hlinkClick r:id="rId2"/>
              </a:rPr>
              <a:t>https://doi.org/10.1093/brain/awt162</a:t>
            </a:r>
            <a:endParaRPr lang="pt-PT" sz="1400" dirty="0"/>
          </a:p>
          <a:p>
            <a:r>
              <a:rPr lang="pt-PT" sz="1400" dirty="0"/>
              <a:t>2. </a:t>
            </a:r>
            <a:r>
              <a:rPr lang="pt-PT" sz="1400" dirty="0" err="1"/>
              <a:t>Nyatega</a:t>
            </a:r>
            <a:r>
              <a:rPr lang="pt-PT" sz="1400" dirty="0"/>
              <a:t>, C.O.; </a:t>
            </a:r>
            <a:r>
              <a:rPr lang="pt-PT" sz="1400" dirty="0" err="1"/>
              <a:t>Qiang</a:t>
            </a:r>
            <a:r>
              <a:rPr lang="pt-PT" sz="1400" dirty="0"/>
              <a:t>, L.; </a:t>
            </a:r>
            <a:r>
              <a:rPr lang="pt-PT" sz="1400" dirty="0" err="1"/>
              <a:t>Adamu</a:t>
            </a:r>
            <a:r>
              <a:rPr lang="pt-PT" sz="1400" dirty="0"/>
              <a:t>, M.J.; </a:t>
            </a:r>
            <a:r>
              <a:rPr lang="pt-PT" sz="1400" dirty="0" err="1"/>
              <a:t>Younis</a:t>
            </a:r>
            <a:r>
              <a:rPr lang="pt-PT" sz="1400" dirty="0"/>
              <a:t>, A.; </a:t>
            </a:r>
            <a:r>
              <a:rPr lang="pt-PT" sz="1400" dirty="0" err="1"/>
              <a:t>Kawuwa</a:t>
            </a:r>
            <a:r>
              <a:rPr lang="pt-PT" sz="1400" dirty="0"/>
              <a:t>, H.B. </a:t>
            </a:r>
            <a:r>
              <a:rPr lang="pt-PT" sz="1400" dirty="0" err="1"/>
              <a:t>Altered</a:t>
            </a:r>
            <a:r>
              <a:rPr lang="pt-PT" sz="1400" dirty="0"/>
              <a:t> </a:t>
            </a:r>
            <a:r>
              <a:rPr lang="pt-PT" sz="1400" dirty="0" err="1"/>
              <a:t>Dynamic</a:t>
            </a:r>
            <a:r>
              <a:rPr lang="pt-PT" sz="1400" dirty="0"/>
              <a:t> </a:t>
            </a:r>
            <a:r>
              <a:rPr lang="pt-PT" sz="1400" dirty="0" err="1"/>
              <a:t>Functional</a:t>
            </a:r>
            <a:r>
              <a:rPr lang="pt-PT" sz="1400" dirty="0"/>
              <a:t> </a:t>
            </a:r>
            <a:r>
              <a:rPr lang="pt-PT" sz="1400" dirty="0" err="1"/>
              <a:t>Connectivity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Cuneus</a:t>
            </a:r>
            <a:r>
              <a:rPr lang="pt-PT" sz="1400" dirty="0"/>
              <a:t> in </a:t>
            </a:r>
            <a:r>
              <a:rPr lang="pt-PT" sz="1400" dirty="0" err="1"/>
              <a:t>Schizophrenia</a:t>
            </a:r>
            <a:r>
              <a:rPr lang="pt-PT" sz="1400" dirty="0"/>
              <a:t> </a:t>
            </a:r>
            <a:r>
              <a:rPr lang="pt-PT" sz="1400" dirty="0" err="1"/>
              <a:t>Patients</a:t>
            </a:r>
            <a:r>
              <a:rPr lang="pt-PT" sz="1400" dirty="0"/>
              <a:t>: A </a:t>
            </a:r>
            <a:r>
              <a:rPr lang="pt-PT" sz="1400" dirty="0" err="1"/>
              <a:t>Resting-State</a:t>
            </a:r>
            <a:r>
              <a:rPr lang="pt-PT" sz="1400" dirty="0"/>
              <a:t> </a:t>
            </a:r>
            <a:r>
              <a:rPr lang="pt-PT" sz="1400" dirty="0" err="1"/>
              <a:t>fMRI</a:t>
            </a:r>
            <a:r>
              <a:rPr lang="pt-PT" sz="1400" dirty="0"/>
              <a:t> </a:t>
            </a:r>
            <a:r>
              <a:rPr lang="pt-PT" sz="1400" dirty="0" err="1"/>
              <a:t>Study</a:t>
            </a:r>
            <a:r>
              <a:rPr lang="pt-PT" sz="1400" dirty="0"/>
              <a:t>. </a:t>
            </a:r>
            <a:r>
              <a:rPr lang="pt-PT" sz="1400" dirty="0" err="1"/>
              <a:t>Appl</a:t>
            </a:r>
            <a:r>
              <a:rPr lang="pt-PT" sz="1400" dirty="0"/>
              <a:t>. </a:t>
            </a:r>
            <a:r>
              <a:rPr lang="pt-PT" sz="1400" dirty="0" err="1"/>
              <a:t>Sci</a:t>
            </a:r>
            <a:r>
              <a:rPr lang="pt-PT" sz="1400" dirty="0"/>
              <a:t>. 2021, 11, 11392. </a:t>
            </a:r>
            <a:r>
              <a:rPr lang="pt-PT" sz="1400" dirty="0">
                <a:hlinkClick r:id="rId3"/>
              </a:rPr>
              <a:t>https://doi.org/10.3390/app112311392</a:t>
            </a:r>
            <a:endParaRPr lang="pt-PT" sz="1400" dirty="0"/>
          </a:p>
          <a:p>
            <a:r>
              <a:rPr lang="pt-PT" sz="1400" dirty="0"/>
              <a:t>3. Bach Xuan </a:t>
            </a:r>
            <a:r>
              <a:rPr lang="pt-PT" sz="1400" dirty="0" err="1"/>
              <a:t>Tran</a:t>
            </a:r>
            <a:r>
              <a:rPr lang="pt-PT" sz="1400" dirty="0"/>
              <a:t>, </a:t>
            </a:r>
            <a:r>
              <a:rPr lang="pt-PT" sz="1400" dirty="0" err="1"/>
              <a:t>Tham</a:t>
            </a:r>
            <a:r>
              <a:rPr lang="pt-PT" sz="1400" dirty="0"/>
              <a:t> </a:t>
            </a:r>
            <a:r>
              <a:rPr lang="pt-PT" sz="1400" dirty="0" err="1"/>
              <a:t>Thi</a:t>
            </a:r>
            <a:r>
              <a:rPr lang="pt-PT" sz="1400" dirty="0"/>
              <a:t> </a:t>
            </a:r>
            <a:r>
              <a:rPr lang="pt-PT" sz="1400" dirty="0" err="1"/>
              <a:t>Nguyen</a:t>
            </a:r>
            <a:r>
              <a:rPr lang="pt-PT" sz="1400" dirty="0"/>
              <a:t>, Laurent </a:t>
            </a:r>
            <a:r>
              <a:rPr lang="pt-PT" sz="1400" dirty="0" err="1"/>
              <a:t>Boyer</a:t>
            </a:r>
            <a:r>
              <a:rPr lang="pt-PT" sz="1400" dirty="0"/>
              <a:t>, Guillaume </a:t>
            </a:r>
            <a:r>
              <a:rPr lang="pt-PT" sz="1400" dirty="0" err="1"/>
              <a:t>Fond</a:t>
            </a:r>
            <a:r>
              <a:rPr lang="pt-PT" sz="1400" dirty="0"/>
              <a:t>, Pascal </a:t>
            </a:r>
            <a:r>
              <a:rPr lang="pt-PT" sz="1400" dirty="0" err="1"/>
              <a:t>Auquier</a:t>
            </a:r>
            <a:r>
              <a:rPr lang="pt-PT" sz="1400" dirty="0"/>
              <a:t>, </a:t>
            </a:r>
            <a:r>
              <a:rPr lang="pt-PT" sz="1400" dirty="0" err="1"/>
              <a:t>Hao</a:t>
            </a:r>
            <a:r>
              <a:rPr lang="pt-PT" sz="1400" dirty="0"/>
              <a:t> Si </a:t>
            </a:r>
            <a:r>
              <a:rPr lang="pt-PT" sz="1400" dirty="0" err="1"/>
              <a:t>Anh</a:t>
            </a:r>
            <a:r>
              <a:rPr lang="pt-PT" sz="1400" dirty="0"/>
              <a:t> </a:t>
            </a:r>
            <a:r>
              <a:rPr lang="pt-PT" sz="1400" dirty="0" err="1"/>
              <a:t>Nguyen</a:t>
            </a:r>
            <a:r>
              <a:rPr lang="pt-PT" sz="1400" dirty="0"/>
              <a:t>, </a:t>
            </a:r>
            <a:r>
              <a:rPr lang="pt-PT" sz="1400" dirty="0" err="1"/>
              <a:t>Ha</a:t>
            </a:r>
            <a:r>
              <a:rPr lang="pt-PT" sz="1400" dirty="0"/>
              <a:t> </a:t>
            </a:r>
            <a:r>
              <a:rPr lang="pt-PT" sz="1400" dirty="0" err="1"/>
              <a:t>Thi</a:t>
            </a:r>
            <a:r>
              <a:rPr lang="pt-PT" sz="1400" dirty="0"/>
              <a:t> </a:t>
            </a:r>
            <a:r>
              <a:rPr lang="pt-PT" sz="1400" dirty="0" err="1"/>
              <a:t>Nhi</a:t>
            </a:r>
            <a:r>
              <a:rPr lang="pt-PT" sz="1400" dirty="0"/>
              <a:t> </a:t>
            </a:r>
            <a:r>
              <a:rPr lang="pt-PT" sz="1400" dirty="0" err="1"/>
              <a:t>Tran</a:t>
            </a:r>
            <a:r>
              <a:rPr lang="pt-PT" sz="1400" dirty="0"/>
              <a:t>, </a:t>
            </a:r>
            <a:r>
              <a:rPr lang="pt-PT" sz="1400" dirty="0" err="1"/>
              <a:t>Hung</a:t>
            </a:r>
            <a:r>
              <a:rPr lang="pt-PT" sz="1400" dirty="0"/>
              <a:t> </a:t>
            </a:r>
            <a:r>
              <a:rPr lang="pt-PT" sz="1400" dirty="0" err="1"/>
              <a:t>Manh</a:t>
            </a:r>
            <a:r>
              <a:rPr lang="pt-PT" sz="1400" dirty="0"/>
              <a:t> </a:t>
            </a:r>
            <a:r>
              <a:rPr lang="pt-PT" sz="1400" dirty="0" err="1"/>
              <a:t>Nguyen</a:t>
            </a:r>
            <a:r>
              <a:rPr lang="pt-PT" sz="1400" dirty="0"/>
              <a:t>, </a:t>
            </a:r>
            <a:r>
              <a:rPr lang="pt-PT" sz="1400" dirty="0" err="1"/>
              <a:t>Jongkwan</a:t>
            </a:r>
            <a:r>
              <a:rPr lang="pt-PT" sz="1400" dirty="0"/>
              <a:t> Choi, </a:t>
            </a:r>
            <a:r>
              <a:rPr lang="pt-PT" sz="1400" dirty="0" err="1"/>
              <a:t>Huong</a:t>
            </a:r>
            <a:r>
              <a:rPr lang="pt-PT" sz="1400" dirty="0"/>
              <a:t> </a:t>
            </a:r>
            <a:r>
              <a:rPr lang="pt-PT" sz="1400" dirty="0" err="1"/>
              <a:t>Thi</a:t>
            </a:r>
            <a:r>
              <a:rPr lang="pt-PT" sz="1400" dirty="0"/>
              <a:t> </a:t>
            </a:r>
            <a:r>
              <a:rPr lang="pt-PT" sz="1400" dirty="0" err="1"/>
              <a:t>Le</a:t>
            </a:r>
            <a:r>
              <a:rPr lang="pt-PT" sz="1400" dirty="0"/>
              <a:t>, Carl A. </a:t>
            </a:r>
            <a:r>
              <a:rPr lang="pt-PT" sz="1400" dirty="0" err="1"/>
              <a:t>Latkin</a:t>
            </a:r>
            <a:r>
              <a:rPr lang="pt-PT" sz="1400" dirty="0"/>
              <a:t>, </a:t>
            </a:r>
            <a:r>
              <a:rPr lang="pt-PT" sz="1400" dirty="0" err="1"/>
              <a:t>Kalpana</a:t>
            </a:r>
            <a:r>
              <a:rPr lang="pt-PT" sz="1400" dirty="0"/>
              <a:t> Isabel </a:t>
            </a:r>
            <a:r>
              <a:rPr lang="pt-PT" sz="1400" dirty="0" err="1"/>
              <a:t>Nathan</a:t>
            </a:r>
            <a:r>
              <a:rPr lang="pt-PT" sz="1400" dirty="0"/>
              <a:t>, </a:t>
            </a:r>
            <a:r>
              <a:rPr lang="pt-PT" sz="1400" dirty="0" err="1"/>
              <a:t>Syeda</a:t>
            </a:r>
            <a:r>
              <a:rPr lang="pt-PT" sz="1400" dirty="0"/>
              <a:t> F. </a:t>
            </a:r>
            <a:r>
              <a:rPr lang="pt-PT" sz="1400" dirty="0" err="1"/>
              <a:t>Husain</a:t>
            </a:r>
            <a:r>
              <a:rPr lang="pt-PT" sz="1400" dirty="0"/>
              <a:t>, Roger S. </a:t>
            </a:r>
            <a:r>
              <a:rPr lang="pt-PT" sz="1400" dirty="0" err="1"/>
              <a:t>McIntyre</a:t>
            </a:r>
            <a:r>
              <a:rPr lang="pt-PT" sz="1400" dirty="0"/>
              <a:t>, Cyrus S. H. Ho, </a:t>
            </a:r>
            <a:r>
              <a:rPr lang="pt-PT" sz="1400" dirty="0" err="1"/>
              <a:t>Melvyn</a:t>
            </a:r>
            <a:r>
              <a:rPr lang="pt-PT" sz="1400" dirty="0"/>
              <a:t> W. B. </a:t>
            </a:r>
            <a:r>
              <a:rPr lang="pt-PT" sz="1400" dirty="0" err="1"/>
              <a:t>Zhang</a:t>
            </a:r>
            <a:r>
              <a:rPr lang="pt-PT" sz="1400" dirty="0"/>
              <a:t>, Roger C. M. Ho, </a:t>
            </a:r>
            <a:r>
              <a:rPr lang="pt-PT" sz="1400" dirty="0" err="1"/>
              <a:t>Differentiating</a:t>
            </a:r>
            <a:r>
              <a:rPr lang="pt-PT" sz="1400" dirty="0"/>
              <a:t> </a:t>
            </a:r>
            <a:r>
              <a:rPr lang="pt-PT" sz="1400" dirty="0" err="1"/>
              <a:t>people</a:t>
            </a:r>
            <a:r>
              <a:rPr lang="pt-PT" sz="1400" dirty="0"/>
              <a:t> </a:t>
            </a:r>
            <a:r>
              <a:rPr lang="pt-PT" sz="1400" dirty="0" err="1"/>
              <a:t>with</a:t>
            </a:r>
            <a:r>
              <a:rPr lang="pt-PT" sz="1400" dirty="0"/>
              <a:t> </a:t>
            </a:r>
            <a:r>
              <a:rPr lang="pt-PT" sz="1400" dirty="0" err="1"/>
              <a:t>schizophrenia</a:t>
            </a:r>
            <a:r>
              <a:rPr lang="pt-PT" sz="1400" dirty="0"/>
              <a:t> </a:t>
            </a:r>
            <a:r>
              <a:rPr lang="pt-PT" sz="1400" dirty="0" err="1"/>
              <a:t>from</a:t>
            </a:r>
            <a:r>
              <a:rPr lang="pt-PT" sz="1400" dirty="0"/>
              <a:t> </a:t>
            </a:r>
            <a:r>
              <a:rPr lang="pt-PT" sz="1400" dirty="0" err="1"/>
              <a:t>healthy</a:t>
            </a:r>
            <a:r>
              <a:rPr lang="pt-PT" sz="1400" dirty="0"/>
              <a:t> </a:t>
            </a:r>
            <a:r>
              <a:rPr lang="pt-PT" sz="1400" dirty="0" err="1"/>
              <a:t>controls</a:t>
            </a:r>
            <a:r>
              <a:rPr lang="pt-PT" sz="1400" dirty="0"/>
              <a:t> in a </a:t>
            </a:r>
            <a:r>
              <a:rPr lang="pt-PT" sz="1400" dirty="0" err="1"/>
              <a:t>developing</a:t>
            </a:r>
            <a:r>
              <a:rPr lang="pt-PT" sz="1400" dirty="0"/>
              <a:t> Country: </a:t>
            </a:r>
            <a:r>
              <a:rPr lang="pt-PT" sz="1400" dirty="0" err="1"/>
              <a:t>An</a:t>
            </a:r>
            <a:r>
              <a:rPr lang="pt-PT" sz="1400" dirty="0"/>
              <a:t> </a:t>
            </a:r>
            <a:r>
              <a:rPr lang="pt-PT" sz="1400" dirty="0" err="1"/>
              <a:t>evaluation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portable</a:t>
            </a:r>
            <a:r>
              <a:rPr lang="pt-PT" sz="1400" dirty="0"/>
              <a:t> </a:t>
            </a:r>
            <a:r>
              <a:rPr lang="pt-PT" sz="1400" dirty="0" err="1"/>
              <a:t>functional</a:t>
            </a:r>
            <a:r>
              <a:rPr lang="pt-PT" sz="1400" dirty="0"/>
              <a:t> </a:t>
            </a:r>
            <a:r>
              <a:rPr lang="pt-PT" sz="1400" dirty="0" err="1"/>
              <a:t>near</a:t>
            </a:r>
            <a:r>
              <a:rPr lang="pt-PT" sz="1400" dirty="0"/>
              <a:t> </a:t>
            </a:r>
            <a:r>
              <a:rPr lang="pt-PT" sz="1400" dirty="0" err="1"/>
              <a:t>infrared</a:t>
            </a:r>
            <a:r>
              <a:rPr lang="pt-PT" sz="1400" dirty="0"/>
              <a:t> </a:t>
            </a:r>
            <a:r>
              <a:rPr lang="pt-PT" sz="1400" dirty="0" err="1"/>
              <a:t>spectroscopy</a:t>
            </a:r>
            <a:r>
              <a:rPr lang="pt-PT" sz="1400" dirty="0"/>
              <a:t> (</a:t>
            </a:r>
            <a:r>
              <a:rPr lang="pt-PT" sz="1400" dirty="0" err="1"/>
              <a:t>fNIRS</a:t>
            </a:r>
            <a:r>
              <a:rPr lang="pt-PT" sz="1400" dirty="0"/>
              <a:t>) as </a:t>
            </a:r>
            <a:r>
              <a:rPr lang="pt-PT" sz="1400" dirty="0" err="1"/>
              <a:t>an</a:t>
            </a:r>
            <a:r>
              <a:rPr lang="pt-PT" sz="1400" dirty="0"/>
              <a:t> </a:t>
            </a:r>
            <a:r>
              <a:rPr lang="pt-PT" sz="1400" dirty="0" err="1"/>
              <a:t>adjunct</a:t>
            </a:r>
            <a:r>
              <a:rPr lang="pt-PT" sz="1400" dirty="0"/>
              <a:t> </a:t>
            </a:r>
            <a:r>
              <a:rPr lang="pt-PT" sz="1400" dirty="0" err="1"/>
              <a:t>diagnostic</a:t>
            </a:r>
            <a:r>
              <a:rPr lang="pt-PT" sz="1400" dirty="0"/>
              <a:t> </a:t>
            </a:r>
            <a:r>
              <a:rPr lang="pt-PT" sz="1400" dirty="0" err="1"/>
              <a:t>tool</a:t>
            </a:r>
            <a:r>
              <a:rPr lang="pt-PT" sz="1400" dirty="0"/>
              <a:t>, </a:t>
            </a:r>
            <a:r>
              <a:rPr lang="pt-PT" sz="1400" dirty="0" err="1"/>
              <a:t>Frontiers</a:t>
            </a:r>
            <a:r>
              <a:rPr lang="pt-PT" sz="1400" dirty="0"/>
              <a:t> in </a:t>
            </a:r>
            <a:r>
              <a:rPr lang="pt-PT" sz="1400" dirty="0" err="1"/>
              <a:t>Psychiatry</a:t>
            </a:r>
            <a:r>
              <a:rPr lang="pt-PT" sz="1400" dirty="0"/>
              <a:t>, 10.3389/fpsyt.2023.1061284, 14, (2023).</a:t>
            </a:r>
          </a:p>
          <a:p>
            <a:r>
              <a:rPr lang="en-GB" sz="1400" dirty="0"/>
              <a:t>4. Uchimura, M., Nakano, T., </a:t>
            </a:r>
            <a:r>
              <a:rPr lang="en-GB" sz="1400" dirty="0" err="1"/>
              <a:t>Morito</a:t>
            </a:r>
            <a:r>
              <a:rPr lang="en-GB" sz="1400" dirty="0"/>
              <a:t>, Y., Ando, H., \&amp; Kitazawa, S. (2015). Automatic representation of a visual stimulus relative to a background in the right </a:t>
            </a:r>
            <a:r>
              <a:rPr lang="en-GB" sz="1400" dirty="0" err="1"/>
              <a:t>precuneus</a:t>
            </a:r>
            <a:r>
              <a:rPr lang="en-GB" sz="1400" dirty="0"/>
              <a:t>. European Journal of Neuroscience, 42(1), 1651–1659. </a:t>
            </a:r>
            <a:r>
              <a:rPr lang="en-GB" sz="1400" dirty="0">
                <a:hlinkClick r:id="rId4"/>
              </a:rPr>
              <a:t>https://doi.org/10.1111/ejn.12935</a:t>
            </a:r>
            <a:endParaRPr lang="en-GB" sz="1400" dirty="0"/>
          </a:p>
          <a:p>
            <a:r>
              <a:rPr lang="en-GB" sz="1400" dirty="0"/>
              <a:t>5. </a:t>
            </a:r>
            <a:r>
              <a:rPr lang="en-GB" sz="1400" dirty="0" err="1"/>
              <a:t>DeMyer</a:t>
            </a:r>
            <a:r>
              <a:rPr lang="en-GB" sz="1400" dirty="0"/>
              <a:t>, W. (2009). Applied Anatomy of the Brain Arteries. In Elsevier eBooks (pp. 15–68). https://doi.org/10.1016/b978-0-7506-7418-8.00002-1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24FAE-C833-D41E-FE8B-A8939C67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16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493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800838" cy="4317590"/>
          </a:xfrm>
        </p:spPr>
        <p:txBody>
          <a:bodyPr>
            <a:normAutofit/>
          </a:bodyPr>
          <a:lstStyle/>
          <a:p>
            <a:r>
              <a:rPr lang="pt-PT" sz="8000" dirty="0">
                <a:solidFill>
                  <a:srgbClr val="404E3B"/>
                </a:solidFill>
              </a:rPr>
              <a:t>Imagiologia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681841"/>
            <a:ext cx="4337071" cy="181429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8288679" y="4701815"/>
            <a:ext cx="3101372" cy="177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sz="2000" dirty="0">
              <a:latin typeface="Century Gothic (corpo)"/>
              <a:cs typeface="Times New Roman" panose="02020603050405020304" pitchFamily="18" charset="0"/>
            </a:endParaRPr>
          </a:p>
          <a:p>
            <a:pPr algn="r"/>
            <a:endParaRPr lang="pt-PT" sz="2000" dirty="0">
              <a:latin typeface="Century Gothic (corpo)"/>
              <a:cs typeface="Times New Roman" panose="02020603050405020304" pitchFamily="18" charset="0"/>
            </a:endParaRP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Victor Alves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890" y="381844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4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00BE0-D1E0-C818-DDF7-F67E969C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Data Understanding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E1EF84-E1C2-97BB-0E51-27D3754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D99F2E-8D22-1474-2ECE-BAC86910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24" y="1406814"/>
            <a:ext cx="8091488" cy="48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00BE0-D1E0-C818-DDF7-F67E969C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Data Understanding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E1EF84-E1C2-97BB-0E51-27D3754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6237E1-6696-184C-2AEC-3DEE8755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05" y="1576165"/>
            <a:ext cx="61817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00BE0-D1E0-C818-DDF7-F67E969C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Data Understanding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E1EF84-E1C2-97BB-0E51-27D3754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B92773-59EA-96BB-5A11-643A9CFC2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05" y="1576165"/>
            <a:ext cx="61817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00BE0-D1E0-C818-DDF7-F67E969C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Data Understanding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E1EF84-E1C2-97BB-0E51-27D3754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94153-F7E1-51C3-AA9C-F4C03BE6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80" y="1585690"/>
            <a:ext cx="47529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7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C231E-3A57-08F1-A176-8544A2D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Data Preparation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9B5908-41EA-BFCB-D377-F8F20374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C043325-8C71-0887-18C3-6F1E47CA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07648"/>
              </p:ext>
            </p:extLst>
          </p:nvPr>
        </p:nvGraphicFramePr>
        <p:xfrm>
          <a:off x="1311579" y="2486469"/>
          <a:ext cx="103441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3349207768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3818174650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627865863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875736711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1571139683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377962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i="1" noProof="0" dirty="0"/>
                        <a:t>Datasets</a:t>
                      </a:r>
                      <a:r>
                        <a:rPr lang="pt-PT" dirty="0"/>
                        <a:t> criados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Sexo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Educação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Relações (completas)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Relações (não nulas)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9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6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5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26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177929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677D6BE-64C6-CF1A-A3A5-3392023AA294}"/>
              </a:ext>
            </a:extLst>
          </p:cNvPr>
          <p:cNvSpPr/>
          <p:nvPr/>
        </p:nvSpPr>
        <p:spPr>
          <a:xfrm>
            <a:off x="1311579" y="3865455"/>
            <a:ext cx="10344150" cy="380174"/>
          </a:xfrm>
          <a:prstGeom prst="rect">
            <a:avLst/>
          </a:prstGeom>
          <a:noFill/>
          <a:ln w="28575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E59263-41FD-755C-770B-55FE0DDD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25" y="1776575"/>
            <a:ext cx="9157015" cy="38331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4FF5424-503E-C455-995E-A32FF4BDF946}"/>
              </a:ext>
            </a:extLst>
          </p:cNvPr>
          <p:cNvSpPr/>
          <p:nvPr/>
        </p:nvSpPr>
        <p:spPr>
          <a:xfrm>
            <a:off x="1311579" y="4600576"/>
            <a:ext cx="10344150" cy="380174"/>
          </a:xfrm>
          <a:prstGeom prst="rect">
            <a:avLst/>
          </a:prstGeom>
          <a:noFill/>
          <a:ln w="28575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C3E259-A725-3F4E-0743-2D3B471F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97" y="1776575"/>
            <a:ext cx="9763114" cy="38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86223-B8F7-89DD-889A-42FAED08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BDEFC8-1A79-EFF0-47B3-9C6DB4D4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03C494-021D-4534-1160-6A9A5EA4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15" y="1644509"/>
            <a:ext cx="5560179" cy="44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6A1A1-80C3-E5DA-23CC-5B1E2FD5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Treino (</a:t>
            </a:r>
            <a:r>
              <a:rPr lang="en-GB" i="1" dirty="0"/>
              <a:t>k-fold cross-validation</a:t>
            </a:r>
            <a:r>
              <a:rPr lang="pt-PT" dirty="0"/>
              <a:t>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98ADCC-767D-0396-87D0-3477933C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8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CDF722-C3E0-A988-E693-A3440AA8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04" y="1392328"/>
            <a:ext cx="3970364" cy="52353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110969-C0AC-1F03-8302-F17FD72DA531}"/>
              </a:ext>
            </a:extLst>
          </p:cNvPr>
          <p:cNvSpPr txBox="1"/>
          <p:nvPr/>
        </p:nvSpPr>
        <p:spPr>
          <a:xfrm>
            <a:off x="7942831" y="2260937"/>
            <a:ext cx="2667718" cy="294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/>
              <a:t>Hyperparameters: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4 k-folds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50 epochs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batch_size</a:t>
            </a:r>
            <a:r>
              <a:rPr lang="en-GB" dirty="0"/>
              <a:t>=28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learning_rate</a:t>
            </a:r>
            <a:r>
              <a:rPr lang="en-GB" dirty="0"/>
              <a:t>=0.001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Optimizer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Criterion MAE</a:t>
            </a:r>
          </a:p>
        </p:txBody>
      </p:sp>
    </p:spTree>
    <p:extLst>
      <p:ext uri="{BB962C8B-B14F-4D97-AF65-F5344CB8AC3E}">
        <p14:creationId xmlns:p14="http://schemas.microsoft.com/office/powerpoint/2010/main" val="291558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DE34A-BD19-F059-F8E4-3062F71D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75441E-22B9-8419-F946-FA8A636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9</a:t>
            </a:fld>
            <a:endParaRPr lang="en-US">
              <a:latin typeface="+mn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B6FBD7-2471-FB54-9EC3-F1A70C99004E}"/>
              </a:ext>
            </a:extLst>
          </p:cNvPr>
          <p:cNvSpPr txBox="1"/>
          <p:nvPr/>
        </p:nvSpPr>
        <p:spPr>
          <a:xfrm>
            <a:off x="3432654" y="3191134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/>
              <a:t>Random Forest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671734-6087-3523-6271-E7A5F4FC1D07}"/>
              </a:ext>
            </a:extLst>
          </p:cNvPr>
          <p:cNvSpPr txBox="1"/>
          <p:nvPr/>
        </p:nvSpPr>
        <p:spPr>
          <a:xfrm>
            <a:off x="3704749" y="2025312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 err="1"/>
              <a:t>XGBoost</a:t>
            </a:r>
            <a:endParaRPr lang="en-GB" i="1" dirty="0"/>
          </a:p>
        </p:txBody>
      </p: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D8B4CA8D-D811-DDBF-BFD4-EE46143BFC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83215" y="3391189"/>
            <a:ext cx="141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6D3130BC-0CE0-47FE-2B79-A2224F53F97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939382" y="2225367"/>
            <a:ext cx="19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D57E0B7-2711-05FE-E0C1-C88C13B17A99}"/>
              </a:ext>
            </a:extLst>
          </p:cNvPr>
          <p:cNvSpPr txBox="1"/>
          <p:nvPr/>
        </p:nvSpPr>
        <p:spPr>
          <a:xfrm>
            <a:off x="3255450" y="4235143"/>
            <a:ext cx="2569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MLP (submissão 11)</a:t>
            </a:r>
          </a:p>
          <a:p>
            <a:pPr algn="ctr"/>
            <a:r>
              <a:rPr lang="pt-PT" sz="1400" dirty="0"/>
              <a:t>sexo + relações não nulas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07B6371-1D02-71C0-1295-E83558992D14}"/>
              </a:ext>
            </a:extLst>
          </p:cNvPr>
          <p:cNvSpPr txBox="1"/>
          <p:nvPr/>
        </p:nvSpPr>
        <p:spPr>
          <a:xfrm>
            <a:off x="3313735" y="5390968"/>
            <a:ext cx="2427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MLP (submissão 9)</a:t>
            </a:r>
          </a:p>
          <a:p>
            <a:pPr algn="ctr"/>
            <a:r>
              <a:rPr lang="pt-PT" sz="1400" dirty="0"/>
              <a:t>relações não nulas</a:t>
            </a:r>
          </a:p>
        </p:txBody>
      </p: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F703059D-F9AB-B619-5E6E-580D4C187217}"/>
              </a:ext>
            </a:extLst>
          </p:cNvPr>
          <p:cNvCxnSpPr>
            <a:cxnSpLocks/>
          </p:cNvCxnSpPr>
          <p:nvPr/>
        </p:nvCxnSpPr>
        <p:spPr>
          <a:xfrm>
            <a:off x="5825384" y="4435198"/>
            <a:ext cx="107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676AD946-FEB4-8824-FD1B-ABDF19177E00}"/>
              </a:ext>
            </a:extLst>
          </p:cNvPr>
          <p:cNvCxnSpPr>
            <a:cxnSpLocks/>
          </p:cNvCxnSpPr>
          <p:nvPr/>
        </p:nvCxnSpPr>
        <p:spPr>
          <a:xfrm>
            <a:off x="5741003" y="5591023"/>
            <a:ext cx="115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C77BEA44-343F-7755-A35E-C591EC65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439" y="783578"/>
            <a:ext cx="2064541" cy="5301895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876EE437-E58A-33FF-1313-AF2AA289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980" y="783578"/>
            <a:ext cx="2035463" cy="5534520"/>
          </a:xfrm>
          <a:prstGeom prst="rect">
            <a:avLst/>
          </a:prstGeom>
        </p:spPr>
      </p:pic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4C580EA0-42B9-626B-6B4B-6CE009BBBC6C}"/>
              </a:ext>
            </a:extLst>
          </p:cNvPr>
          <p:cNvCxnSpPr>
            <a:cxnSpLocks/>
          </p:cNvCxnSpPr>
          <p:nvPr/>
        </p:nvCxnSpPr>
        <p:spPr>
          <a:xfrm>
            <a:off x="2914650" y="3914775"/>
            <a:ext cx="8353425" cy="0"/>
          </a:xfrm>
          <a:prstGeom prst="line">
            <a:avLst/>
          </a:prstGeom>
          <a:ln w="19050">
            <a:solidFill>
              <a:srgbClr val="EEE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C8B8E6ED-4596-FAF9-D9F8-FAAC58848406}"/>
              </a:ext>
            </a:extLst>
          </p:cNvPr>
          <p:cNvSpPr/>
          <p:nvPr/>
        </p:nvSpPr>
        <p:spPr>
          <a:xfrm>
            <a:off x="6581775" y="1514475"/>
            <a:ext cx="4415668" cy="202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89F9BE4D-2B22-80B3-CE60-84000E1FEB05}"/>
              </a:ext>
            </a:extLst>
          </p:cNvPr>
          <p:cNvCxnSpPr/>
          <p:nvPr/>
        </p:nvCxnSpPr>
        <p:spPr>
          <a:xfrm>
            <a:off x="2914650" y="1609725"/>
            <a:ext cx="8286750" cy="0"/>
          </a:xfrm>
          <a:prstGeom prst="line">
            <a:avLst/>
          </a:prstGeom>
          <a:ln w="19050">
            <a:solidFill>
              <a:srgbClr val="EEE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35F7DC43-CF2B-96B7-E1A9-C0886B420458}"/>
              </a:ext>
            </a:extLst>
          </p:cNvPr>
          <p:cNvCxnSpPr>
            <a:cxnSpLocks/>
          </p:cNvCxnSpPr>
          <p:nvPr/>
        </p:nvCxnSpPr>
        <p:spPr>
          <a:xfrm>
            <a:off x="2914650" y="6085473"/>
            <a:ext cx="8353425" cy="0"/>
          </a:xfrm>
          <a:prstGeom prst="line">
            <a:avLst/>
          </a:prstGeom>
          <a:ln w="19050">
            <a:solidFill>
              <a:srgbClr val="EEE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94295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798</TotalTime>
  <Words>802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Century Gothic (corpo)</vt:lpstr>
      <vt:lpstr>Wingdings 3</vt:lpstr>
      <vt:lpstr>Haste</vt:lpstr>
      <vt:lpstr>Imagiologia</vt:lpstr>
      <vt:lpstr>Data Understanding</vt:lpstr>
      <vt:lpstr>Data Understanding</vt:lpstr>
      <vt:lpstr>Data Understanding</vt:lpstr>
      <vt:lpstr>Data Understanding</vt:lpstr>
      <vt:lpstr>Data Preparation</vt:lpstr>
      <vt:lpstr>Modelo</vt:lpstr>
      <vt:lpstr>Treino (k-fold cross-validation)</vt:lpstr>
      <vt:lpstr>Resultados</vt:lpstr>
      <vt:lpstr>Relações importantes</vt:lpstr>
      <vt:lpstr>Relações importantes</vt:lpstr>
      <vt:lpstr>Relações importantes</vt:lpstr>
      <vt:lpstr>Conclusões e Melhorias</vt:lpstr>
      <vt:lpstr>Conclusões e Melhorias</vt:lpstr>
      <vt:lpstr>Conclusões e Melhorias</vt:lpstr>
      <vt:lpstr>Referências</vt:lpstr>
      <vt:lpstr>Imagiologia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Tomás Alves Lima</cp:lastModifiedBy>
  <cp:revision>42</cp:revision>
  <dcterms:created xsi:type="dcterms:W3CDTF">2023-04-27T14:04:37Z</dcterms:created>
  <dcterms:modified xsi:type="dcterms:W3CDTF">2023-06-13T09:35:04Z</dcterms:modified>
</cp:coreProperties>
</file>