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4" r:id="rId7"/>
    <p:sldId id="266" r:id="rId8"/>
    <p:sldId id="267" r:id="rId9"/>
    <p:sldId id="268" r:id="rId10"/>
    <p:sldId id="269" r:id="rId11"/>
    <p:sldId id="272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8A"/>
    <a:srgbClr val="006FF3"/>
    <a:srgbClr val="1FB35B"/>
    <a:srgbClr val="E76216"/>
    <a:srgbClr val="F09805"/>
    <a:srgbClr val="FFF4B4"/>
    <a:srgbClr val="E00F1A"/>
    <a:srgbClr val="E64937"/>
    <a:srgbClr val="FF9811"/>
    <a:srgbClr val="72A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F69C2-B2D0-4682-BC72-7C3FC6A6761D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6CDE8-5601-42F4-91B8-8A4DCFCDD2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991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318-B63C-42A2-A6F9-B81D516F3AA2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1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6E6C-07B7-4430-93F9-6FE7FDF514F1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36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2FF1-CB99-47AC-8A5B-E033703207E8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00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B67-1F92-4945-9323-0F35D70A5B34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42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567-9FE8-4E73-9965-19DBFA63CB78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16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A391-63B2-4654-874B-EF16B89F6F05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772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CFD-593A-4C76-AF99-BB57FC1F0782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31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F369-F775-4CB5-8E0D-07A5068FB71C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0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EF-00A8-4F84-9E80-21625856CCA0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3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EE55-8BBE-4AE1-B0F4-75E63D638291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8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6315-3FC9-4DE7-86BC-C3DC669BA81B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8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07CE-54D4-4481-924D-9B42CF8AD921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38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A14-FC98-47EF-9950-E4C295F89F1E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98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FA2-8CAE-4A95-8522-0CDF05D0556D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25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611F-2E20-48C9-A53A-525FB851CF4D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7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9BE4-B114-49B5-B9F6-D88255330CCD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559C-F6CF-4EA1-8CF5-F495D48DF356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800838" cy="4317590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rgbClr val="404E3B"/>
                </a:solidFill>
              </a:rPr>
              <a:t>Aplicações Informáticas e</a:t>
            </a:r>
            <a:br>
              <a:rPr lang="pt-PT" sz="4800" dirty="0">
                <a:solidFill>
                  <a:srgbClr val="404E3B"/>
                </a:solidFill>
              </a:rPr>
            </a:br>
            <a:r>
              <a:rPr lang="pt-PT" sz="4800" dirty="0">
                <a:solidFill>
                  <a:srgbClr val="404E3B"/>
                </a:solidFill>
              </a:rPr>
              <a:t>O Processo Clínico Eletrónico</a:t>
            </a:r>
            <a:br>
              <a:rPr lang="pt-PT" dirty="0">
                <a:solidFill>
                  <a:srgbClr val="404E3B"/>
                </a:solidFill>
              </a:rPr>
            </a:br>
            <a:br>
              <a:rPr lang="pt-PT" dirty="0">
                <a:solidFill>
                  <a:srgbClr val="404E3B"/>
                </a:solidFill>
              </a:rPr>
            </a:br>
            <a:r>
              <a:rPr lang="pt-PT" sz="6000" dirty="0">
                <a:solidFill>
                  <a:srgbClr val="404E3B"/>
                </a:solidFill>
              </a:rPr>
              <a:t>Interoperabilidade</a:t>
            </a:r>
            <a:endParaRPr lang="pt-PT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681841"/>
            <a:ext cx="4337071" cy="181429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8288679" y="4701815"/>
            <a:ext cx="3101372" cy="1774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Docentes: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Abelha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Chaves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Cristiana Neto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" y="465053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FFC56-DEA1-D275-29F5-F1BB6537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/>
              <a:t>Data Warehouse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0E201C-BFBE-B7B9-25B3-CD659ACE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10</a:t>
            </a:fld>
            <a:endParaRPr lang="en-US">
              <a:latin typeface="+mn-lt"/>
            </a:endParaRPr>
          </a:p>
        </p:txBody>
      </p:sp>
      <p:pic>
        <p:nvPicPr>
          <p:cNvPr id="5" name="Picture 8" descr="MongoDB: base de dados NoSQL | OVHcloud">
            <a:extLst>
              <a:ext uri="{FF2B5EF4-FFF2-40B4-BE49-F238E27FC236}">
                <a16:creationId xmlns:a16="http://schemas.microsoft.com/office/drawing/2014/main" id="{CD01FF72-D11A-FA03-8613-EAEB7EFC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60" y="2026963"/>
            <a:ext cx="2945710" cy="8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80E3D05-AAB1-6D53-7BA9-290B86F9B8BF}"/>
              </a:ext>
            </a:extLst>
          </p:cNvPr>
          <p:cNvSpPr txBox="1"/>
          <p:nvPr/>
        </p:nvSpPr>
        <p:spPr>
          <a:xfrm>
            <a:off x="2872093" y="1783675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Base de Dados</a:t>
            </a:r>
          </a:p>
        </p:txBody>
      </p:sp>
      <p:pic>
        <p:nvPicPr>
          <p:cNvPr id="5122" name="Picture 2" descr="MongoDB Compass Windows Installation: 6 Easy Steps">
            <a:extLst>
              <a:ext uri="{FF2B5EF4-FFF2-40B4-BE49-F238E27FC236}">
                <a16:creationId xmlns:a16="http://schemas.microsoft.com/office/drawing/2014/main" id="{3D99DE08-7F1A-1F8A-CD0D-20340745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9471">
            <a:off x="5226181" y="1974704"/>
            <a:ext cx="2824653" cy="11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75FD6A-C9F6-3114-1A24-38DB1044B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99" y="3164387"/>
            <a:ext cx="2728354" cy="1707748"/>
          </a:xfrm>
          <a:prstGeom prst="rect">
            <a:avLst/>
          </a:prstGeom>
        </p:spPr>
      </p:pic>
      <p:pic>
        <p:nvPicPr>
          <p:cNvPr id="11" name="Picture 10" descr="MySQL] 설치 및 초기 설정">
            <a:extLst>
              <a:ext uri="{FF2B5EF4-FFF2-40B4-BE49-F238E27FC236}">
                <a16:creationId xmlns:a16="http://schemas.microsoft.com/office/drawing/2014/main" id="{335E6E6D-596D-C4CA-67BA-B02C5AF6F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7" t="25087" r="39132" b="18689"/>
          <a:stretch/>
        </p:blipFill>
        <p:spPr bwMode="auto">
          <a:xfrm>
            <a:off x="3707207" y="4705634"/>
            <a:ext cx="1636852" cy="16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80C093-E568-52D0-9ACC-F8F123FB4E02}"/>
              </a:ext>
            </a:extLst>
          </p:cNvPr>
          <p:cNvSpPr txBox="1"/>
          <p:nvPr/>
        </p:nvSpPr>
        <p:spPr>
          <a:xfrm>
            <a:off x="3483521" y="439714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Data Warehouse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59806F8C-4B49-4E5F-6C49-0C1FD431252C}"/>
              </a:ext>
            </a:extLst>
          </p:cNvPr>
          <p:cNvSpPr/>
          <p:nvPr/>
        </p:nvSpPr>
        <p:spPr>
          <a:xfrm rot="1014702">
            <a:off x="5352757" y="2660395"/>
            <a:ext cx="3029813" cy="664236"/>
          </a:xfrm>
          <a:prstGeom prst="rightArrow">
            <a:avLst>
              <a:gd name="adj1" fmla="val 49497"/>
              <a:gd name="adj2" fmla="val 61740"/>
            </a:avLst>
          </a:prstGeom>
          <a:gradFill>
            <a:gsLst>
              <a:gs pos="0">
                <a:srgbClr val="06232D"/>
              </a:gs>
              <a:gs pos="100000">
                <a:srgbClr val="1FB35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ABED0B7-7FDC-7A62-999D-9AE5F8634047}"/>
              </a:ext>
            </a:extLst>
          </p:cNvPr>
          <p:cNvSpPr/>
          <p:nvPr/>
        </p:nvSpPr>
        <p:spPr>
          <a:xfrm rot="20103082" flipH="1">
            <a:off x="5483536" y="4475420"/>
            <a:ext cx="2734946" cy="664236"/>
          </a:xfrm>
          <a:prstGeom prst="rightArrow">
            <a:avLst>
              <a:gd name="adj1" fmla="val 49497"/>
              <a:gd name="adj2" fmla="val 61740"/>
            </a:avLst>
          </a:prstGeom>
          <a:gradFill>
            <a:gsLst>
              <a:gs pos="100000">
                <a:srgbClr val="00608A"/>
              </a:gs>
              <a:gs pos="0">
                <a:srgbClr val="1FB35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40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14528-C97D-70A3-0FC2-20F6DE61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em Floco de Neve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366EFC-B6D3-5147-A93D-57FCC04C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11</a:t>
            </a:fld>
            <a:endParaRPr lang="en-US">
              <a:latin typeface="+mn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E718F8-A475-DD46-AD60-908A7848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864" y="1444336"/>
            <a:ext cx="5940272" cy="50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3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1150-46CB-CCFA-0CA9-D05C1572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1" y="1919571"/>
            <a:ext cx="11147898" cy="3018858"/>
          </a:xfrm>
        </p:spPr>
        <p:txBody>
          <a:bodyPr anchor="ctr">
            <a:normAutofit/>
          </a:bodyPr>
          <a:lstStyle/>
          <a:p>
            <a:pPr algn="ctr"/>
            <a:r>
              <a:rPr lang="pt-PT" sz="7200" dirty="0"/>
              <a:t>Demonstração do</a:t>
            </a:r>
            <a:br>
              <a:rPr lang="pt-PT" sz="7200" dirty="0"/>
            </a:br>
            <a:r>
              <a:rPr lang="pt-PT" sz="7200" i="1" dirty="0"/>
              <a:t>Data </a:t>
            </a:r>
            <a:r>
              <a:rPr lang="pt-PT" sz="7200" i="1" dirty="0" err="1"/>
              <a:t>Warehouse</a:t>
            </a:r>
            <a:endParaRPr lang="pt-PT" sz="7200" i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036002-B9DD-F3DA-A0F1-40C8534D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952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1692F-2438-1C13-5407-9DEA949A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Melhorias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4B6D7E-02DC-A7B8-B991-A3DCE9DC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Aproximação a uma aplicação real:</a:t>
            </a:r>
          </a:p>
          <a:p>
            <a:pPr lvl="1"/>
            <a:r>
              <a:rPr lang="pt-PT" dirty="0"/>
              <a:t>Registro de diferentes clínicas na aplicação;</a:t>
            </a:r>
          </a:p>
          <a:p>
            <a:pPr lvl="1"/>
            <a:r>
              <a:rPr lang="pt-PT" dirty="0"/>
              <a:t>Lidar com pedidos de diferentes clínicas;</a:t>
            </a:r>
          </a:p>
          <a:p>
            <a:pPr lvl="1"/>
            <a:r>
              <a:rPr lang="pt-PT" dirty="0"/>
              <a:t>Visualização (gráficos) dos dados (por exemplo, histórico de um paciente) no </a:t>
            </a:r>
            <a:r>
              <a:rPr lang="en-GB" i="1" dirty="0"/>
              <a:t>frontend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Melhor leitura das mensagens FHIR;</a:t>
            </a:r>
          </a:p>
          <a:p>
            <a:pPr lvl="1"/>
            <a:r>
              <a:rPr lang="pt-PT" dirty="0"/>
              <a:t>Edição da informação por parte dos utilizadores e mais personalização;</a:t>
            </a:r>
          </a:p>
          <a:p>
            <a:pPr lvl="1"/>
            <a:r>
              <a:rPr lang="pt-PT" dirty="0"/>
              <a:t>Melhorar a proteção dos dados (encriptação).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23A815-6BE1-FA17-3EB3-043440B2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37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800838" cy="4317590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rgbClr val="404E3B"/>
                </a:solidFill>
              </a:rPr>
              <a:t>Aplicações Informáticas e</a:t>
            </a:r>
            <a:br>
              <a:rPr lang="pt-PT" sz="4800" dirty="0">
                <a:solidFill>
                  <a:srgbClr val="404E3B"/>
                </a:solidFill>
              </a:rPr>
            </a:br>
            <a:r>
              <a:rPr lang="pt-PT" sz="4800" dirty="0">
                <a:solidFill>
                  <a:srgbClr val="404E3B"/>
                </a:solidFill>
              </a:rPr>
              <a:t>O Processo Clínico Eletrónico</a:t>
            </a:r>
            <a:br>
              <a:rPr lang="pt-PT" dirty="0">
                <a:solidFill>
                  <a:srgbClr val="404E3B"/>
                </a:solidFill>
              </a:rPr>
            </a:br>
            <a:br>
              <a:rPr lang="pt-PT" dirty="0">
                <a:solidFill>
                  <a:srgbClr val="404E3B"/>
                </a:solidFill>
              </a:rPr>
            </a:br>
            <a:r>
              <a:rPr lang="pt-PT" sz="6000" dirty="0">
                <a:solidFill>
                  <a:srgbClr val="404E3B"/>
                </a:solidFill>
              </a:rPr>
              <a:t>Interoperabilidade</a:t>
            </a:r>
            <a:endParaRPr lang="pt-PT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681841"/>
            <a:ext cx="4337071" cy="181429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8288679" y="4701815"/>
            <a:ext cx="3101372" cy="1774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Docentes: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Abelha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Chaves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Cristiana Neto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" y="465053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11E2F-00F2-0CDB-F756-D4F66D48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Geral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B04329-94AD-CE37-FFF0-7338D111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2</a:t>
            </a:fld>
            <a:endParaRPr lang="en-US">
              <a:latin typeface="+mn-lt"/>
            </a:endParaRPr>
          </a:p>
        </p:txBody>
      </p:sp>
      <p:pic>
        <p:nvPicPr>
          <p:cNvPr id="1028" name="Picture 4" descr="Node.js – Wikipédia, a enciclopédia livre">
            <a:extLst>
              <a:ext uri="{FF2B5EF4-FFF2-40B4-BE49-F238E27FC236}">
                <a16:creationId xmlns:a16="http://schemas.microsoft.com/office/drawing/2014/main" id="{2B525891-CF47-9C5A-9A71-9FFAEE7C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902" y="2311378"/>
            <a:ext cx="1956074" cy="11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r custom development solution with React JS| Ubidreams">
            <a:extLst>
              <a:ext uri="{FF2B5EF4-FFF2-40B4-BE49-F238E27FC236}">
                <a16:creationId xmlns:a16="http://schemas.microsoft.com/office/drawing/2014/main" id="{BDF90246-BF10-9A81-B281-E6670653F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6758"/>
          <a:stretch/>
        </p:blipFill>
        <p:spPr bwMode="auto">
          <a:xfrm>
            <a:off x="2592925" y="1905000"/>
            <a:ext cx="1638390" cy="16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goDB: base de dados NoSQL | OVHcloud">
            <a:extLst>
              <a:ext uri="{FF2B5EF4-FFF2-40B4-BE49-F238E27FC236}">
                <a16:creationId xmlns:a16="http://schemas.microsoft.com/office/drawing/2014/main" id="{1EDB9152-C480-2A9E-C572-370E9C5EA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576" y="5010615"/>
            <a:ext cx="2945710" cy="8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] 설치 및 초기 설정">
            <a:extLst>
              <a:ext uri="{FF2B5EF4-FFF2-40B4-BE49-F238E27FC236}">
                <a16:creationId xmlns:a16="http://schemas.microsoft.com/office/drawing/2014/main" id="{B34FE043-60B9-EFA5-B433-C6DD42491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7" t="25087" r="39132" b="18689"/>
          <a:stretch/>
        </p:blipFill>
        <p:spPr bwMode="auto">
          <a:xfrm>
            <a:off x="9822762" y="2879412"/>
            <a:ext cx="1636852" cy="16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FAB797B-A8C4-0D73-5896-3CDD083D67E3}"/>
              </a:ext>
            </a:extLst>
          </p:cNvPr>
          <p:cNvSpPr txBox="1"/>
          <p:nvPr/>
        </p:nvSpPr>
        <p:spPr>
          <a:xfrm>
            <a:off x="2818848" y="155662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/>
              <a:t>Frontend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649BC9-C743-65B2-25AD-7A809527EA50}"/>
              </a:ext>
            </a:extLst>
          </p:cNvPr>
          <p:cNvSpPr txBox="1"/>
          <p:nvPr/>
        </p:nvSpPr>
        <p:spPr>
          <a:xfrm>
            <a:off x="6842064" y="19420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/>
              <a:t>Backend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D43877-8ED0-2A9E-70A2-BC3FEB3D985A}"/>
              </a:ext>
            </a:extLst>
          </p:cNvPr>
          <p:cNvSpPr txBox="1"/>
          <p:nvPr/>
        </p:nvSpPr>
        <p:spPr>
          <a:xfrm>
            <a:off x="6063109" y="582273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Base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3A7977-60C9-A260-262B-3676C33CFD12}"/>
              </a:ext>
            </a:extLst>
          </p:cNvPr>
          <p:cNvSpPr txBox="1"/>
          <p:nvPr/>
        </p:nvSpPr>
        <p:spPr>
          <a:xfrm>
            <a:off x="9599075" y="253893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/>
              <a:t>Data Warehouse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4B94FE9-286D-0D89-5134-137B036C53A6}"/>
              </a:ext>
            </a:extLst>
          </p:cNvPr>
          <p:cNvSpPr/>
          <p:nvPr/>
        </p:nvSpPr>
        <p:spPr>
          <a:xfrm rot="19354633">
            <a:off x="8304664" y="4350627"/>
            <a:ext cx="1661436" cy="664236"/>
          </a:xfrm>
          <a:prstGeom prst="rightArrow">
            <a:avLst>
              <a:gd name="adj1" fmla="val 49497"/>
              <a:gd name="adj2" fmla="val 61740"/>
            </a:avLst>
          </a:prstGeom>
          <a:gradFill>
            <a:gsLst>
              <a:gs pos="0">
                <a:srgbClr val="06232D"/>
              </a:gs>
              <a:gs pos="100000">
                <a:srgbClr val="005E8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Bidirecional 15">
            <a:extLst>
              <a:ext uri="{FF2B5EF4-FFF2-40B4-BE49-F238E27FC236}">
                <a16:creationId xmlns:a16="http://schemas.microsoft.com/office/drawing/2014/main" id="{922A149F-1EBE-B714-C8B2-E27EBC1CB572}"/>
              </a:ext>
            </a:extLst>
          </p:cNvPr>
          <p:cNvSpPr/>
          <p:nvPr/>
        </p:nvSpPr>
        <p:spPr>
          <a:xfrm rot="174771">
            <a:off x="4228878" y="2292916"/>
            <a:ext cx="2026205" cy="639348"/>
          </a:xfrm>
          <a:prstGeom prst="leftRightArrow">
            <a:avLst>
              <a:gd name="adj1" fmla="val 47382"/>
              <a:gd name="adj2" fmla="val 52368"/>
            </a:avLst>
          </a:prstGeom>
          <a:gradFill>
            <a:gsLst>
              <a:gs pos="0">
                <a:srgbClr val="0FDDFF"/>
              </a:gs>
              <a:gs pos="99000">
                <a:srgbClr val="72AA6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Bidirecional 16">
            <a:extLst>
              <a:ext uri="{FF2B5EF4-FFF2-40B4-BE49-F238E27FC236}">
                <a16:creationId xmlns:a16="http://schemas.microsoft.com/office/drawing/2014/main" id="{E3A799EB-3AF8-24F5-1A35-AC33ECDD2DBF}"/>
              </a:ext>
            </a:extLst>
          </p:cNvPr>
          <p:cNvSpPr/>
          <p:nvPr/>
        </p:nvSpPr>
        <p:spPr>
          <a:xfrm rot="16519715">
            <a:off x="6382098" y="4061101"/>
            <a:ext cx="1596279" cy="639348"/>
          </a:xfrm>
          <a:prstGeom prst="leftRightArrow">
            <a:avLst>
              <a:gd name="adj1" fmla="val 47382"/>
              <a:gd name="adj2" fmla="val 52368"/>
            </a:avLst>
          </a:prstGeom>
          <a:gradFill>
            <a:gsLst>
              <a:gs pos="1000">
                <a:srgbClr val="06232E"/>
              </a:gs>
              <a:gs pos="100000">
                <a:srgbClr val="72AA6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67F5743-3222-038E-69C3-876594562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0435" y="4953001"/>
            <a:ext cx="2562583" cy="1209844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AA7F3DC-210F-E071-CC9F-CE0C21E79196}"/>
              </a:ext>
            </a:extLst>
          </p:cNvPr>
          <p:cNvSpPr/>
          <p:nvPr/>
        </p:nvSpPr>
        <p:spPr>
          <a:xfrm rot="16964704">
            <a:off x="2221080" y="4008781"/>
            <a:ext cx="1450324" cy="664236"/>
          </a:xfrm>
          <a:prstGeom prst="rightArrow">
            <a:avLst>
              <a:gd name="adj1" fmla="val 49497"/>
              <a:gd name="adj2" fmla="val 61740"/>
            </a:avLst>
          </a:prstGeom>
          <a:gradFill>
            <a:gsLst>
              <a:gs pos="0">
                <a:srgbClr val="DE7D47"/>
              </a:gs>
              <a:gs pos="100000">
                <a:srgbClr val="0FDD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C7DC4F-0ACD-DBB7-447D-1843282531AA}"/>
              </a:ext>
            </a:extLst>
          </p:cNvPr>
          <p:cNvSpPr txBox="1"/>
          <p:nvPr/>
        </p:nvSpPr>
        <p:spPr>
          <a:xfrm>
            <a:off x="2013877" y="614479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/>
              <a:t>Archetype</a:t>
            </a:r>
          </a:p>
        </p:txBody>
      </p:sp>
    </p:spTree>
    <p:extLst>
      <p:ext uri="{BB962C8B-B14F-4D97-AF65-F5344CB8AC3E}">
        <p14:creationId xmlns:p14="http://schemas.microsoft.com/office/powerpoint/2010/main" val="402135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9C598-7667-C458-DA41-6D703FF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Utilizadores e Tipos de Utilizadores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FE792A-97DC-A974-42AC-871CE5F8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3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A77AEE-62EE-8298-00D3-AD9E75DF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19" y="1438983"/>
            <a:ext cx="9983593" cy="17337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329BC9B-E141-AD7E-CC17-CA8AFC95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70" y="3987648"/>
            <a:ext cx="3810532" cy="191479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4D19977-21F0-E7A8-917F-7AB45BDF9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176" y="3578015"/>
            <a:ext cx="420111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54E46-FA7A-4507-75A4-6CFC932B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617756-2BC9-0858-BFDA-4BBA56D6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4</a:t>
            </a:fld>
            <a:endParaRPr lang="en-US">
              <a:latin typeface="+mn-lt"/>
            </a:endParaRPr>
          </a:p>
        </p:txBody>
      </p:sp>
      <p:pic>
        <p:nvPicPr>
          <p:cNvPr id="6" name="Imagem 5" descr="Uma imagem com texto, captura de ecrã, software, número&#10;&#10;Descrição gerada automaticamente">
            <a:extLst>
              <a:ext uri="{FF2B5EF4-FFF2-40B4-BE49-F238E27FC236}">
                <a16:creationId xmlns:a16="http://schemas.microsoft.com/office/drawing/2014/main" id="{7ECF3C02-E55C-495C-4DD7-F968C59F9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4"/>
          <a:stretch/>
        </p:blipFill>
        <p:spPr>
          <a:xfrm>
            <a:off x="3594873" y="1281801"/>
            <a:ext cx="6845266" cy="53020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97442E-A7DF-412D-FC32-3BF69CDB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27" y="1828054"/>
            <a:ext cx="8122958" cy="42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6EBFC-4DAD-7BD0-B1E0-33C4773F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54518" cy="1280890"/>
          </a:xfrm>
        </p:spPr>
        <p:txBody>
          <a:bodyPr/>
          <a:lstStyle/>
          <a:p>
            <a:r>
              <a:rPr lang="pt-PT" dirty="0"/>
              <a:t>Processamento do Formulário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D5E8647-BAFB-05E0-3FD4-12ABEA71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5</a:t>
            </a:fld>
            <a:endParaRPr lang="en-US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59CB6A-297D-B501-14F8-4A324F0D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77" y="5044187"/>
            <a:ext cx="1991139" cy="9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Your custom development solution with React JS| Ubidreams">
            <a:extLst>
              <a:ext uri="{FF2B5EF4-FFF2-40B4-BE49-F238E27FC236}">
                <a16:creationId xmlns:a16="http://schemas.microsoft.com/office/drawing/2014/main" id="{25505876-E709-DDDB-4E26-25CE2B5AB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6758"/>
          <a:stretch/>
        </p:blipFill>
        <p:spPr bwMode="auto">
          <a:xfrm>
            <a:off x="452440" y="2720289"/>
            <a:ext cx="1638390" cy="16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2720C0-2F02-8E7E-756F-5E6F0F659D24}"/>
              </a:ext>
            </a:extLst>
          </p:cNvPr>
          <p:cNvSpPr txBox="1"/>
          <p:nvPr/>
        </p:nvSpPr>
        <p:spPr>
          <a:xfrm>
            <a:off x="678364" y="237191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Frontend</a:t>
            </a:r>
          </a:p>
        </p:txBody>
      </p:sp>
      <p:pic>
        <p:nvPicPr>
          <p:cNvPr id="2052" name="Picture 4" descr="Json file document icon Royalty Free Vector Image">
            <a:extLst>
              <a:ext uri="{FF2B5EF4-FFF2-40B4-BE49-F238E27FC236}">
                <a16:creationId xmlns:a16="http://schemas.microsoft.com/office/drawing/2014/main" id="{4462C1C2-F954-37FA-37BD-848812780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8989086" y="4008365"/>
            <a:ext cx="1394556" cy="139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ongoDB: base de dados NoSQL | OVHcloud">
            <a:extLst>
              <a:ext uri="{FF2B5EF4-FFF2-40B4-BE49-F238E27FC236}">
                <a16:creationId xmlns:a16="http://schemas.microsoft.com/office/drawing/2014/main" id="{8463B5B1-726D-ED6D-52B9-8E924848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897" y="1576433"/>
            <a:ext cx="2945710" cy="8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879CFE-96C6-ABC2-E23C-248452DC355F}"/>
              </a:ext>
            </a:extLst>
          </p:cNvPr>
          <p:cNvSpPr txBox="1"/>
          <p:nvPr/>
        </p:nvSpPr>
        <p:spPr>
          <a:xfrm>
            <a:off x="8872430" y="1333145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Base de Dados</a:t>
            </a:r>
          </a:p>
        </p:txBody>
      </p:sp>
      <p:pic>
        <p:nvPicPr>
          <p:cNvPr id="2054" name="Picture 6" descr="Police - Free people icons">
            <a:extLst>
              <a:ext uri="{FF2B5EF4-FFF2-40B4-BE49-F238E27FC236}">
                <a16:creationId xmlns:a16="http://schemas.microsoft.com/office/drawing/2014/main" id="{B47EB440-3024-AEC5-D6C4-4EDF96E0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077" y="3380512"/>
            <a:ext cx="1029610" cy="10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ode.js – Wikipédia, a enciclopédia livre">
            <a:extLst>
              <a:ext uri="{FF2B5EF4-FFF2-40B4-BE49-F238E27FC236}">
                <a16:creationId xmlns:a16="http://schemas.microsoft.com/office/drawing/2014/main" id="{B255D574-D967-14AA-979A-04C1B44F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45" y="1812533"/>
            <a:ext cx="1956074" cy="11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752BFC8-7AF4-3706-AC86-A65236F16655}"/>
              </a:ext>
            </a:extLst>
          </p:cNvPr>
          <p:cNvSpPr txBox="1"/>
          <p:nvPr/>
        </p:nvSpPr>
        <p:spPr>
          <a:xfrm>
            <a:off x="3016307" y="14432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Backend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F742F3C1-41C1-1315-6664-C8BD532B4363}"/>
              </a:ext>
            </a:extLst>
          </p:cNvPr>
          <p:cNvSpPr/>
          <p:nvPr/>
        </p:nvSpPr>
        <p:spPr>
          <a:xfrm rot="21154195">
            <a:off x="5575143" y="4965288"/>
            <a:ext cx="3309373" cy="359117"/>
          </a:xfrm>
          <a:prstGeom prst="rightArrow">
            <a:avLst/>
          </a:prstGeom>
          <a:gradFill>
            <a:gsLst>
              <a:gs pos="1000">
                <a:srgbClr val="4D6875"/>
              </a:gs>
              <a:gs pos="10000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89347259-C30C-BAC8-EE98-872C09E52EF6}"/>
              </a:ext>
            </a:extLst>
          </p:cNvPr>
          <p:cNvSpPr/>
          <p:nvPr/>
        </p:nvSpPr>
        <p:spPr>
          <a:xfrm rot="581988">
            <a:off x="6393117" y="4010401"/>
            <a:ext cx="2435507" cy="359117"/>
          </a:xfrm>
          <a:prstGeom prst="rightArrow">
            <a:avLst/>
          </a:prstGeom>
          <a:gradFill>
            <a:gsLst>
              <a:gs pos="1000">
                <a:srgbClr val="FF9811"/>
              </a:gs>
              <a:gs pos="10000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6" name="Picture 8" descr="Id card - Free user icons">
            <a:extLst>
              <a:ext uri="{FF2B5EF4-FFF2-40B4-BE49-F238E27FC236}">
                <a16:creationId xmlns:a16="http://schemas.microsoft.com/office/drawing/2014/main" id="{EC7A66C0-7010-12E8-EA22-5179D7EA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62" y="3424401"/>
            <a:ext cx="1029610" cy="10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6104D63C-F427-23C4-0D60-481583C188B0}"/>
              </a:ext>
            </a:extLst>
          </p:cNvPr>
          <p:cNvSpPr/>
          <p:nvPr/>
        </p:nvSpPr>
        <p:spPr>
          <a:xfrm rot="17781197">
            <a:off x="4685345" y="4526819"/>
            <a:ext cx="737682" cy="359117"/>
          </a:xfrm>
          <a:prstGeom prst="rightArrow">
            <a:avLst/>
          </a:prstGeom>
          <a:gradFill>
            <a:gsLst>
              <a:gs pos="0">
                <a:srgbClr val="4D6875"/>
              </a:gs>
              <a:gs pos="100000">
                <a:srgbClr val="FF981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Curvada para Baixo 19">
            <a:extLst>
              <a:ext uri="{FF2B5EF4-FFF2-40B4-BE49-F238E27FC236}">
                <a16:creationId xmlns:a16="http://schemas.microsoft.com/office/drawing/2014/main" id="{555D2473-6C37-DAFE-C1B9-9520D0ED315D}"/>
              </a:ext>
            </a:extLst>
          </p:cNvPr>
          <p:cNvSpPr/>
          <p:nvPr/>
        </p:nvSpPr>
        <p:spPr>
          <a:xfrm rot="19077109" flipV="1">
            <a:off x="9963692" y="5160881"/>
            <a:ext cx="881047" cy="612865"/>
          </a:xfrm>
          <a:prstGeom prst="curvedDownArrow">
            <a:avLst/>
          </a:prstGeom>
          <a:solidFill>
            <a:srgbClr val="F5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134D4F-2CA9-970A-5B26-D25B1FBCBA9F}"/>
              </a:ext>
            </a:extLst>
          </p:cNvPr>
          <p:cNvSpPr txBox="1"/>
          <p:nvPr/>
        </p:nvSpPr>
        <p:spPr>
          <a:xfrm rot="21142941">
            <a:off x="6107770" y="5339858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parseNestedJSON</a:t>
            </a:r>
            <a:r>
              <a:rPr lang="en-GB" dirty="0"/>
              <a:t>()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581FB3-6A4E-E792-BB6F-DC53C1ECA5B9}"/>
              </a:ext>
            </a:extLst>
          </p:cNvPr>
          <p:cNvSpPr txBox="1"/>
          <p:nvPr/>
        </p:nvSpPr>
        <p:spPr>
          <a:xfrm>
            <a:off x="9494773" y="581290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removeBlocks</a:t>
            </a:r>
            <a:r>
              <a:rPr lang="en-GB" dirty="0"/>
              <a:t>()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5B351F-F82C-57F6-8E12-84FC5EA2483C}"/>
              </a:ext>
            </a:extLst>
          </p:cNvPr>
          <p:cNvSpPr txBox="1"/>
          <p:nvPr/>
        </p:nvSpPr>
        <p:spPr>
          <a:xfrm>
            <a:off x="6236936" y="3476562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uuidv4() + ‘-v’ + </a:t>
            </a:r>
            <a:r>
              <a:rPr lang="pt-PT" dirty="0"/>
              <a:t>versão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08E86B52-CD20-CC7E-A13E-7F04662F222B}"/>
              </a:ext>
            </a:extLst>
          </p:cNvPr>
          <p:cNvSpPr/>
          <p:nvPr/>
        </p:nvSpPr>
        <p:spPr>
          <a:xfrm>
            <a:off x="2209181" y="2008624"/>
            <a:ext cx="9489225" cy="4507790"/>
          </a:xfrm>
          <a:custGeom>
            <a:avLst/>
            <a:gdLst>
              <a:gd name="connsiteX0" fmla="*/ 807288 w 9489225"/>
              <a:gd name="connsiteY0" fmla="*/ 724066 h 4507790"/>
              <a:gd name="connsiteX1" fmla="*/ 302791 w 9489225"/>
              <a:gd name="connsiteY1" fmla="*/ 1533362 h 4507790"/>
              <a:gd name="connsiteX2" fmla="*/ 8502 w 9489225"/>
              <a:gd name="connsiteY2" fmla="*/ 2594907 h 4507790"/>
              <a:gd name="connsiteX3" fmla="*/ 124116 w 9489225"/>
              <a:gd name="connsiteY3" fmla="*/ 3477776 h 4507790"/>
              <a:gd name="connsiteX4" fmla="*/ 576060 w 9489225"/>
              <a:gd name="connsiteY4" fmla="*/ 4034824 h 4507790"/>
              <a:gd name="connsiteX5" fmla="*/ 1269743 w 9489225"/>
              <a:gd name="connsiteY5" fmla="*/ 4392176 h 4507790"/>
              <a:gd name="connsiteX6" fmla="*/ 2362819 w 9489225"/>
              <a:gd name="connsiteY6" fmla="*/ 4507790 h 4507790"/>
              <a:gd name="connsiteX7" fmla="*/ 5652557 w 9489225"/>
              <a:gd name="connsiteY7" fmla="*/ 4476259 h 4507790"/>
              <a:gd name="connsiteX8" fmla="*/ 8816171 w 9489225"/>
              <a:gd name="connsiteY8" fmla="*/ 4329114 h 4507790"/>
              <a:gd name="connsiteX9" fmla="*/ 9488833 w 9489225"/>
              <a:gd name="connsiteY9" fmla="*/ 3509307 h 4507790"/>
              <a:gd name="connsiteX10" fmla="*/ 8784640 w 9489225"/>
              <a:gd name="connsiteY10" fmla="*/ 1890714 h 4507790"/>
              <a:gd name="connsiteX11" fmla="*/ 7071453 w 9489225"/>
              <a:gd name="connsiteY11" fmla="*/ 871210 h 4507790"/>
              <a:gd name="connsiteX12" fmla="*/ 5410819 w 9489225"/>
              <a:gd name="connsiteY12" fmla="*/ 293142 h 4507790"/>
              <a:gd name="connsiteX13" fmla="*/ 3834267 w 9489225"/>
              <a:gd name="connsiteY13" fmla="*/ 51404 h 4507790"/>
              <a:gd name="connsiteX14" fmla="*/ 2404860 w 9489225"/>
              <a:gd name="connsiteY14" fmla="*/ 19873 h 450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9225" h="4507790">
                <a:moveTo>
                  <a:pt x="807288" y="724066"/>
                </a:moveTo>
                <a:cubicBezTo>
                  <a:pt x="621605" y="972810"/>
                  <a:pt x="435922" y="1221555"/>
                  <a:pt x="302791" y="1533362"/>
                </a:cubicBezTo>
                <a:cubicBezTo>
                  <a:pt x="169660" y="1845169"/>
                  <a:pt x="38281" y="2270838"/>
                  <a:pt x="8502" y="2594907"/>
                </a:cubicBezTo>
                <a:cubicBezTo>
                  <a:pt x="-21277" y="2918976"/>
                  <a:pt x="29523" y="3237790"/>
                  <a:pt x="124116" y="3477776"/>
                </a:cubicBezTo>
                <a:cubicBezTo>
                  <a:pt x="218709" y="3717762"/>
                  <a:pt x="385122" y="3882424"/>
                  <a:pt x="576060" y="4034824"/>
                </a:cubicBezTo>
                <a:cubicBezTo>
                  <a:pt x="766998" y="4187224"/>
                  <a:pt x="971950" y="4313348"/>
                  <a:pt x="1269743" y="4392176"/>
                </a:cubicBezTo>
                <a:cubicBezTo>
                  <a:pt x="1567536" y="4471004"/>
                  <a:pt x="2362819" y="4507790"/>
                  <a:pt x="2362819" y="4507790"/>
                </a:cubicBezTo>
                <a:lnTo>
                  <a:pt x="5652557" y="4476259"/>
                </a:lnTo>
                <a:cubicBezTo>
                  <a:pt x="6728116" y="4446480"/>
                  <a:pt x="8176792" y="4490273"/>
                  <a:pt x="8816171" y="4329114"/>
                </a:cubicBezTo>
                <a:cubicBezTo>
                  <a:pt x="9455550" y="4167955"/>
                  <a:pt x="9494088" y="3915707"/>
                  <a:pt x="9488833" y="3509307"/>
                </a:cubicBezTo>
                <a:cubicBezTo>
                  <a:pt x="9483578" y="3102907"/>
                  <a:pt x="9187537" y="2330397"/>
                  <a:pt x="8784640" y="1890714"/>
                </a:cubicBezTo>
                <a:cubicBezTo>
                  <a:pt x="8381743" y="1451031"/>
                  <a:pt x="7633756" y="1137472"/>
                  <a:pt x="7071453" y="871210"/>
                </a:cubicBezTo>
                <a:cubicBezTo>
                  <a:pt x="6509150" y="604948"/>
                  <a:pt x="5950350" y="429776"/>
                  <a:pt x="5410819" y="293142"/>
                </a:cubicBezTo>
                <a:cubicBezTo>
                  <a:pt x="4871288" y="156508"/>
                  <a:pt x="4335260" y="96949"/>
                  <a:pt x="3834267" y="51404"/>
                </a:cubicBezTo>
                <a:cubicBezTo>
                  <a:pt x="3333274" y="5859"/>
                  <a:pt x="2860308" y="-20417"/>
                  <a:pt x="2404860" y="19873"/>
                </a:cubicBezTo>
              </a:path>
            </a:pathLst>
          </a:custGeom>
          <a:noFill/>
          <a:ln w="38100">
            <a:solidFill>
              <a:srgbClr val="72A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9C12DE9-56D5-2071-89F9-E5E17B6BF38C}"/>
              </a:ext>
            </a:extLst>
          </p:cNvPr>
          <p:cNvSpPr/>
          <p:nvPr/>
        </p:nvSpPr>
        <p:spPr>
          <a:xfrm rot="2325184">
            <a:off x="1653728" y="4373107"/>
            <a:ext cx="2179342" cy="359117"/>
          </a:xfrm>
          <a:prstGeom prst="rightArrow">
            <a:avLst/>
          </a:prstGeom>
          <a:gradFill>
            <a:gsLst>
              <a:gs pos="99000">
                <a:srgbClr val="4D6875"/>
              </a:gs>
              <a:gs pos="0">
                <a:srgbClr val="0FDD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9044C62-9694-C025-B21D-6253FA707FF9}"/>
              </a:ext>
            </a:extLst>
          </p:cNvPr>
          <p:cNvSpPr/>
          <p:nvPr/>
        </p:nvSpPr>
        <p:spPr>
          <a:xfrm rot="6819821">
            <a:off x="8088884" y="2747811"/>
            <a:ext cx="1212830" cy="359117"/>
          </a:xfrm>
          <a:prstGeom prst="rightArrow">
            <a:avLst/>
          </a:prstGeom>
          <a:gradFill>
            <a:gsLst>
              <a:gs pos="0">
                <a:srgbClr val="06232E"/>
              </a:gs>
              <a:gs pos="100000">
                <a:srgbClr val="FF981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2B529394-E2D9-1129-B7C8-306B1A38814F}"/>
              </a:ext>
            </a:extLst>
          </p:cNvPr>
          <p:cNvSpPr/>
          <p:nvPr/>
        </p:nvSpPr>
        <p:spPr>
          <a:xfrm rot="16726808">
            <a:off x="8998731" y="3034169"/>
            <a:ext cx="1513832" cy="359117"/>
          </a:xfrm>
          <a:prstGeom prst="rightArrow">
            <a:avLst/>
          </a:prstGeom>
          <a:gradFill>
            <a:gsLst>
              <a:gs pos="100000">
                <a:srgbClr val="06232E"/>
              </a:gs>
              <a:gs pos="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371DA3-0A70-7C34-589E-814EF9A5F303}"/>
              </a:ext>
            </a:extLst>
          </p:cNvPr>
          <p:cNvSpPr txBox="1"/>
          <p:nvPr/>
        </p:nvSpPr>
        <p:spPr>
          <a:xfrm>
            <a:off x="5141062" y="3143277"/>
            <a:ext cx="328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incrementVersionNumber</a:t>
            </a:r>
            <a:r>
              <a:rPr lang="en-GB" dirty="0"/>
              <a:t>()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B22D0592-D002-D23D-2082-EAB4CA80BBB5}"/>
              </a:ext>
            </a:extLst>
          </p:cNvPr>
          <p:cNvSpPr/>
          <p:nvPr/>
        </p:nvSpPr>
        <p:spPr>
          <a:xfrm rot="9735912">
            <a:off x="3278728" y="2633375"/>
            <a:ext cx="5022298" cy="359117"/>
          </a:xfrm>
          <a:prstGeom prst="rightArrow">
            <a:avLst/>
          </a:prstGeom>
          <a:gradFill>
            <a:gsLst>
              <a:gs pos="0">
                <a:srgbClr val="06232E"/>
              </a:gs>
              <a:gs pos="100000">
                <a:srgbClr val="E6493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0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15" grpId="0" animBg="1"/>
      <p:bldP spid="24" grpId="0" animBg="1"/>
      <p:bldP spid="17" grpId="0" animBg="1"/>
      <p:bldP spid="29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54E46-FA7A-4507-75A4-6CFC932B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617756-2BC9-0858-BFDA-4BBA56D6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6</a:t>
            </a:fld>
            <a:endParaRPr lang="en-US">
              <a:latin typeface="+mn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AFF8B1-656B-4811-0AAF-CB0E5507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42" y="1502948"/>
            <a:ext cx="5785545" cy="463048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E92969-B9B3-4BB6-087B-6189BDDCA7A8}"/>
              </a:ext>
            </a:extLst>
          </p:cNvPr>
          <p:cNvSpPr txBox="1"/>
          <p:nvPr/>
        </p:nvSpPr>
        <p:spPr>
          <a:xfrm>
            <a:off x="8916664" y="415783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parseNestedJSON</a:t>
            </a:r>
            <a:r>
              <a:rPr lang="en-GB" dirty="0"/>
              <a:t>()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0A9A19-75AA-18B3-455A-AE596223A008}"/>
              </a:ext>
            </a:extLst>
          </p:cNvPr>
          <p:cNvSpPr txBox="1"/>
          <p:nvPr/>
        </p:nvSpPr>
        <p:spPr>
          <a:xfrm>
            <a:off x="7875384" y="1133616"/>
            <a:ext cx="328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incrementVersionNumber</a:t>
            </a:r>
            <a:r>
              <a:rPr lang="en-GB" dirty="0"/>
              <a:t>()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12BF76-C973-34BD-47C1-08EB25119704}"/>
              </a:ext>
            </a:extLst>
          </p:cNvPr>
          <p:cNvSpPr txBox="1"/>
          <p:nvPr/>
        </p:nvSpPr>
        <p:spPr>
          <a:xfrm>
            <a:off x="9387946" y="2580482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removeBlocks</a:t>
            </a:r>
            <a:r>
              <a:rPr lang="en-GB" dirty="0"/>
              <a:t>()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70632E3-DD37-466F-A28B-AB247D70FB82}"/>
              </a:ext>
            </a:extLst>
          </p:cNvPr>
          <p:cNvSpPr/>
          <p:nvPr/>
        </p:nvSpPr>
        <p:spPr>
          <a:xfrm>
            <a:off x="7377344" y="1473693"/>
            <a:ext cx="2112885" cy="372862"/>
          </a:xfrm>
          <a:custGeom>
            <a:avLst/>
            <a:gdLst>
              <a:gd name="connsiteX0" fmla="*/ 2112885 w 2112885"/>
              <a:gd name="connsiteY0" fmla="*/ 0 h 372862"/>
              <a:gd name="connsiteX1" fmla="*/ 949910 w 2112885"/>
              <a:gd name="connsiteY1" fmla="*/ 257453 h 372862"/>
              <a:gd name="connsiteX2" fmla="*/ 0 w 2112885"/>
              <a:gd name="connsiteY2" fmla="*/ 372862 h 3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2885" h="372862">
                <a:moveTo>
                  <a:pt x="2112885" y="0"/>
                </a:moveTo>
                <a:cubicBezTo>
                  <a:pt x="1707471" y="97654"/>
                  <a:pt x="1302057" y="195309"/>
                  <a:pt x="949910" y="257453"/>
                </a:cubicBezTo>
                <a:cubicBezTo>
                  <a:pt x="597763" y="319597"/>
                  <a:pt x="298881" y="346229"/>
                  <a:pt x="0" y="37286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A71834B-5DE3-BEEA-0FCF-B4490499D1F6}"/>
              </a:ext>
            </a:extLst>
          </p:cNvPr>
          <p:cNvSpPr/>
          <p:nvPr/>
        </p:nvSpPr>
        <p:spPr>
          <a:xfrm>
            <a:off x="8562512" y="2875185"/>
            <a:ext cx="856696" cy="45719"/>
          </a:xfrm>
          <a:custGeom>
            <a:avLst/>
            <a:gdLst>
              <a:gd name="connsiteX0" fmla="*/ 896645 w 896645"/>
              <a:gd name="connsiteY0" fmla="*/ 0 h 26784"/>
              <a:gd name="connsiteX1" fmla="*/ 390618 w 896645"/>
              <a:gd name="connsiteY1" fmla="*/ 26633 h 26784"/>
              <a:gd name="connsiteX2" fmla="*/ 0 w 896645"/>
              <a:gd name="connsiteY2" fmla="*/ 8878 h 2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645" h="26784">
                <a:moveTo>
                  <a:pt x="896645" y="0"/>
                </a:moveTo>
                <a:cubicBezTo>
                  <a:pt x="718352" y="12576"/>
                  <a:pt x="540059" y="25153"/>
                  <a:pt x="390618" y="26633"/>
                </a:cubicBezTo>
                <a:cubicBezTo>
                  <a:pt x="241177" y="28113"/>
                  <a:pt x="120588" y="18495"/>
                  <a:pt x="0" y="887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D83D9F0-0ABB-54F6-CE3B-D82663F2BAAC}"/>
              </a:ext>
            </a:extLst>
          </p:cNvPr>
          <p:cNvSpPr/>
          <p:nvPr/>
        </p:nvSpPr>
        <p:spPr>
          <a:xfrm>
            <a:off x="7492754" y="2320481"/>
            <a:ext cx="1997476" cy="334630"/>
          </a:xfrm>
          <a:custGeom>
            <a:avLst/>
            <a:gdLst>
              <a:gd name="connsiteX0" fmla="*/ 2139519 w 2139519"/>
              <a:gd name="connsiteY0" fmla="*/ 396087 h 396087"/>
              <a:gd name="connsiteX1" fmla="*/ 1003177 w 2139519"/>
              <a:gd name="connsiteY1" fmla="*/ 23225 h 396087"/>
              <a:gd name="connsiteX2" fmla="*/ 0 w 2139519"/>
              <a:gd name="connsiteY2" fmla="*/ 67613 h 3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9519" h="396087">
                <a:moveTo>
                  <a:pt x="2139519" y="396087"/>
                </a:moveTo>
                <a:cubicBezTo>
                  <a:pt x="1749641" y="237029"/>
                  <a:pt x="1359763" y="77971"/>
                  <a:pt x="1003177" y="23225"/>
                </a:cubicBezTo>
                <a:cubicBezTo>
                  <a:pt x="646591" y="-31521"/>
                  <a:pt x="282606" y="21745"/>
                  <a:pt x="0" y="676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DCF3427-0F9F-0A64-CEAA-88022005B1DB}"/>
              </a:ext>
            </a:extLst>
          </p:cNvPr>
          <p:cNvSpPr/>
          <p:nvPr/>
        </p:nvSpPr>
        <p:spPr>
          <a:xfrm>
            <a:off x="7093258" y="3409025"/>
            <a:ext cx="2086253" cy="683581"/>
          </a:xfrm>
          <a:custGeom>
            <a:avLst/>
            <a:gdLst>
              <a:gd name="connsiteX0" fmla="*/ 2086253 w 2086253"/>
              <a:gd name="connsiteY0" fmla="*/ 683581 h 683581"/>
              <a:gd name="connsiteX1" fmla="*/ 1233996 w 2086253"/>
              <a:gd name="connsiteY1" fmla="*/ 239697 h 683581"/>
              <a:gd name="connsiteX2" fmla="*/ 0 w 2086253"/>
              <a:gd name="connsiteY2" fmla="*/ 0 h 68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253" h="683581">
                <a:moveTo>
                  <a:pt x="2086253" y="683581"/>
                </a:moveTo>
                <a:cubicBezTo>
                  <a:pt x="1833979" y="518604"/>
                  <a:pt x="1581705" y="353627"/>
                  <a:pt x="1233996" y="239697"/>
                </a:cubicBezTo>
                <a:cubicBezTo>
                  <a:pt x="886287" y="125767"/>
                  <a:pt x="443143" y="6288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FBEF5815-6643-40EB-59FD-7FCECEDDB843}"/>
              </a:ext>
            </a:extLst>
          </p:cNvPr>
          <p:cNvSpPr/>
          <p:nvPr/>
        </p:nvSpPr>
        <p:spPr>
          <a:xfrm>
            <a:off x="6329779" y="3728621"/>
            <a:ext cx="2627790" cy="435006"/>
          </a:xfrm>
          <a:custGeom>
            <a:avLst/>
            <a:gdLst>
              <a:gd name="connsiteX0" fmla="*/ 2627790 w 2627790"/>
              <a:gd name="connsiteY0" fmla="*/ 435006 h 435006"/>
              <a:gd name="connsiteX1" fmla="*/ 1500326 w 2627790"/>
              <a:gd name="connsiteY1" fmla="*/ 79899 h 435006"/>
              <a:gd name="connsiteX2" fmla="*/ 0 w 2627790"/>
              <a:gd name="connsiteY2" fmla="*/ 0 h 43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790" h="435006">
                <a:moveTo>
                  <a:pt x="2627790" y="435006"/>
                </a:moveTo>
                <a:cubicBezTo>
                  <a:pt x="2283040" y="293703"/>
                  <a:pt x="1938291" y="152400"/>
                  <a:pt x="1500326" y="79899"/>
                </a:cubicBezTo>
                <a:cubicBezTo>
                  <a:pt x="1062361" y="7398"/>
                  <a:pt x="531180" y="3699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B7A2E77-38D9-E7C0-6135-88C49218BB48}"/>
              </a:ext>
            </a:extLst>
          </p:cNvPr>
          <p:cNvSpPr/>
          <p:nvPr/>
        </p:nvSpPr>
        <p:spPr>
          <a:xfrm>
            <a:off x="6205491" y="4518734"/>
            <a:ext cx="2823099" cy="442288"/>
          </a:xfrm>
          <a:custGeom>
            <a:avLst/>
            <a:gdLst>
              <a:gd name="connsiteX0" fmla="*/ 2823099 w 2823099"/>
              <a:gd name="connsiteY0" fmla="*/ 0 h 442288"/>
              <a:gd name="connsiteX1" fmla="*/ 1447060 w 2823099"/>
              <a:gd name="connsiteY1" fmla="*/ 408373 h 442288"/>
              <a:gd name="connsiteX2" fmla="*/ 0 w 2823099"/>
              <a:gd name="connsiteY2" fmla="*/ 390617 h 44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099" h="442288">
                <a:moveTo>
                  <a:pt x="2823099" y="0"/>
                </a:moveTo>
                <a:cubicBezTo>
                  <a:pt x="2370337" y="171635"/>
                  <a:pt x="1917576" y="343270"/>
                  <a:pt x="1447060" y="408373"/>
                </a:cubicBezTo>
                <a:cubicBezTo>
                  <a:pt x="976543" y="473476"/>
                  <a:pt x="488271" y="432046"/>
                  <a:pt x="0" y="39061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2BDE7ADD-8DCE-9BD3-90CC-A96D9F7E0C89}"/>
              </a:ext>
            </a:extLst>
          </p:cNvPr>
          <p:cNvSpPr/>
          <p:nvPr/>
        </p:nvSpPr>
        <p:spPr>
          <a:xfrm>
            <a:off x="4420978" y="5098092"/>
            <a:ext cx="3454406" cy="286215"/>
          </a:xfrm>
          <a:custGeom>
            <a:avLst/>
            <a:gdLst>
              <a:gd name="connsiteX0" fmla="*/ 2627790 w 2627790"/>
              <a:gd name="connsiteY0" fmla="*/ 435006 h 435006"/>
              <a:gd name="connsiteX1" fmla="*/ 1500326 w 2627790"/>
              <a:gd name="connsiteY1" fmla="*/ 79899 h 435006"/>
              <a:gd name="connsiteX2" fmla="*/ 0 w 2627790"/>
              <a:gd name="connsiteY2" fmla="*/ 0 h 43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790" h="435006">
                <a:moveTo>
                  <a:pt x="2627790" y="435006"/>
                </a:moveTo>
                <a:cubicBezTo>
                  <a:pt x="2283040" y="293703"/>
                  <a:pt x="1938291" y="152400"/>
                  <a:pt x="1500326" y="79899"/>
                </a:cubicBezTo>
                <a:cubicBezTo>
                  <a:pt x="1062361" y="7398"/>
                  <a:pt x="531180" y="3699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4DF6019-318D-9E52-C8D9-65E0009D8D56}"/>
              </a:ext>
            </a:extLst>
          </p:cNvPr>
          <p:cNvSpPr txBox="1"/>
          <p:nvPr/>
        </p:nvSpPr>
        <p:spPr>
          <a:xfrm>
            <a:off x="7842523" y="5254229"/>
            <a:ext cx="3486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Importante para ‘eliminar’ o</a:t>
            </a:r>
          </a:p>
          <a:p>
            <a:pPr algn="ctr"/>
            <a:r>
              <a:rPr lang="pt-PT" dirty="0"/>
              <a:t>formulário sem comprometer</a:t>
            </a:r>
          </a:p>
          <a:p>
            <a:pPr algn="ctr"/>
            <a:r>
              <a:rPr lang="pt-PT" dirty="0" err="1"/>
              <a:t>incrementVersionNumber</a:t>
            </a:r>
            <a:r>
              <a:rPr lang="pt-PT" dirty="0"/>
              <a:t>()</a:t>
            </a:r>
          </a:p>
          <a:p>
            <a:pPr algn="ctr"/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6EBFC-4DAD-7BD0-B1E0-33C4773F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54518" cy="1280890"/>
          </a:xfrm>
        </p:spPr>
        <p:txBody>
          <a:bodyPr/>
          <a:lstStyle/>
          <a:p>
            <a:r>
              <a:rPr lang="pt-PT" dirty="0"/>
              <a:t>Criação da Mensagem FHIR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D5E8647-BAFB-05E0-3FD4-12ABEA71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7</a:t>
            </a:fld>
            <a:endParaRPr lang="en-US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59CB6A-297D-B501-14F8-4A324F0D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19" y="5071078"/>
            <a:ext cx="1991139" cy="9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Your custom development solution with React JS| Ubidreams">
            <a:extLst>
              <a:ext uri="{FF2B5EF4-FFF2-40B4-BE49-F238E27FC236}">
                <a16:creationId xmlns:a16="http://schemas.microsoft.com/office/drawing/2014/main" id="{25505876-E709-DDDB-4E26-25CE2B5AB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6758"/>
          <a:stretch/>
        </p:blipFill>
        <p:spPr bwMode="auto">
          <a:xfrm>
            <a:off x="452440" y="2720289"/>
            <a:ext cx="1638390" cy="16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2720C0-2F02-8E7E-756F-5E6F0F659D24}"/>
              </a:ext>
            </a:extLst>
          </p:cNvPr>
          <p:cNvSpPr txBox="1"/>
          <p:nvPr/>
        </p:nvSpPr>
        <p:spPr>
          <a:xfrm>
            <a:off x="678364" y="237191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Frontend</a:t>
            </a:r>
          </a:p>
        </p:txBody>
      </p:sp>
      <p:pic>
        <p:nvPicPr>
          <p:cNvPr id="2052" name="Picture 4" descr="Json file document icon Royalty Free Vector Image">
            <a:extLst>
              <a:ext uri="{FF2B5EF4-FFF2-40B4-BE49-F238E27FC236}">
                <a16:creationId xmlns:a16="http://schemas.microsoft.com/office/drawing/2014/main" id="{4462C1C2-F954-37FA-37BD-848812780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7631508" y="3974125"/>
            <a:ext cx="1394556" cy="139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ongoDB: base de dados NoSQL | OVHcloud">
            <a:extLst>
              <a:ext uri="{FF2B5EF4-FFF2-40B4-BE49-F238E27FC236}">
                <a16:creationId xmlns:a16="http://schemas.microsoft.com/office/drawing/2014/main" id="{8463B5B1-726D-ED6D-52B9-8E924848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572" y="1389638"/>
            <a:ext cx="2945710" cy="8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879CFE-96C6-ABC2-E23C-248452DC355F}"/>
              </a:ext>
            </a:extLst>
          </p:cNvPr>
          <p:cNvSpPr txBox="1"/>
          <p:nvPr/>
        </p:nvSpPr>
        <p:spPr>
          <a:xfrm>
            <a:off x="8641105" y="114635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Base de Dados</a:t>
            </a:r>
          </a:p>
        </p:txBody>
      </p:sp>
      <p:pic>
        <p:nvPicPr>
          <p:cNvPr id="2054" name="Picture 6" descr="Police - Free people icons">
            <a:extLst>
              <a:ext uri="{FF2B5EF4-FFF2-40B4-BE49-F238E27FC236}">
                <a16:creationId xmlns:a16="http://schemas.microsoft.com/office/drawing/2014/main" id="{B47EB440-3024-AEC5-D6C4-4EDF96E0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077" y="3380512"/>
            <a:ext cx="1029610" cy="10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ode.js – Wikipédia, a enciclopédia livre">
            <a:extLst>
              <a:ext uri="{FF2B5EF4-FFF2-40B4-BE49-F238E27FC236}">
                <a16:creationId xmlns:a16="http://schemas.microsoft.com/office/drawing/2014/main" id="{B255D574-D967-14AA-979A-04C1B44F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45" y="1812533"/>
            <a:ext cx="1956074" cy="11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752BFC8-7AF4-3706-AC86-A65236F16655}"/>
              </a:ext>
            </a:extLst>
          </p:cNvPr>
          <p:cNvSpPr txBox="1"/>
          <p:nvPr/>
        </p:nvSpPr>
        <p:spPr>
          <a:xfrm>
            <a:off x="3016307" y="14432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Backend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F742F3C1-41C1-1315-6664-C8BD532B4363}"/>
              </a:ext>
            </a:extLst>
          </p:cNvPr>
          <p:cNvSpPr/>
          <p:nvPr/>
        </p:nvSpPr>
        <p:spPr>
          <a:xfrm rot="21076087">
            <a:off x="4705781" y="4949755"/>
            <a:ext cx="2902562" cy="359117"/>
          </a:xfrm>
          <a:prstGeom prst="rightArrow">
            <a:avLst/>
          </a:prstGeom>
          <a:gradFill>
            <a:gsLst>
              <a:gs pos="1000">
                <a:srgbClr val="4D6875"/>
              </a:gs>
              <a:gs pos="10000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89347259-C30C-BAC8-EE98-872C09E52EF6}"/>
              </a:ext>
            </a:extLst>
          </p:cNvPr>
          <p:cNvSpPr/>
          <p:nvPr/>
        </p:nvSpPr>
        <p:spPr>
          <a:xfrm rot="436260">
            <a:off x="5590418" y="4035690"/>
            <a:ext cx="2004350" cy="359117"/>
          </a:xfrm>
          <a:prstGeom prst="rightArrow">
            <a:avLst/>
          </a:prstGeom>
          <a:gradFill>
            <a:gsLst>
              <a:gs pos="0">
                <a:srgbClr val="006FF3"/>
              </a:gs>
              <a:gs pos="8000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6" name="Picture 8" descr="Id card - Free user icons">
            <a:extLst>
              <a:ext uri="{FF2B5EF4-FFF2-40B4-BE49-F238E27FC236}">
                <a16:creationId xmlns:a16="http://schemas.microsoft.com/office/drawing/2014/main" id="{EC7A66C0-7010-12E8-EA22-5179D7EA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212" y="3476562"/>
            <a:ext cx="1029610" cy="10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6104D63C-F427-23C4-0D60-481583C188B0}"/>
              </a:ext>
            </a:extLst>
          </p:cNvPr>
          <p:cNvSpPr/>
          <p:nvPr/>
        </p:nvSpPr>
        <p:spPr>
          <a:xfrm rot="17781197">
            <a:off x="4029003" y="4555073"/>
            <a:ext cx="737682" cy="359117"/>
          </a:xfrm>
          <a:prstGeom prst="rightArrow">
            <a:avLst/>
          </a:prstGeom>
          <a:gradFill>
            <a:gsLst>
              <a:gs pos="0">
                <a:srgbClr val="4D6875"/>
              </a:gs>
              <a:gs pos="100000">
                <a:srgbClr val="006FF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Curvada para Baixo 19">
            <a:extLst>
              <a:ext uri="{FF2B5EF4-FFF2-40B4-BE49-F238E27FC236}">
                <a16:creationId xmlns:a16="http://schemas.microsoft.com/office/drawing/2014/main" id="{555D2473-6C37-DAFE-C1B9-9520D0ED315D}"/>
              </a:ext>
            </a:extLst>
          </p:cNvPr>
          <p:cNvSpPr/>
          <p:nvPr/>
        </p:nvSpPr>
        <p:spPr>
          <a:xfrm rot="20657585" flipV="1">
            <a:off x="8166243" y="5334246"/>
            <a:ext cx="881047" cy="612865"/>
          </a:xfrm>
          <a:prstGeom prst="curvedDownArrow">
            <a:avLst/>
          </a:prstGeom>
          <a:solidFill>
            <a:srgbClr val="F5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134D4F-2CA9-970A-5B26-D25B1FBCBA9F}"/>
              </a:ext>
            </a:extLst>
          </p:cNvPr>
          <p:cNvSpPr txBox="1"/>
          <p:nvPr/>
        </p:nvSpPr>
        <p:spPr>
          <a:xfrm rot="21081521">
            <a:off x="5023663" y="5267178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parseNestedJSON</a:t>
            </a:r>
            <a:r>
              <a:rPr lang="en-GB" dirty="0"/>
              <a:t>()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581FB3-6A4E-E792-BB6F-DC53C1ECA5B9}"/>
              </a:ext>
            </a:extLst>
          </p:cNvPr>
          <p:cNvSpPr txBox="1"/>
          <p:nvPr/>
        </p:nvSpPr>
        <p:spPr>
          <a:xfrm>
            <a:off x="7557965" y="602646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removeBlocks</a:t>
            </a:r>
            <a:r>
              <a:rPr lang="en-GB" dirty="0"/>
              <a:t>()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5B351F-F82C-57F6-8E12-84FC5EA2483C}"/>
              </a:ext>
            </a:extLst>
          </p:cNvPr>
          <p:cNvSpPr txBox="1"/>
          <p:nvPr/>
        </p:nvSpPr>
        <p:spPr>
          <a:xfrm>
            <a:off x="5704328" y="349349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uuidv4() + ‘-v’ + </a:t>
            </a:r>
            <a:r>
              <a:rPr lang="pt-PT" dirty="0"/>
              <a:t>versão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371DA3-0A70-7C34-589E-814EF9A5F303}"/>
              </a:ext>
            </a:extLst>
          </p:cNvPr>
          <p:cNvSpPr txBox="1"/>
          <p:nvPr/>
        </p:nvSpPr>
        <p:spPr>
          <a:xfrm>
            <a:off x="4608454" y="3160211"/>
            <a:ext cx="328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incrementVersionNumber</a:t>
            </a:r>
            <a:r>
              <a:rPr lang="en-GB" dirty="0"/>
              <a:t>()</a:t>
            </a:r>
          </a:p>
        </p:txBody>
      </p:sp>
      <p:pic>
        <p:nvPicPr>
          <p:cNvPr id="3074" name="Picture 2" descr="FHIR HL7 - Trifork">
            <a:extLst>
              <a:ext uri="{FF2B5EF4-FFF2-40B4-BE49-F238E27FC236}">
                <a16:creationId xmlns:a16="http://schemas.microsoft.com/office/drawing/2014/main" id="{F389F116-630D-93BC-9124-68BDC730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638" y="4360122"/>
            <a:ext cx="1765482" cy="10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2C43733F-C6C7-2434-1257-EB687AD80EA4}"/>
              </a:ext>
            </a:extLst>
          </p:cNvPr>
          <p:cNvSpPr/>
          <p:nvPr/>
        </p:nvSpPr>
        <p:spPr>
          <a:xfrm rot="472747">
            <a:off x="9069303" y="4614441"/>
            <a:ext cx="730532" cy="359117"/>
          </a:xfrm>
          <a:prstGeom prst="rightArrow">
            <a:avLst/>
          </a:prstGeom>
          <a:gradFill>
            <a:gsLst>
              <a:gs pos="100000">
                <a:srgbClr val="E76216"/>
              </a:gs>
              <a:gs pos="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1B765E-9A7B-244B-8083-0C4D57940C2E}"/>
              </a:ext>
            </a:extLst>
          </p:cNvPr>
          <p:cNvSpPr txBox="1"/>
          <p:nvPr/>
        </p:nvSpPr>
        <p:spPr>
          <a:xfrm>
            <a:off x="9048136" y="539032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compositionToFHIR</a:t>
            </a:r>
            <a:r>
              <a:rPr lang="en-GB" dirty="0"/>
              <a:t>()</a:t>
            </a: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244376AC-6531-D215-9EDB-C4DC7801E3D9}"/>
              </a:ext>
            </a:extLst>
          </p:cNvPr>
          <p:cNvSpPr/>
          <p:nvPr/>
        </p:nvSpPr>
        <p:spPr>
          <a:xfrm>
            <a:off x="2209181" y="2008624"/>
            <a:ext cx="9775673" cy="4614118"/>
          </a:xfrm>
          <a:custGeom>
            <a:avLst/>
            <a:gdLst>
              <a:gd name="connsiteX0" fmla="*/ 807288 w 9489225"/>
              <a:gd name="connsiteY0" fmla="*/ 724066 h 4507790"/>
              <a:gd name="connsiteX1" fmla="*/ 302791 w 9489225"/>
              <a:gd name="connsiteY1" fmla="*/ 1533362 h 4507790"/>
              <a:gd name="connsiteX2" fmla="*/ 8502 w 9489225"/>
              <a:gd name="connsiteY2" fmla="*/ 2594907 h 4507790"/>
              <a:gd name="connsiteX3" fmla="*/ 124116 w 9489225"/>
              <a:gd name="connsiteY3" fmla="*/ 3477776 h 4507790"/>
              <a:gd name="connsiteX4" fmla="*/ 576060 w 9489225"/>
              <a:gd name="connsiteY4" fmla="*/ 4034824 h 4507790"/>
              <a:gd name="connsiteX5" fmla="*/ 1269743 w 9489225"/>
              <a:gd name="connsiteY5" fmla="*/ 4392176 h 4507790"/>
              <a:gd name="connsiteX6" fmla="*/ 2362819 w 9489225"/>
              <a:gd name="connsiteY6" fmla="*/ 4507790 h 4507790"/>
              <a:gd name="connsiteX7" fmla="*/ 5652557 w 9489225"/>
              <a:gd name="connsiteY7" fmla="*/ 4476259 h 4507790"/>
              <a:gd name="connsiteX8" fmla="*/ 8816171 w 9489225"/>
              <a:gd name="connsiteY8" fmla="*/ 4329114 h 4507790"/>
              <a:gd name="connsiteX9" fmla="*/ 9488833 w 9489225"/>
              <a:gd name="connsiteY9" fmla="*/ 3509307 h 4507790"/>
              <a:gd name="connsiteX10" fmla="*/ 8784640 w 9489225"/>
              <a:gd name="connsiteY10" fmla="*/ 1890714 h 4507790"/>
              <a:gd name="connsiteX11" fmla="*/ 7071453 w 9489225"/>
              <a:gd name="connsiteY11" fmla="*/ 871210 h 4507790"/>
              <a:gd name="connsiteX12" fmla="*/ 5410819 w 9489225"/>
              <a:gd name="connsiteY12" fmla="*/ 293142 h 4507790"/>
              <a:gd name="connsiteX13" fmla="*/ 3834267 w 9489225"/>
              <a:gd name="connsiteY13" fmla="*/ 51404 h 4507790"/>
              <a:gd name="connsiteX14" fmla="*/ 2404860 w 9489225"/>
              <a:gd name="connsiteY14" fmla="*/ 19873 h 450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9225" h="4507790">
                <a:moveTo>
                  <a:pt x="807288" y="724066"/>
                </a:moveTo>
                <a:cubicBezTo>
                  <a:pt x="621605" y="972810"/>
                  <a:pt x="435922" y="1221555"/>
                  <a:pt x="302791" y="1533362"/>
                </a:cubicBezTo>
                <a:cubicBezTo>
                  <a:pt x="169660" y="1845169"/>
                  <a:pt x="38281" y="2270838"/>
                  <a:pt x="8502" y="2594907"/>
                </a:cubicBezTo>
                <a:cubicBezTo>
                  <a:pt x="-21277" y="2918976"/>
                  <a:pt x="29523" y="3237790"/>
                  <a:pt x="124116" y="3477776"/>
                </a:cubicBezTo>
                <a:cubicBezTo>
                  <a:pt x="218709" y="3717762"/>
                  <a:pt x="385122" y="3882424"/>
                  <a:pt x="576060" y="4034824"/>
                </a:cubicBezTo>
                <a:cubicBezTo>
                  <a:pt x="766998" y="4187224"/>
                  <a:pt x="971950" y="4313348"/>
                  <a:pt x="1269743" y="4392176"/>
                </a:cubicBezTo>
                <a:cubicBezTo>
                  <a:pt x="1567536" y="4471004"/>
                  <a:pt x="2362819" y="4507790"/>
                  <a:pt x="2362819" y="4507790"/>
                </a:cubicBezTo>
                <a:lnTo>
                  <a:pt x="5652557" y="4476259"/>
                </a:lnTo>
                <a:cubicBezTo>
                  <a:pt x="6728116" y="4446480"/>
                  <a:pt x="8176792" y="4490273"/>
                  <a:pt x="8816171" y="4329114"/>
                </a:cubicBezTo>
                <a:cubicBezTo>
                  <a:pt x="9455550" y="4167955"/>
                  <a:pt x="9494088" y="3915707"/>
                  <a:pt x="9488833" y="3509307"/>
                </a:cubicBezTo>
                <a:cubicBezTo>
                  <a:pt x="9483578" y="3102907"/>
                  <a:pt x="9187537" y="2330397"/>
                  <a:pt x="8784640" y="1890714"/>
                </a:cubicBezTo>
                <a:cubicBezTo>
                  <a:pt x="8381743" y="1451031"/>
                  <a:pt x="7633756" y="1137472"/>
                  <a:pt x="7071453" y="871210"/>
                </a:cubicBezTo>
                <a:cubicBezTo>
                  <a:pt x="6509150" y="604948"/>
                  <a:pt x="5950350" y="429776"/>
                  <a:pt x="5410819" y="293142"/>
                </a:cubicBezTo>
                <a:cubicBezTo>
                  <a:pt x="4871288" y="156508"/>
                  <a:pt x="4335260" y="96949"/>
                  <a:pt x="3834267" y="51404"/>
                </a:cubicBezTo>
                <a:cubicBezTo>
                  <a:pt x="3333274" y="5859"/>
                  <a:pt x="2860308" y="-20417"/>
                  <a:pt x="2404860" y="19873"/>
                </a:cubicBezTo>
              </a:path>
            </a:pathLst>
          </a:custGeom>
          <a:noFill/>
          <a:ln w="38100">
            <a:solidFill>
              <a:srgbClr val="72A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9C12DE9-56D5-2071-89F9-E5E17B6BF38C}"/>
              </a:ext>
            </a:extLst>
          </p:cNvPr>
          <p:cNvSpPr/>
          <p:nvPr/>
        </p:nvSpPr>
        <p:spPr>
          <a:xfrm rot="2630673">
            <a:off x="1592591" y="4271361"/>
            <a:ext cx="1865392" cy="359117"/>
          </a:xfrm>
          <a:prstGeom prst="rightArrow">
            <a:avLst/>
          </a:prstGeom>
          <a:gradFill>
            <a:gsLst>
              <a:gs pos="99000">
                <a:srgbClr val="4D6875"/>
              </a:gs>
              <a:gs pos="0">
                <a:srgbClr val="0FDD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B22D0592-D002-D23D-2082-EAB4CA80BBB5}"/>
              </a:ext>
            </a:extLst>
          </p:cNvPr>
          <p:cNvSpPr/>
          <p:nvPr/>
        </p:nvSpPr>
        <p:spPr>
          <a:xfrm rot="9615127">
            <a:off x="3174328" y="2544531"/>
            <a:ext cx="5022298" cy="359117"/>
          </a:xfrm>
          <a:prstGeom prst="rightArrow">
            <a:avLst/>
          </a:prstGeom>
          <a:gradFill>
            <a:gsLst>
              <a:gs pos="0">
                <a:srgbClr val="06232E"/>
              </a:gs>
              <a:gs pos="100000">
                <a:srgbClr val="E6493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9044C62-9694-C025-B21D-6253FA707FF9}"/>
              </a:ext>
            </a:extLst>
          </p:cNvPr>
          <p:cNvSpPr/>
          <p:nvPr/>
        </p:nvSpPr>
        <p:spPr>
          <a:xfrm rot="6819821">
            <a:off x="7723538" y="2654210"/>
            <a:ext cx="1212830" cy="359117"/>
          </a:xfrm>
          <a:prstGeom prst="rightArrow">
            <a:avLst/>
          </a:prstGeom>
          <a:gradFill>
            <a:gsLst>
              <a:gs pos="0">
                <a:srgbClr val="06232E"/>
              </a:gs>
              <a:gs pos="100000">
                <a:srgbClr val="006FF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2B529394-E2D9-1129-B7C8-306B1A38814F}"/>
              </a:ext>
            </a:extLst>
          </p:cNvPr>
          <p:cNvSpPr/>
          <p:nvPr/>
        </p:nvSpPr>
        <p:spPr>
          <a:xfrm rot="17241791">
            <a:off x="8126645" y="2955284"/>
            <a:ext cx="1513832" cy="359117"/>
          </a:xfrm>
          <a:prstGeom prst="rightArrow">
            <a:avLst/>
          </a:prstGeom>
          <a:gradFill>
            <a:gsLst>
              <a:gs pos="100000">
                <a:srgbClr val="06232E"/>
              </a:gs>
              <a:gs pos="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96AF6DA-5B91-EB06-4983-A605641CDF0E}"/>
              </a:ext>
            </a:extLst>
          </p:cNvPr>
          <p:cNvSpPr/>
          <p:nvPr/>
        </p:nvSpPr>
        <p:spPr>
          <a:xfrm rot="15507637">
            <a:off x="9438538" y="3142769"/>
            <a:ext cx="2216691" cy="359117"/>
          </a:xfrm>
          <a:prstGeom prst="rightArrow">
            <a:avLst/>
          </a:prstGeom>
          <a:gradFill>
            <a:gsLst>
              <a:gs pos="100000">
                <a:srgbClr val="06232E"/>
              </a:gs>
              <a:gs pos="0">
                <a:srgbClr val="E7621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51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25082-D260-9931-DD28-91C30881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Mensagem FHIR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B37BA71-C01A-C1CC-EE6D-40F4B993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8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E50529-E518-7E32-9306-C23259A6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793" y="1582521"/>
            <a:ext cx="4861224" cy="46075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C38C52C-C063-5C54-08C9-B0080C5330F4}"/>
              </a:ext>
            </a:extLst>
          </p:cNvPr>
          <p:cNvSpPr txBox="1"/>
          <p:nvPr/>
        </p:nvSpPr>
        <p:spPr>
          <a:xfrm>
            <a:off x="7932211" y="2188611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ID igual ao formulário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282496A2-0AF8-A21E-B4E4-07732A037EB5}"/>
              </a:ext>
            </a:extLst>
          </p:cNvPr>
          <p:cNvSpPr/>
          <p:nvPr/>
        </p:nvSpPr>
        <p:spPr>
          <a:xfrm>
            <a:off x="7130799" y="1853981"/>
            <a:ext cx="1997476" cy="334630"/>
          </a:xfrm>
          <a:custGeom>
            <a:avLst/>
            <a:gdLst>
              <a:gd name="connsiteX0" fmla="*/ 2139519 w 2139519"/>
              <a:gd name="connsiteY0" fmla="*/ 396087 h 396087"/>
              <a:gd name="connsiteX1" fmla="*/ 1003177 w 2139519"/>
              <a:gd name="connsiteY1" fmla="*/ 23225 h 396087"/>
              <a:gd name="connsiteX2" fmla="*/ 0 w 2139519"/>
              <a:gd name="connsiteY2" fmla="*/ 67613 h 3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9519" h="396087">
                <a:moveTo>
                  <a:pt x="2139519" y="396087"/>
                </a:moveTo>
                <a:cubicBezTo>
                  <a:pt x="1749641" y="237029"/>
                  <a:pt x="1359763" y="77971"/>
                  <a:pt x="1003177" y="23225"/>
                </a:cubicBezTo>
                <a:cubicBezTo>
                  <a:pt x="646591" y="-31521"/>
                  <a:pt x="282606" y="21745"/>
                  <a:pt x="0" y="676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3BAFCE-078E-A10E-53B8-BCA9555B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17" y="2788443"/>
            <a:ext cx="4500033" cy="3601617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91786A6A-4769-BAC2-BA46-E3EDF779D5E1}"/>
              </a:ext>
            </a:extLst>
          </p:cNvPr>
          <p:cNvSpPr/>
          <p:nvPr/>
        </p:nvSpPr>
        <p:spPr>
          <a:xfrm>
            <a:off x="10457234" y="2490281"/>
            <a:ext cx="181494" cy="486383"/>
          </a:xfrm>
          <a:custGeom>
            <a:avLst/>
            <a:gdLst>
              <a:gd name="connsiteX0" fmla="*/ 0 w 181494"/>
              <a:gd name="connsiteY0" fmla="*/ 0 h 486383"/>
              <a:gd name="connsiteX1" fmla="*/ 175098 w 181494"/>
              <a:gd name="connsiteY1" fmla="*/ 233464 h 486383"/>
              <a:gd name="connsiteX2" fmla="*/ 126460 w 181494"/>
              <a:gd name="connsiteY2" fmla="*/ 486383 h 4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94" h="486383">
                <a:moveTo>
                  <a:pt x="0" y="0"/>
                </a:moveTo>
                <a:cubicBezTo>
                  <a:pt x="77010" y="76200"/>
                  <a:pt x="154021" y="152400"/>
                  <a:pt x="175098" y="233464"/>
                </a:cubicBezTo>
                <a:cubicBezTo>
                  <a:pt x="196175" y="314528"/>
                  <a:pt x="161317" y="400455"/>
                  <a:pt x="126460" y="4863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3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1150-46CB-CCFA-0CA9-D05C1572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1" y="1919571"/>
            <a:ext cx="11147898" cy="3018858"/>
          </a:xfrm>
        </p:spPr>
        <p:txBody>
          <a:bodyPr anchor="ctr">
            <a:normAutofit/>
          </a:bodyPr>
          <a:lstStyle/>
          <a:p>
            <a:pPr algn="ctr"/>
            <a:r>
              <a:rPr lang="pt-PT" sz="7200" dirty="0"/>
              <a:t>Demonstração do</a:t>
            </a:r>
            <a:br>
              <a:rPr lang="pt-PT" sz="7200" dirty="0"/>
            </a:br>
            <a:r>
              <a:rPr lang="pt-PT" sz="7200" i="1" dirty="0"/>
              <a:t>Website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036002-B9DD-F3DA-A0F1-40C8534D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9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468565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500</TotalTime>
  <Words>247</Words>
  <Application>Microsoft Office PowerPoint</Application>
  <PresentationFormat>Ecrã Panorâmico</PresentationFormat>
  <Paragraphs>79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Century Gothic (corpo)</vt:lpstr>
      <vt:lpstr>Wingdings 3</vt:lpstr>
      <vt:lpstr>Haste</vt:lpstr>
      <vt:lpstr>Aplicações Informáticas e O Processo Clínico Eletrónico  Interoperabilidade</vt:lpstr>
      <vt:lpstr>Arquitetura Geral</vt:lpstr>
      <vt:lpstr>Utilizadores e Tipos de Utilizadores</vt:lpstr>
      <vt:lpstr>Formulário</vt:lpstr>
      <vt:lpstr>Processamento do Formulário</vt:lpstr>
      <vt:lpstr>Formulário</vt:lpstr>
      <vt:lpstr>Criação da Mensagem FHIR</vt:lpstr>
      <vt:lpstr>Mensagem FHIR</vt:lpstr>
      <vt:lpstr>Demonstração do Website</vt:lpstr>
      <vt:lpstr>Data Warehouse</vt:lpstr>
      <vt:lpstr>Modelo em Floco de Neve</vt:lpstr>
      <vt:lpstr>Demonstração do Data Warehouse</vt:lpstr>
      <vt:lpstr>Melhorias</vt:lpstr>
      <vt:lpstr>Aplicações Informáticas e O Processo Clínico Eletrónico  Interoperabilidade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Informáticas Archetype Designer</dc:title>
  <dc:creator>Hugo Baptista Fernandes Silva</dc:creator>
  <cp:lastModifiedBy>Hugo Baptista Fernandes Silva</cp:lastModifiedBy>
  <cp:revision>23</cp:revision>
  <dcterms:created xsi:type="dcterms:W3CDTF">2023-04-27T14:04:37Z</dcterms:created>
  <dcterms:modified xsi:type="dcterms:W3CDTF">2023-06-06T20:08:15Z</dcterms:modified>
</cp:coreProperties>
</file>