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</p:sldMasterIdLst>
  <p:notesMasterIdLst>
    <p:notesMasterId r:id="rId9"/>
  </p:notesMasterIdLst>
  <p:sldIdLst>
    <p:sldId id="256" r:id="rId2"/>
    <p:sldId id="271" r:id="rId3"/>
    <p:sldId id="275" r:id="rId4"/>
    <p:sldId id="272" r:id="rId5"/>
    <p:sldId id="273" r:id="rId6"/>
    <p:sldId id="274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  <a:srgbClr val="FFFFFF"/>
    <a:srgbClr val="FF694C"/>
    <a:srgbClr val="F48B76"/>
    <a:srgbClr val="02B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44F54-7B20-4FAA-AAA2-E7CE2520B22A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A4F3F-DBDA-4C65-A015-B54FF7989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772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F9BC-EE80-4AB6-BDC5-5F9C3B2B110A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313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3665-CA8D-45A7-B6D9-60B494612308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036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097B-90F1-47B3-85D9-D54A3DEFC66A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001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F57B-1B6E-41F2-90FE-3D1FFCB964B5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842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F3AE-60D0-4B31-9670-AE20EA9DF08C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416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237-4F9F-4F95-BD59-C1838405493C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7727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B234-5C68-4463-817A-4B983CB8EC29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5318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C5A7-F687-4AB7-A5FB-215953ED711D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400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1ECC-29EE-4A8B-A79F-01D3170784E4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31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DCC6-432A-43D2-8782-796DCE47D273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85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911-0766-4297-8799-25A4B1EE6CDC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387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CA29-3E6B-4AB6-B403-6E9097FDAF49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538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95FC-60ED-46EE-BBA5-4822AE468F37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198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FF70-2700-4CF9-9701-0EA80CB8F5CF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125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9E75-F255-452E-8F03-E3576DBCD2EE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57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BEB9-68B6-40CE-B4BE-9B00428967E5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3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89CEF-1F33-4EB8-963A-6D6109B41A8E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643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4CE9304C-7D47-49AD-9260-6DBF0A5B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393"/>
            <a:ext cx="12188952" cy="68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A73F8-F1BE-C1A6-8775-706B466E5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725" b="8005"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EEE8EB-647E-5EDD-6F21-EE9C39D34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283003" cy="2262781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404E3B"/>
                </a:solidFill>
              </a:rPr>
              <a:t>Sistema de Pesquisa Simples</a:t>
            </a:r>
            <a:endParaRPr lang="en-GB" i="1" dirty="0">
              <a:solidFill>
                <a:srgbClr val="404E3B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F608E-680A-BF90-CC58-46E5BB87F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4337071" cy="177434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entury Gothic (corpo)"/>
                <a:cs typeface="Times New Roman" panose="02020603050405020304" pitchFamily="18" charset="0"/>
              </a:rPr>
              <a:t>Ciarán McEvoy </a:t>
            </a:r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A87240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Gonçalo Carvalho PG50392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Tomás Lima PG50788</a:t>
            </a:r>
          </a:p>
          <a:p>
            <a:endParaRPr lang="pt-PT" sz="2000" dirty="0">
              <a:latin typeface="Century Gothic (corpo)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1759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FA35D1B-E05A-5665-3AF0-0026C1EA3455}"/>
              </a:ext>
            </a:extLst>
          </p:cNvPr>
          <p:cNvSpPr txBox="1">
            <a:spLocks/>
          </p:cNvSpPr>
          <p:nvPr/>
        </p:nvSpPr>
        <p:spPr>
          <a:xfrm>
            <a:off x="7770845" y="4777378"/>
            <a:ext cx="3101372" cy="1340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Docente: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António Costa</a:t>
            </a:r>
          </a:p>
          <a:p>
            <a:pPr algn="r"/>
            <a:endParaRPr lang="pt-PT" sz="2000" dirty="0">
              <a:latin typeface="Century Gothic (corpo)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0F59B9-F89A-DD92-BB63-68BB43562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55" y="740261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9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97F6D-240D-78D2-3469-B6669F60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Geral</a:t>
            </a:r>
          </a:p>
        </p:txBody>
      </p:sp>
      <p:pic>
        <p:nvPicPr>
          <p:cNvPr id="1026" name="Picture 2" descr="Web icon PNG and SVG Free Download">
            <a:extLst>
              <a:ext uri="{FF2B5EF4-FFF2-40B4-BE49-F238E27FC236}">
                <a16:creationId xmlns:a16="http://schemas.microsoft.com/office/drawing/2014/main" id="{D83989BE-B390-DE63-62CB-9577837DC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07" y="1438454"/>
            <a:ext cx="1325218" cy="129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B52DEA-710C-42DB-B944-7A9D8CEAA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34" y="2373130"/>
            <a:ext cx="1386783" cy="1386783"/>
          </a:xfrm>
          <a:prstGeom prst="rect">
            <a:avLst/>
          </a:prstGeom>
        </p:spPr>
      </p:pic>
      <p:pic>
        <p:nvPicPr>
          <p:cNvPr id="1028" name="Picture 4" descr="HTML Icon Flat - Icon Shop - Download free icons for commercial use">
            <a:extLst>
              <a:ext uri="{FF2B5EF4-FFF2-40B4-BE49-F238E27FC236}">
                <a16:creationId xmlns:a16="http://schemas.microsoft.com/office/drawing/2014/main" id="{5992F173-6628-CF4D-724F-AB1CB6703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61" y="4005587"/>
            <a:ext cx="1386782" cy="138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uter search icon design Royalty Free Vector Image">
            <a:extLst>
              <a:ext uri="{FF2B5EF4-FFF2-40B4-BE49-F238E27FC236}">
                <a16:creationId xmlns:a16="http://schemas.microsoft.com/office/drawing/2014/main" id="{C06E4EC5-912E-961E-4F87-86F9C1FFE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8" t="14058" r="9692" b="18695"/>
          <a:stretch/>
        </p:blipFill>
        <p:spPr bwMode="auto">
          <a:xfrm>
            <a:off x="9271508" y="3968566"/>
            <a:ext cx="1739349" cy="17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4E1BE04A-C3AA-DD4B-3942-633F4F6F168F}"/>
              </a:ext>
            </a:extLst>
          </p:cNvPr>
          <p:cNvSpPr/>
          <p:nvPr/>
        </p:nvSpPr>
        <p:spPr>
          <a:xfrm>
            <a:off x="2698713" y="2201662"/>
            <a:ext cx="952990" cy="2005724"/>
          </a:xfrm>
          <a:custGeom>
            <a:avLst/>
            <a:gdLst>
              <a:gd name="connsiteX0" fmla="*/ 0 w 1109709"/>
              <a:gd name="connsiteY0" fmla="*/ 0 h 1216241"/>
              <a:gd name="connsiteX1" fmla="*/ 488272 w 1109709"/>
              <a:gd name="connsiteY1" fmla="*/ 301841 h 1216241"/>
              <a:gd name="connsiteX2" fmla="*/ 630314 w 1109709"/>
              <a:gd name="connsiteY2" fmla="*/ 896644 h 1216241"/>
              <a:gd name="connsiteX3" fmla="*/ 1109709 w 1109709"/>
              <a:gd name="connsiteY3" fmla="*/ 1216241 h 1216241"/>
              <a:gd name="connsiteX4" fmla="*/ 1109709 w 1109709"/>
              <a:gd name="connsiteY4" fmla="*/ 1216241 h 121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9709" h="1216241">
                <a:moveTo>
                  <a:pt x="0" y="0"/>
                </a:moveTo>
                <a:cubicBezTo>
                  <a:pt x="191610" y="76200"/>
                  <a:pt x="383220" y="152400"/>
                  <a:pt x="488272" y="301841"/>
                </a:cubicBezTo>
                <a:cubicBezTo>
                  <a:pt x="593324" y="451282"/>
                  <a:pt x="526741" y="744244"/>
                  <a:pt x="630314" y="896644"/>
                </a:cubicBezTo>
                <a:cubicBezTo>
                  <a:pt x="733887" y="1049044"/>
                  <a:pt x="1109709" y="1216241"/>
                  <a:pt x="1109709" y="1216241"/>
                </a:cubicBezTo>
                <a:lnTo>
                  <a:pt x="1109709" y="1216241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804B08CE-602C-BFBB-420B-A5646D4B2930}"/>
              </a:ext>
            </a:extLst>
          </p:cNvPr>
          <p:cNvSpPr/>
          <p:nvPr/>
        </p:nvSpPr>
        <p:spPr>
          <a:xfrm>
            <a:off x="5225143" y="3291782"/>
            <a:ext cx="1412567" cy="1149557"/>
          </a:xfrm>
          <a:custGeom>
            <a:avLst/>
            <a:gdLst>
              <a:gd name="connsiteX0" fmla="*/ 0 w 1438183"/>
              <a:gd name="connsiteY0" fmla="*/ 1038688 h 1038688"/>
              <a:gd name="connsiteX1" fmla="*/ 612559 w 1438183"/>
              <a:gd name="connsiteY1" fmla="*/ 816746 h 1038688"/>
              <a:gd name="connsiteX2" fmla="*/ 958789 w 1438183"/>
              <a:gd name="connsiteY2" fmla="*/ 248575 h 1038688"/>
              <a:gd name="connsiteX3" fmla="*/ 1438183 w 1438183"/>
              <a:gd name="connsiteY3" fmla="*/ 0 h 103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8183" h="1038688">
                <a:moveTo>
                  <a:pt x="0" y="1038688"/>
                </a:moveTo>
                <a:cubicBezTo>
                  <a:pt x="226380" y="993560"/>
                  <a:pt x="452761" y="948432"/>
                  <a:pt x="612559" y="816746"/>
                </a:cubicBezTo>
                <a:cubicBezTo>
                  <a:pt x="772357" y="685060"/>
                  <a:pt x="821185" y="384699"/>
                  <a:pt x="958789" y="248575"/>
                </a:cubicBezTo>
                <a:cubicBezTo>
                  <a:pt x="1096393" y="112451"/>
                  <a:pt x="1267288" y="56225"/>
                  <a:pt x="1438183" y="0"/>
                </a:cubicBezTo>
              </a:path>
            </a:pathLst>
          </a:custGeom>
          <a:ln>
            <a:solidFill>
              <a:srgbClr val="FF694C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C058A613-652A-B3CB-752A-B77CED0CF077}"/>
              </a:ext>
            </a:extLst>
          </p:cNvPr>
          <p:cNvSpPr/>
          <p:nvPr/>
        </p:nvSpPr>
        <p:spPr>
          <a:xfrm>
            <a:off x="8211150" y="3081290"/>
            <a:ext cx="1234382" cy="1126096"/>
          </a:xfrm>
          <a:custGeom>
            <a:avLst/>
            <a:gdLst>
              <a:gd name="connsiteX0" fmla="*/ 0 w 1065320"/>
              <a:gd name="connsiteY0" fmla="*/ 0 h 967666"/>
              <a:gd name="connsiteX1" fmla="*/ 470516 w 1065320"/>
              <a:gd name="connsiteY1" fmla="*/ 213064 h 967666"/>
              <a:gd name="connsiteX2" fmla="*/ 656947 w 1065320"/>
              <a:gd name="connsiteY2" fmla="*/ 674702 h 967666"/>
              <a:gd name="connsiteX3" fmla="*/ 1065320 w 1065320"/>
              <a:gd name="connsiteY3" fmla="*/ 967666 h 96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320" h="967666">
                <a:moveTo>
                  <a:pt x="0" y="0"/>
                </a:moveTo>
                <a:cubicBezTo>
                  <a:pt x="180512" y="50307"/>
                  <a:pt x="361025" y="100614"/>
                  <a:pt x="470516" y="213064"/>
                </a:cubicBezTo>
                <a:cubicBezTo>
                  <a:pt x="580007" y="325514"/>
                  <a:pt x="557813" y="548935"/>
                  <a:pt x="656947" y="674702"/>
                </a:cubicBezTo>
                <a:cubicBezTo>
                  <a:pt x="756081" y="800469"/>
                  <a:pt x="910700" y="884067"/>
                  <a:pt x="1065320" y="967666"/>
                </a:cubicBezTo>
              </a:path>
            </a:pathLst>
          </a:custGeom>
          <a:ln>
            <a:solidFill>
              <a:srgbClr val="F48B76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45B26D-A60D-0732-B995-22F6D7E8ED17}"/>
              </a:ext>
            </a:extLst>
          </p:cNvPr>
          <p:cNvSpPr txBox="1"/>
          <p:nvPr/>
        </p:nvSpPr>
        <p:spPr>
          <a:xfrm>
            <a:off x="3222600" y="2645451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Módulo de</a:t>
            </a:r>
          </a:p>
          <a:p>
            <a:pPr algn="ctr"/>
            <a:r>
              <a:rPr lang="pt-PT" dirty="0"/>
              <a:t>coleta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F61CA01-0F37-B78F-B4F1-DCD1F485A5D3}"/>
              </a:ext>
            </a:extLst>
          </p:cNvPr>
          <p:cNvSpPr txBox="1"/>
          <p:nvPr/>
        </p:nvSpPr>
        <p:spPr>
          <a:xfrm>
            <a:off x="4683433" y="3376322"/>
            <a:ext cx="141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Indexação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C904E5-9391-EEBD-1C23-6B0FE0F1A63F}"/>
              </a:ext>
            </a:extLst>
          </p:cNvPr>
          <p:cNvSpPr txBox="1"/>
          <p:nvPr/>
        </p:nvSpPr>
        <p:spPr>
          <a:xfrm>
            <a:off x="8688873" y="2427769"/>
            <a:ext cx="2148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Engenho de</a:t>
            </a:r>
            <a:br>
              <a:rPr lang="pt-PT" dirty="0"/>
            </a:br>
            <a:r>
              <a:rPr lang="pt-PT" dirty="0"/>
              <a:t>Pesquisa</a:t>
            </a:r>
          </a:p>
          <a:p>
            <a:pPr algn="ctr"/>
            <a:r>
              <a:rPr lang="pt-PT" dirty="0"/>
              <a:t>(Modelo Vetorial)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358B3F3-48D5-58C6-CBC1-B9701826337C}"/>
              </a:ext>
            </a:extLst>
          </p:cNvPr>
          <p:cNvSpPr txBox="1"/>
          <p:nvPr/>
        </p:nvSpPr>
        <p:spPr>
          <a:xfrm>
            <a:off x="3629169" y="5392369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Coleção de</a:t>
            </a:r>
          </a:p>
          <a:p>
            <a:pPr algn="ctr"/>
            <a:r>
              <a:rPr lang="pt-PT" dirty="0"/>
              <a:t>documentos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E0A3E3D-3823-9925-A24A-8BC28E18A047}"/>
              </a:ext>
            </a:extLst>
          </p:cNvPr>
          <p:cNvSpPr txBox="1"/>
          <p:nvPr/>
        </p:nvSpPr>
        <p:spPr>
          <a:xfrm>
            <a:off x="1573487" y="2736255"/>
            <a:ext cx="71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Web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6A06FD-4E95-CE14-D1BF-7D6EB31C9CCC}"/>
              </a:ext>
            </a:extLst>
          </p:cNvPr>
          <p:cNvSpPr txBox="1"/>
          <p:nvPr/>
        </p:nvSpPr>
        <p:spPr>
          <a:xfrm>
            <a:off x="6788183" y="1726799"/>
            <a:ext cx="115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Índice</a:t>
            </a:r>
            <a:br>
              <a:rPr lang="pt-PT" dirty="0"/>
            </a:br>
            <a:r>
              <a:rPr lang="pt-PT" dirty="0"/>
              <a:t>invertido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2440D819-55AE-228B-1BD3-C65B98853062}"/>
              </a:ext>
            </a:extLst>
          </p:cNvPr>
          <p:cNvSpPr/>
          <p:nvPr/>
        </p:nvSpPr>
        <p:spPr>
          <a:xfrm rot="10800000">
            <a:off x="7942665" y="3549420"/>
            <a:ext cx="1423191" cy="1149558"/>
          </a:xfrm>
          <a:custGeom>
            <a:avLst/>
            <a:gdLst>
              <a:gd name="connsiteX0" fmla="*/ 0 w 1065320"/>
              <a:gd name="connsiteY0" fmla="*/ 0 h 967666"/>
              <a:gd name="connsiteX1" fmla="*/ 470516 w 1065320"/>
              <a:gd name="connsiteY1" fmla="*/ 213064 h 967666"/>
              <a:gd name="connsiteX2" fmla="*/ 656947 w 1065320"/>
              <a:gd name="connsiteY2" fmla="*/ 674702 h 967666"/>
              <a:gd name="connsiteX3" fmla="*/ 1065320 w 1065320"/>
              <a:gd name="connsiteY3" fmla="*/ 967666 h 96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320" h="967666">
                <a:moveTo>
                  <a:pt x="0" y="0"/>
                </a:moveTo>
                <a:cubicBezTo>
                  <a:pt x="180512" y="50307"/>
                  <a:pt x="361025" y="100614"/>
                  <a:pt x="470516" y="213064"/>
                </a:cubicBezTo>
                <a:cubicBezTo>
                  <a:pt x="580007" y="325514"/>
                  <a:pt x="557813" y="548935"/>
                  <a:pt x="656947" y="674702"/>
                </a:cubicBezTo>
                <a:cubicBezTo>
                  <a:pt x="756081" y="800469"/>
                  <a:pt x="910700" y="884067"/>
                  <a:pt x="1065320" y="967666"/>
                </a:cubicBezTo>
              </a:path>
            </a:pathLst>
          </a:custGeom>
          <a:ln>
            <a:solidFill>
              <a:srgbClr val="02B3B9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00E2815-DDCA-30CF-516A-BA883211F603}"/>
              </a:ext>
            </a:extLst>
          </p:cNvPr>
          <p:cNvSpPr txBox="1"/>
          <p:nvPr/>
        </p:nvSpPr>
        <p:spPr>
          <a:xfrm>
            <a:off x="9547910" y="56748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Utilizador</a:t>
            </a:r>
          </a:p>
        </p:txBody>
      </p:sp>
      <p:pic>
        <p:nvPicPr>
          <p:cNvPr id="3" name="Picture 2" descr="Java - ícones de logotipo grátis">
            <a:extLst>
              <a:ext uri="{FF2B5EF4-FFF2-40B4-BE49-F238E27FC236}">
                <a16:creationId xmlns:a16="http://schemas.microsoft.com/office/drawing/2014/main" id="{B31514B1-E02F-C75C-8153-D71DBA99F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22" y="2188305"/>
            <a:ext cx="457146" cy="4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Java - ícones de logotipo grátis">
            <a:extLst>
              <a:ext uri="{FF2B5EF4-FFF2-40B4-BE49-F238E27FC236}">
                <a16:creationId xmlns:a16="http://schemas.microsoft.com/office/drawing/2014/main" id="{36249B9D-EB03-6D63-3C82-2F291287E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63" y="2929691"/>
            <a:ext cx="457146" cy="4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Java - ícones de logotipo grátis">
            <a:extLst>
              <a:ext uri="{FF2B5EF4-FFF2-40B4-BE49-F238E27FC236}">
                <a16:creationId xmlns:a16="http://schemas.microsoft.com/office/drawing/2014/main" id="{B7A69E1D-6EB2-15B5-BB24-FE8245BD8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472" y="2035999"/>
            <a:ext cx="457146" cy="4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Marcador de Posição do Número do Diapositivo 17">
            <a:extLst>
              <a:ext uri="{FF2B5EF4-FFF2-40B4-BE49-F238E27FC236}">
                <a16:creationId xmlns:a16="http://schemas.microsoft.com/office/drawing/2014/main" id="{C0833D64-99A4-02E8-3A9A-1686037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2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405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A5DE2-EEA6-08DC-400D-68C52549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Coleta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D7E7BCD-79CE-1D65-E103-648171B2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3</a:t>
            </a:fld>
            <a:endParaRPr lang="en-US">
              <a:latin typeface="+mn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A62AA1-E812-FCFD-8F73-D072A2576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80" y="2340006"/>
            <a:ext cx="5768335" cy="3080671"/>
          </a:xfrm>
          <a:prstGeom prst="rect">
            <a:avLst/>
          </a:prstGeom>
        </p:spPr>
      </p:pic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475C25D5-4FC4-318A-346C-48BF4DCE0D4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885963" y="1752666"/>
            <a:ext cx="4" cy="3856921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6708B1-ACE3-AB7F-4411-A878EAEC7C8A}"/>
              </a:ext>
            </a:extLst>
          </p:cNvPr>
          <p:cNvSpPr txBox="1"/>
          <p:nvPr/>
        </p:nvSpPr>
        <p:spPr>
          <a:xfrm>
            <a:off x="6251545" y="5609587"/>
            <a:ext cx="3268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Filtragem</a:t>
            </a:r>
            <a:br>
              <a:rPr lang="pt-PT" dirty="0"/>
            </a:br>
            <a:r>
              <a:rPr lang="pt-PT" dirty="0"/>
              <a:t>(ver se a página contém</a:t>
            </a:r>
          </a:p>
          <a:p>
            <a:pPr algn="ctr"/>
            <a:r>
              <a:rPr lang="pt-PT" dirty="0"/>
              <a:t>uma determinada palavra)</a:t>
            </a:r>
          </a:p>
        </p:txBody>
      </p:sp>
      <p:pic>
        <p:nvPicPr>
          <p:cNvPr id="42" name="Picture 4" descr="HTML Icon Flat - Icon Shop - Download free icons for commercial use">
            <a:extLst>
              <a:ext uri="{FF2B5EF4-FFF2-40B4-BE49-F238E27FC236}">
                <a16:creationId xmlns:a16="http://schemas.microsoft.com/office/drawing/2014/main" id="{840B212D-E453-2B8B-E538-87B8DD1B6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919" y="2731601"/>
            <a:ext cx="1923565" cy="192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ED0D9F9E-21E5-2054-73FF-826B470FEA24}"/>
              </a:ext>
            </a:extLst>
          </p:cNvPr>
          <p:cNvSpPr txBox="1"/>
          <p:nvPr/>
        </p:nvSpPr>
        <p:spPr>
          <a:xfrm>
            <a:off x="9431298" y="4655166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Download</a:t>
            </a:r>
            <a:br>
              <a:rPr lang="pt-PT" dirty="0"/>
            </a:br>
            <a:r>
              <a:rPr lang="pt-PT" dirty="0"/>
              <a:t>e limpeza inicial</a:t>
            </a:r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76811DC9-BFEB-7F49-4FF1-BF42CD67CFD0}"/>
              </a:ext>
            </a:extLst>
          </p:cNvPr>
          <p:cNvSpPr/>
          <p:nvPr/>
        </p:nvSpPr>
        <p:spPr>
          <a:xfrm>
            <a:off x="4769901" y="3299262"/>
            <a:ext cx="4465468" cy="180785"/>
          </a:xfrm>
          <a:custGeom>
            <a:avLst/>
            <a:gdLst>
              <a:gd name="connsiteX0" fmla="*/ 0 w 4465468"/>
              <a:gd name="connsiteY0" fmla="*/ 83130 h 180785"/>
              <a:gd name="connsiteX1" fmla="*/ 2104008 w 4465468"/>
              <a:gd name="connsiteY1" fmla="*/ 3231 h 180785"/>
              <a:gd name="connsiteX2" fmla="*/ 4465468 w 4465468"/>
              <a:gd name="connsiteY2" fmla="*/ 180785 h 18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5468" h="180785">
                <a:moveTo>
                  <a:pt x="0" y="83130"/>
                </a:moveTo>
                <a:cubicBezTo>
                  <a:pt x="679881" y="35042"/>
                  <a:pt x="1359763" y="-13045"/>
                  <a:pt x="2104008" y="3231"/>
                </a:cubicBezTo>
                <a:cubicBezTo>
                  <a:pt x="2848253" y="19507"/>
                  <a:pt x="3656860" y="100146"/>
                  <a:pt x="4465468" y="180785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FEADF388-0DCC-968B-60D9-393B6CBA187F}"/>
              </a:ext>
            </a:extLst>
          </p:cNvPr>
          <p:cNvSpPr/>
          <p:nvPr/>
        </p:nvSpPr>
        <p:spPr>
          <a:xfrm>
            <a:off x="3500394" y="2334179"/>
            <a:ext cx="6178858" cy="577697"/>
          </a:xfrm>
          <a:custGeom>
            <a:avLst/>
            <a:gdLst>
              <a:gd name="connsiteX0" fmla="*/ 0 w 6178858"/>
              <a:gd name="connsiteY0" fmla="*/ 160446 h 577697"/>
              <a:gd name="connsiteX1" fmla="*/ 2760955 w 6178858"/>
              <a:gd name="connsiteY1" fmla="*/ 648 h 577697"/>
              <a:gd name="connsiteX2" fmla="*/ 4944862 w 6178858"/>
              <a:gd name="connsiteY2" fmla="*/ 124936 h 577697"/>
              <a:gd name="connsiteX3" fmla="*/ 6178858 w 6178858"/>
              <a:gd name="connsiteY3" fmla="*/ 577697 h 57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858" h="577697">
                <a:moveTo>
                  <a:pt x="0" y="160446"/>
                </a:moveTo>
                <a:cubicBezTo>
                  <a:pt x="968405" y="83506"/>
                  <a:pt x="1936811" y="6566"/>
                  <a:pt x="2760955" y="648"/>
                </a:cubicBezTo>
                <a:cubicBezTo>
                  <a:pt x="3585099" y="-5270"/>
                  <a:pt x="4375212" y="28761"/>
                  <a:pt x="4944862" y="124936"/>
                </a:cubicBezTo>
                <a:cubicBezTo>
                  <a:pt x="5514512" y="221111"/>
                  <a:pt x="5846685" y="399404"/>
                  <a:pt x="6178858" y="577697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610E6908-6BEC-B627-33B4-043F177D6754}"/>
              </a:ext>
            </a:extLst>
          </p:cNvPr>
          <p:cNvSpPr/>
          <p:nvPr/>
        </p:nvSpPr>
        <p:spPr>
          <a:xfrm>
            <a:off x="4459182" y="3613212"/>
            <a:ext cx="4793942" cy="115410"/>
          </a:xfrm>
          <a:custGeom>
            <a:avLst/>
            <a:gdLst>
              <a:gd name="connsiteX0" fmla="*/ 0 w 4793942"/>
              <a:gd name="connsiteY0" fmla="*/ 17755 h 115410"/>
              <a:gd name="connsiteX1" fmla="*/ 2743200 w 4793942"/>
              <a:gd name="connsiteY1" fmla="*/ 0 h 115410"/>
              <a:gd name="connsiteX2" fmla="*/ 4190260 w 4793942"/>
              <a:gd name="connsiteY2" fmla="*/ 79899 h 115410"/>
              <a:gd name="connsiteX3" fmla="*/ 4793942 w 4793942"/>
              <a:gd name="connsiteY3" fmla="*/ 115410 h 11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3942" h="115410">
                <a:moveTo>
                  <a:pt x="0" y="17755"/>
                </a:moveTo>
                <a:lnTo>
                  <a:pt x="2743200" y="0"/>
                </a:lnTo>
                <a:cubicBezTo>
                  <a:pt x="3441577" y="10357"/>
                  <a:pt x="4190260" y="79899"/>
                  <a:pt x="4190260" y="79899"/>
                </a:cubicBezTo>
                <a:lnTo>
                  <a:pt x="4793942" y="115410"/>
                </a:lnTo>
              </a:path>
            </a:pathLst>
          </a:cu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25C3CB87-56A5-12A4-6FD7-1867A3FA22DA}"/>
              </a:ext>
            </a:extLst>
          </p:cNvPr>
          <p:cNvSpPr/>
          <p:nvPr/>
        </p:nvSpPr>
        <p:spPr>
          <a:xfrm>
            <a:off x="4334895" y="3968319"/>
            <a:ext cx="4944862" cy="126083"/>
          </a:xfrm>
          <a:custGeom>
            <a:avLst/>
            <a:gdLst>
              <a:gd name="connsiteX0" fmla="*/ 0 w 4944862"/>
              <a:gd name="connsiteY0" fmla="*/ 0 h 126083"/>
              <a:gd name="connsiteX1" fmla="*/ 2654423 w 4944862"/>
              <a:gd name="connsiteY1" fmla="*/ 124287 h 126083"/>
              <a:gd name="connsiteX2" fmla="*/ 4944862 w 4944862"/>
              <a:gd name="connsiteY2" fmla="*/ 62143 h 12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4862" h="126083">
                <a:moveTo>
                  <a:pt x="0" y="0"/>
                </a:moveTo>
                <a:cubicBezTo>
                  <a:pt x="915139" y="56965"/>
                  <a:pt x="1830279" y="113930"/>
                  <a:pt x="2654423" y="124287"/>
                </a:cubicBezTo>
                <a:cubicBezTo>
                  <a:pt x="3478567" y="134644"/>
                  <a:pt x="4211714" y="98393"/>
                  <a:pt x="4944862" y="62143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23C7122A-181A-E254-1781-7D00DCF3AD05}"/>
              </a:ext>
            </a:extLst>
          </p:cNvPr>
          <p:cNvSpPr/>
          <p:nvPr/>
        </p:nvSpPr>
        <p:spPr>
          <a:xfrm>
            <a:off x="3686825" y="5122416"/>
            <a:ext cx="4216893" cy="124287"/>
          </a:xfrm>
          <a:custGeom>
            <a:avLst/>
            <a:gdLst>
              <a:gd name="connsiteX0" fmla="*/ 0 w 4216893"/>
              <a:gd name="connsiteY0" fmla="*/ 0 h 124287"/>
              <a:gd name="connsiteX1" fmla="*/ 2778711 w 4216893"/>
              <a:gd name="connsiteY1" fmla="*/ 124287 h 124287"/>
              <a:gd name="connsiteX2" fmla="*/ 4216893 w 4216893"/>
              <a:gd name="connsiteY2" fmla="*/ 0 h 1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6893" h="124287">
                <a:moveTo>
                  <a:pt x="0" y="0"/>
                </a:moveTo>
                <a:cubicBezTo>
                  <a:pt x="1037948" y="62143"/>
                  <a:pt x="2075896" y="124287"/>
                  <a:pt x="2778711" y="124287"/>
                </a:cubicBezTo>
                <a:cubicBezTo>
                  <a:pt x="3481526" y="124287"/>
                  <a:pt x="3980155" y="16276"/>
                  <a:pt x="4216893" y="0"/>
                </a:cubicBezTo>
              </a:path>
            </a:pathLst>
          </a:cu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B9B7FCFB-1D41-75BD-6866-E98702050C06}"/>
              </a:ext>
            </a:extLst>
          </p:cNvPr>
          <p:cNvSpPr/>
          <p:nvPr/>
        </p:nvSpPr>
        <p:spPr>
          <a:xfrm>
            <a:off x="5302561" y="4509856"/>
            <a:ext cx="2583402" cy="99396"/>
          </a:xfrm>
          <a:custGeom>
            <a:avLst/>
            <a:gdLst>
              <a:gd name="connsiteX0" fmla="*/ 0 w 2583402"/>
              <a:gd name="connsiteY0" fmla="*/ 53267 h 99396"/>
              <a:gd name="connsiteX1" fmla="*/ 1482571 w 2583402"/>
              <a:gd name="connsiteY1" fmla="*/ 97655 h 99396"/>
              <a:gd name="connsiteX2" fmla="*/ 2583402 w 2583402"/>
              <a:gd name="connsiteY2" fmla="*/ 0 h 9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402" h="99396">
                <a:moveTo>
                  <a:pt x="0" y="53267"/>
                </a:moveTo>
                <a:cubicBezTo>
                  <a:pt x="526002" y="79900"/>
                  <a:pt x="1052004" y="106533"/>
                  <a:pt x="1482571" y="97655"/>
                </a:cubicBezTo>
                <a:cubicBezTo>
                  <a:pt x="1913138" y="88777"/>
                  <a:pt x="2248270" y="44388"/>
                  <a:pt x="2583402" y="0"/>
                </a:cubicBezTo>
              </a:path>
            </a:pathLst>
          </a:cu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66E507B1-0AEB-3FB2-61E6-2757748E1AF9}"/>
              </a:ext>
            </a:extLst>
          </p:cNvPr>
          <p:cNvSpPr/>
          <p:nvPr/>
        </p:nvSpPr>
        <p:spPr>
          <a:xfrm>
            <a:off x="1511796" y="2943607"/>
            <a:ext cx="6391922" cy="820525"/>
          </a:xfrm>
          <a:custGeom>
            <a:avLst/>
            <a:gdLst>
              <a:gd name="connsiteX0" fmla="*/ 0 w 6391922"/>
              <a:gd name="connsiteY0" fmla="*/ 820525 h 820525"/>
              <a:gd name="connsiteX1" fmla="*/ 1979720 w 6391922"/>
              <a:gd name="connsiteY1" fmla="*/ 243477 h 820525"/>
              <a:gd name="connsiteX2" fmla="*/ 5175681 w 6391922"/>
              <a:gd name="connsiteY2" fmla="*/ 3780 h 820525"/>
              <a:gd name="connsiteX3" fmla="*/ 6391922 w 6391922"/>
              <a:gd name="connsiteY3" fmla="*/ 119189 h 82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1922" h="820525">
                <a:moveTo>
                  <a:pt x="0" y="820525"/>
                </a:moveTo>
                <a:cubicBezTo>
                  <a:pt x="558553" y="600063"/>
                  <a:pt x="1117107" y="379601"/>
                  <a:pt x="1979720" y="243477"/>
                </a:cubicBezTo>
                <a:cubicBezTo>
                  <a:pt x="2842333" y="107353"/>
                  <a:pt x="4440314" y="24495"/>
                  <a:pt x="5175681" y="3780"/>
                </a:cubicBezTo>
                <a:cubicBezTo>
                  <a:pt x="5911048" y="-16935"/>
                  <a:pt x="6151485" y="51127"/>
                  <a:pt x="6391922" y="119189"/>
                </a:cubicBezTo>
              </a:path>
            </a:pathLst>
          </a:cu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34A9EAF0-CD4A-55BB-A88B-607895E92595}"/>
              </a:ext>
            </a:extLst>
          </p:cNvPr>
          <p:cNvSpPr/>
          <p:nvPr/>
        </p:nvSpPr>
        <p:spPr>
          <a:xfrm>
            <a:off x="4246118" y="4128117"/>
            <a:ext cx="3630967" cy="221941"/>
          </a:xfrm>
          <a:custGeom>
            <a:avLst/>
            <a:gdLst>
              <a:gd name="connsiteX0" fmla="*/ 0 w 3630967"/>
              <a:gd name="connsiteY0" fmla="*/ 0 h 221941"/>
              <a:gd name="connsiteX1" fmla="*/ 2077375 w 3630967"/>
              <a:gd name="connsiteY1" fmla="*/ 221941 h 221941"/>
              <a:gd name="connsiteX2" fmla="*/ 3630967 w 3630967"/>
              <a:gd name="connsiteY2" fmla="*/ 150920 h 22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0967" h="221941">
                <a:moveTo>
                  <a:pt x="0" y="0"/>
                </a:moveTo>
                <a:cubicBezTo>
                  <a:pt x="736107" y="98394"/>
                  <a:pt x="1472214" y="196788"/>
                  <a:pt x="2077375" y="221941"/>
                </a:cubicBezTo>
                <a:lnTo>
                  <a:pt x="3630967" y="150920"/>
                </a:lnTo>
              </a:path>
            </a:pathLst>
          </a:cu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F180F7A2-D03C-89B8-68A2-9DEA071087EF}"/>
              </a:ext>
            </a:extLst>
          </p:cNvPr>
          <p:cNvSpPr txBox="1"/>
          <p:nvPr/>
        </p:nvSpPr>
        <p:spPr>
          <a:xfrm>
            <a:off x="756382" y="1440543"/>
            <a:ext cx="6771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Link inicial </a:t>
            </a:r>
            <a:r>
              <a:rPr lang="pt-PT"/>
              <a:t>(exemplo): </a:t>
            </a:r>
            <a:r>
              <a:rPr lang="pt-PT" dirty="0"/>
              <a:t>https://en.wikipedia.org/wiki/Entrance_of_the_Gladiators</a:t>
            </a:r>
          </a:p>
        </p:txBody>
      </p:sp>
    </p:spTree>
    <p:extLst>
      <p:ext uri="{BB962C8B-B14F-4D97-AF65-F5344CB8AC3E}">
        <p14:creationId xmlns:p14="http://schemas.microsoft.com/office/powerpoint/2010/main" val="88844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6669D-FA01-9974-C174-1E1ED420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do índice invertido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E7B3EF-C6E3-B5B5-28DC-C6C2CDA5068D}"/>
              </a:ext>
            </a:extLst>
          </p:cNvPr>
          <p:cNvSpPr txBox="1"/>
          <p:nvPr/>
        </p:nvSpPr>
        <p:spPr>
          <a:xfrm>
            <a:off x="3554767" y="303273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JetBrains Mono NL ExtraLight" panose="02000009000000000000" pitchFamily="49" charset="0"/>
              </a:rPr>
              <a:t>HashMap&lt;String, Pair&lt;Integer, </a:t>
            </a:r>
            <a:r>
              <a:rPr lang="en-GB" b="0" dirty="0" err="1">
                <a:effectLst/>
                <a:latin typeface="JetBrains Mono NL ExtraLight" panose="02000009000000000000" pitchFamily="49" charset="0"/>
              </a:rPr>
              <a:t>PostingList</a:t>
            </a:r>
            <a:r>
              <a:rPr lang="en-GB" b="0" dirty="0">
                <a:effectLst/>
                <a:latin typeface="JetBrains Mono NL ExtraLight" panose="02000009000000000000" pitchFamily="49" charset="0"/>
              </a:rPr>
              <a:t>&gt;&gt;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4A2265-ADAD-4687-CE5D-A8A8783FB2EB}"/>
              </a:ext>
            </a:extLst>
          </p:cNvPr>
          <p:cNvSpPr txBox="1"/>
          <p:nvPr/>
        </p:nvSpPr>
        <p:spPr>
          <a:xfrm>
            <a:off x="4711824" y="535944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JetBrains Mono NL ExtraLight" panose="02000009000000000000" pitchFamily="49" charset="0"/>
              </a:rPr>
              <a:t>HashMap&lt;Integer, </a:t>
            </a:r>
            <a:r>
              <a:rPr lang="en-GB" b="0" dirty="0" err="1">
                <a:effectLst/>
                <a:latin typeface="JetBrains Mono NL ExtraLight" panose="02000009000000000000" pitchFamily="49" charset="0"/>
              </a:rPr>
              <a:t>ArrayList</a:t>
            </a:r>
            <a:r>
              <a:rPr lang="en-GB" b="0" dirty="0">
                <a:effectLst/>
                <a:latin typeface="JetBrains Mono NL ExtraLight" panose="02000009000000000000" pitchFamily="49" charset="0"/>
              </a:rPr>
              <a:t>&lt;Integer&gt;&gt;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2639C0-BB1C-58B0-E216-72D68C013C70}"/>
              </a:ext>
            </a:extLst>
          </p:cNvPr>
          <p:cNvSpPr txBox="1"/>
          <p:nvPr/>
        </p:nvSpPr>
        <p:spPr>
          <a:xfrm>
            <a:off x="2592924" y="1792439"/>
            <a:ext cx="115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Índice</a:t>
            </a:r>
            <a:br>
              <a:rPr lang="pt-PT" dirty="0"/>
            </a:br>
            <a:r>
              <a:rPr lang="pt-PT" dirty="0"/>
              <a:t>invertido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BED76A-DAEA-D962-0622-1D5B6B68DF77}"/>
              </a:ext>
            </a:extLst>
          </p:cNvPr>
          <p:cNvSpPr txBox="1"/>
          <p:nvPr/>
        </p:nvSpPr>
        <p:spPr>
          <a:xfrm>
            <a:off x="4792991" y="191288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Termo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649215C-E022-A787-EA85-B72A08E5299D}"/>
              </a:ext>
            </a:extLst>
          </p:cNvPr>
          <p:cNvSpPr txBox="1"/>
          <p:nvPr/>
        </p:nvSpPr>
        <p:spPr>
          <a:xfrm>
            <a:off x="6871317" y="1632805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document</a:t>
            </a:r>
          </a:p>
          <a:p>
            <a:pPr algn="ctr"/>
            <a:r>
              <a:rPr lang="en-GB" i="1" dirty="0"/>
              <a:t>frequency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35229F9-AB94-31EC-D348-2AFEE5E4D1CB}"/>
              </a:ext>
            </a:extLst>
          </p:cNvPr>
          <p:cNvSpPr txBox="1"/>
          <p:nvPr/>
        </p:nvSpPr>
        <p:spPr>
          <a:xfrm>
            <a:off x="5742642" y="4267984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document</a:t>
            </a:r>
          </a:p>
          <a:p>
            <a:pPr algn="ctr"/>
            <a:r>
              <a:rPr lang="en-GB" i="1" dirty="0"/>
              <a:t>ID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AB61769-4347-2EF2-F4DB-3A49FC616CD2}"/>
              </a:ext>
            </a:extLst>
          </p:cNvPr>
          <p:cNvSpPr txBox="1"/>
          <p:nvPr/>
        </p:nvSpPr>
        <p:spPr>
          <a:xfrm>
            <a:off x="7898403" y="4236508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position</a:t>
            </a:r>
          </a:p>
          <a:p>
            <a:pPr algn="ctr"/>
            <a:r>
              <a:rPr lang="en-GB" i="1" dirty="0"/>
              <a:t>list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1B410B42-031A-D47C-2095-6AC95B8834CE}"/>
              </a:ext>
            </a:extLst>
          </p:cNvPr>
          <p:cNvSpPr/>
          <p:nvPr/>
        </p:nvSpPr>
        <p:spPr>
          <a:xfrm>
            <a:off x="3090251" y="2388094"/>
            <a:ext cx="363162" cy="807867"/>
          </a:xfrm>
          <a:custGeom>
            <a:avLst/>
            <a:gdLst>
              <a:gd name="connsiteX0" fmla="*/ 43566 w 496328"/>
              <a:gd name="connsiteY0" fmla="*/ 0 h 896645"/>
              <a:gd name="connsiteX1" fmla="*/ 43566 w 496328"/>
              <a:gd name="connsiteY1" fmla="*/ 719091 h 896645"/>
              <a:gd name="connsiteX2" fmla="*/ 496328 w 496328"/>
              <a:gd name="connsiteY2" fmla="*/ 896645 h 89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328" h="896645">
                <a:moveTo>
                  <a:pt x="43566" y="0"/>
                </a:moveTo>
                <a:cubicBezTo>
                  <a:pt x="5836" y="284825"/>
                  <a:pt x="-31894" y="569650"/>
                  <a:pt x="43566" y="719091"/>
                </a:cubicBezTo>
                <a:cubicBezTo>
                  <a:pt x="119026" y="868532"/>
                  <a:pt x="383878" y="887767"/>
                  <a:pt x="496328" y="896645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8D8E6661-87AA-3282-6623-217292C46C37}"/>
              </a:ext>
            </a:extLst>
          </p:cNvPr>
          <p:cNvSpPr/>
          <p:nvPr/>
        </p:nvSpPr>
        <p:spPr>
          <a:xfrm>
            <a:off x="5165930" y="2255173"/>
            <a:ext cx="62144" cy="741089"/>
          </a:xfrm>
          <a:custGeom>
            <a:avLst/>
            <a:gdLst>
              <a:gd name="connsiteX0" fmla="*/ 91192 w 91192"/>
              <a:gd name="connsiteY0" fmla="*/ 0 h 834501"/>
              <a:gd name="connsiteX1" fmla="*/ 11293 w 91192"/>
              <a:gd name="connsiteY1" fmla="*/ 435006 h 834501"/>
              <a:gd name="connsiteX2" fmla="*/ 2415 w 91192"/>
              <a:gd name="connsiteY2" fmla="*/ 834501 h 83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92" h="834501">
                <a:moveTo>
                  <a:pt x="91192" y="0"/>
                </a:moveTo>
                <a:cubicBezTo>
                  <a:pt x="58640" y="147961"/>
                  <a:pt x="26089" y="295923"/>
                  <a:pt x="11293" y="435006"/>
                </a:cubicBezTo>
                <a:cubicBezTo>
                  <a:pt x="-3503" y="574089"/>
                  <a:pt x="-544" y="704295"/>
                  <a:pt x="2415" y="834501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1BA199B7-F858-8BC1-BC3A-A56503A2B551}"/>
              </a:ext>
            </a:extLst>
          </p:cNvPr>
          <p:cNvSpPr/>
          <p:nvPr/>
        </p:nvSpPr>
        <p:spPr>
          <a:xfrm>
            <a:off x="6963929" y="2300092"/>
            <a:ext cx="292828" cy="729563"/>
          </a:xfrm>
          <a:custGeom>
            <a:avLst/>
            <a:gdLst>
              <a:gd name="connsiteX0" fmla="*/ 91192 w 91192"/>
              <a:gd name="connsiteY0" fmla="*/ 0 h 834501"/>
              <a:gd name="connsiteX1" fmla="*/ 11293 w 91192"/>
              <a:gd name="connsiteY1" fmla="*/ 435006 h 834501"/>
              <a:gd name="connsiteX2" fmla="*/ 2415 w 91192"/>
              <a:gd name="connsiteY2" fmla="*/ 834501 h 83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92" h="834501">
                <a:moveTo>
                  <a:pt x="91192" y="0"/>
                </a:moveTo>
                <a:cubicBezTo>
                  <a:pt x="58640" y="147961"/>
                  <a:pt x="26089" y="295923"/>
                  <a:pt x="11293" y="435006"/>
                </a:cubicBezTo>
                <a:cubicBezTo>
                  <a:pt x="-3503" y="574089"/>
                  <a:pt x="-544" y="704295"/>
                  <a:pt x="2415" y="834501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24E87CD6-8749-80E3-3FFE-0EBBE07AB4A6}"/>
              </a:ext>
            </a:extLst>
          </p:cNvPr>
          <p:cNvCxnSpPr/>
          <p:nvPr/>
        </p:nvCxnSpPr>
        <p:spPr>
          <a:xfrm>
            <a:off x="7759084" y="3348803"/>
            <a:ext cx="1482571" cy="0"/>
          </a:xfrm>
          <a:prstGeom prst="line">
            <a:avLst/>
          </a:prstGeom>
          <a:ln>
            <a:solidFill>
              <a:srgbClr val="A5301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753FAC0-BA98-CC0B-70A3-6237DEF6F8F1}"/>
              </a:ext>
            </a:extLst>
          </p:cNvPr>
          <p:cNvSpPr/>
          <p:nvPr/>
        </p:nvSpPr>
        <p:spPr>
          <a:xfrm>
            <a:off x="4760251" y="3365594"/>
            <a:ext cx="3735679" cy="1993847"/>
          </a:xfrm>
          <a:custGeom>
            <a:avLst/>
            <a:gdLst>
              <a:gd name="connsiteX0" fmla="*/ 3773835 w 3773835"/>
              <a:gd name="connsiteY0" fmla="*/ 0 h 2104008"/>
              <a:gd name="connsiteX1" fmla="*/ 3258930 w 3773835"/>
              <a:gd name="connsiteY1" fmla="*/ 514905 h 2104008"/>
              <a:gd name="connsiteX2" fmla="*/ 1394619 w 3773835"/>
              <a:gd name="connsiteY2" fmla="*/ 710214 h 2104008"/>
              <a:gd name="connsiteX3" fmla="*/ 284911 w 3773835"/>
              <a:gd name="connsiteY3" fmla="*/ 914400 h 2104008"/>
              <a:gd name="connsiteX4" fmla="*/ 825 w 3773835"/>
              <a:gd name="connsiteY4" fmla="*/ 1482571 h 2104008"/>
              <a:gd name="connsiteX5" fmla="*/ 338177 w 3773835"/>
              <a:gd name="connsiteY5" fmla="*/ 2104008 h 210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3835" h="2104008">
                <a:moveTo>
                  <a:pt x="3773835" y="0"/>
                </a:moveTo>
                <a:cubicBezTo>
                  <a:pt x="3714650" y="198268"/>
                  <a:pt x="3655466" y="396536"/>
                  <a:pt x="3258930" y="514905"/>
                </a:cubicBezTo>
                <a:cubicBezTo>
                  <a:pt x="2862394" y="633274"/>
                  <a:pt x="1890289" y="643632"/>
                  <a:pt x="1394619" y="710214"/>
                </a:cubicBezTo>
                <a:cubicBezTo>
                  <a:pt x="898949" y="776797"/>
                  <a:pt x="517210" y="785674"/>
                  <a:pt x="284911" y="914400"/>
                </a:cubicBezTo>
                <a:cubicBezTo>
                  <a:pt x="52612" y="1043126"/>
                  <a:pt x="-8053" y="1284303"/>
                  <a:pt x="825" y="1482571"/>
                </a:cubicBezTo>
                <a:cubicBezTo>
                  <a:pt x="9703" y="1680839"/>
                  <a:pt x="247921" y="1988598"/>
                  <a:pt x="338177" y="2104008"/>
                </a:cubicBezTo>
              </a:path>
            </a:pathLst>
          </a:custGeom>
          <a:ln>
            <a:solidFill>
              <a:srgbClr val="A5301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E6520243-2811-7374-57C9-9E803EFAC74B}"/>
              </a:ext>
            </a:extLst>
          </p:cNvPr>
          <p:cNvSpPr/>
          <p:nvPr/>
        </p:nvSpPr>
        <p:spPr>
          <a:xfrm>
            <a:off x="6407480" y="4882772"/>
            <a:ext cx="54035" cy="506027"/>
          </a:xfrm>
          <a:custGeom>
            <a:avLst/>
            <a:gdLst>
              <a:gd name="connsiteX0" fmla="*/ 0 w 54035"/>
              <a:gd name="connsiteY0" fmla="*/ 0 h 506027"/>
              <a:gd name="connsiteX1" fmla="*/ 53266 w 54035"/>
              <a:gd name="connsiteY1" fmla="*/ 284085 h 506027"/>
              <a:gd name="connsiteX2" fmla="*/ 26633 w 54035"/>
              <a:gd name="connsiteY2" fmla="*/ 506027 h 50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35" h="506027">
                <a:moveTo>
                  <a:pt x="0" y="0"/>
                </a:moveTo>
                <a:cubicBezTo>
                  <a:pt x="24413" y="99873"/>
                  <a:pt x="48827" y="199747"/>
                  <a:pt x="53266" y="284085"/>
                </a:cubicBezTo>
                <a:cubicBezTo>
                  <a:pt x="57705" y="368423"/>
                  <a:pt x="42169" y="437225"/>
                  <a:pt x="26633" y="506027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6B46C67A-F98D-442B-A116-D8F87DC71437}"/>
              </a:ext>
            </a:extLst>
          </p:cNvPr>
          <p:cNvSpPr/>
          <p:nvPr/>
        </p:nvSpPr>
        <p:spPr>
          <a:xfrm>
            <a:off x="8007658" y="4829452"/>
            <a:ext cx="328474" cy="506028"/>
          </a:xfrm>
          <a:custGeom>
            <a:avLst/>
            <a:gdLst>
              <a:gd name="connsiteX0" fmla="*/ 328474 w 328474"/>
              <a:gd name="connsiteY0" fmla="*/ 0 h 506028"/>
              <a:gd name="connsiteX1" fmla="*/ 159798 w 328474"/>
              <a:gd name="connsiteY1" fmla="*/ 328474 h 506028"/>
              <a:gd name="connsiteX2" fmla="*/ 0 w 328474"/>
              <a:gd name="connsiteY2" fmla="*/ 506028 h 50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474" h="506028">
                <a:moveTo>
                  <a:pt x="328474" y="0"/>
                </a:moveTo>
                <a:cubicBezTo>
                  <a:pt x="271509" y="122068"/>
                  <a:pt x="214544" y="244136"/>
                  <a:pt x="159798" y="328474"/>
                </a:cubicBezTo>
                <a:cubicBezTo>
                  <a:pt x="105052" y="412812"/>
                  <a:pt x="52526" y="459420"/>
                  <a:pt x="0" y="506028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C2C236A3-1793-13B9-E0DA-D357032C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4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237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5CFDC-CEB5-BEED-EDCE-C51E7B3E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 invertido 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417BB5-17D3-DC44-084C-3E0D14E6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030" y="1905000"/>
            <a:ext cx="5100733" cy="3501161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E75DC38-08EF-4C99-21F6-E1AC86F4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5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680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94441-15B3-4BC7-CEE7-D961C1E3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Documentos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D5C57B-8163-A627-AF08-08B20E81E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24" y="3283565"/>
            <a:ext cx="9045670" cy="230820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54A58B2-E199-2ACA-D59F-B104B2CA7D60}"/>
              </a:ext>
            </a:extLst>
          </p:cNvPr>
          <p:cNvSpPr txBox="1"/>
          <p:nvPr/>
        </p:nvSpPr>
        <p:spPr>
          <a:xfrm>
            <a:off x="4001508" y="17984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JetBrains Mono NL ExtraLight" panose="02000009000000000000" pitchFamily="49" charset="0"/>
              </a:rPr>
              <a:t>HashMap&lt;Integer, String&gt;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760A5419-DD45-1C3F-F635-EB438B9108E0}"/>
              </a:ext>
            </a:extLst>
          </p:cNvPr>
          <p:cNvSpPr/>
          <p:nvPr/>
        </p:nvSpPr>
        <p:spPr>
          <a:xfrm>
            <a:off x="3773010" y="2121763"/>
            <a:ext cx="1740023" cy="1393794"/>
          </a:xfrm>
          <a:custGeom>
            <a:avLst/>
            <a:gdLst>
              <a:gd name="connsiteX0" fmla="*/ 1740023 w 1740023"/>
              <a:gd name="connsiteY0" fmla="*/ 0 h 1393794"/>
              <a:gd name="connsiteX1" fmla="*/ 905522 w 1740023"/>
              <a:gd name="connsiteY1" fmla="*/ 781235 h 1393794"/>
              <a:gd name="connsiteX2" fmla="*/ 0 w 1740023"/>
              <a:gd name="connsiteY2" fmla="*/ 1393794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0023" h="1393794">
                <a:moveTo>
                  <a:pt x="1740023" y="0"/>
                </a:moveTo>
                <a:cubicBezTo>
                  <a:pt x="1467774" y="274468"/>
                  <a:pt x="1195526" y="548936"/>
                  <a:pt x="905522" y="781235"/>
                </a:cubicBezTo>
                <a:cubicBezTo>
                  <a:pt x="615518" y="1013534"/>
                  <a:pt x="307759" y="1203664"/>
                  <a:pt x="0" y="1393794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F2E45AF1-DDD3-E7DD-38D9-BF1EC0E0EB02}"/>
              </a:ext>
            </a:extLst>
          </p:cNvPr>
          <p:cNvSpPr/>
          <p:nvPr/>
        </p:nvSpPr>
        <p:spPr>
          <a:xfrm>
            <a:off x="6587966" y="2121763"/>
            <a:ext cx="141308" cy="1384917"/>
          </a:xfrm>
          <a:custGeom>
            <a:avLst/>
            <a:gdLst>
              <a:gd name="connsiteX0" fmla="*/ 141308 w 141308"/>
              <a:gd name="connsiteY0" fmla="*/ 0 h 1384917"/>
              <a:gd name="connsiteX1" fmla="*/ 8143 w 141308"/>
              <a:gd name="connsiteY1" fmla="*/ 736847 h 1384917"/>
              <a:gd name="connsiteX2" fmla="*/ 25898 w 141308"/>
              <a:gd name="connsiteY2" fmla="*/ 1384917 h 138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308" h="1384917">
                <a:moveTo>
                  <a:pt x="141308" y="0"/>
                </a:moveTo>
                <a:cubicBezTo>
                  <a:pt x="84343" y="253014"/>
                  <a:pt x="27378" y="506028"/>
                  <a:pt x="8143" y="736847"/>
                </a:cubicBezTo>
                <a:cubicBezTo>
                  <a:pt x="-11092" y="967667"/>
                  <a:pt x="7403" y="1176292"/>
                  <a:pt x="25898" y="1384917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58C7916-21C4-FF23-6B72-E3C88EEA2034}"/>
              </a:ext>
            </a:extLst>
          </p:cNvPr>
          <p:cNvSpPr txBox="1"/>
          <p:nvPr/>
        </p:nvSpPr>
        <p:spPr>
          <a:xfrm>
            <a:off x="3477726" y="2420471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document</a:t>
            </a:r>
          </a:p>
          <a:p>
            <a:pPr algn="ctr"/>
            <a:r>
              <a:rPr lang="en-GB" i="1" dirty="0"/>
              <a:t>ID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9F61F7D-65B7-B100-69CC-781622969B47}"/>
              </a:ext>
            </a:extLst>
          </p:cNvPr>
          <p:cNvSpPr txBox="1"/>
          <p:nvPr/>
        </p:nvSpPr>
        <p:spPr>
          <a:xfrm>
            <a:off x="6696706" y="2658826"/>
            <a:ext cx="87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Nome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3F32CF20-30D4-E4B6-3C16-125E65C0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6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691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4CE9304C-7D47-49AD-9260-6DBF0A5B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393"/>
            <a:ext cx="12188952" cy="68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A73F8-F1BE-C1A6-8775-706B466E5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725" b="8005"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EEE8EB-647E-5EDD-6F21-EE9C39D34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283003" cy="2262781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404E3B"/>
                </a:solidFill>
              </a:rPr>
              <a:t>Sistema de Pesquisa Simples</a:t>
            </a:r>
            <a:endParaRPr lang="en-GB" i="1" dirty="0">
              <a:solidFill>
                <a:srgbClr val="404E3B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F608E-680A-BF90-CC58-46E5BB87F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4337071" cy="177434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entury Gothic (corpo)"/>
                <a:cs typeface="Times New Roman" panose="02020603050405020304" pitchFamily="18" charset="0"/>
              </a:rPr>
              <a:t>Ciarán McEvoy </a:t>
            </a:r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A87240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Gonçalo Carvalho PG50392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Tomás Lima PG50788</a:t>
            </a:r>
          </a:p>
          <a:p>
            <a:endParaRPr lang="pt-PT" sz="2000" dirty="0">
              <a:latin typeface="Century Gothic (corpo)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1759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FA35D1B-E05A-5665-3AF0-0026C1EA3455}"/>
              </a:ext>
            </a:extLst>
          </p:cNvPr>
          <p:cNvSpPr txBox="1">
            <a:spLocks/>
          </p:cNvSpPr>
          <p:nvPr/>
        </p:nvSpPr>
        <p:spPr>
          <a:xfrm>
            <a:off x="7770845" y="4777378"/>
            <a:ext cx="3101372" cy="1340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Docente: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António Costa</a:t>
            </a:r>
          </a:p>
          <a:p>
            <a:pPr algn="r"/>
            <a:endParaRPr lang="pt-PT" sz="2000" dirty="0">
              <a:latin typeface="Century Gothic (corpo)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0F59B9-F89A-DD92-BB63-68BB43562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55" y="740261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88237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481</TotalTime>
  <Words>152</Words>
  <Application>Microsoft Office PowerPoint</Application>
  <PresentationFormat>Ecrã Panorâmico</PresentationFormat>
  <Paragraphs>52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Century Gothic (corpo)</vt:lpstr>
      <vt:lpstr>JetBrains Mono NL ExtraLight</vt:lpstr>
      <vt:lpstr>Wingdings 3</vt:lpstr>
      <vt:lpstr>Haste</vt:lpstr>
      <vt:lpstr>Sistema de Pesquisa Simples</vt:lpstr>
      <vt:lpstr>Funcionamento Geral</vt:lpstr>
      <vt:lpstr>Coleta</vt:lpstr>
      <vt:lpstr>Estrutura do índice invertido</vt:lpstr>
      <vt:lpstr>Índice invertido final</vt:lpstr>
      <vt:lpstr>Documentos</vt:lpstr>
      <vt:lpstr>Sistema de Pesquisa Simples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Aplicações Informáticas Archetype Designer</dc:title>
  <dc:creator>Hugo Baptista Fernandes Silva</dc:creator>
  <cp:lastModifiedBy>Hugo Baptista Fernandes Silva</cp:lastModifiedBy>
  <cp:revision>23</cp:revision>
  <dcterms:created xsi:type="dcterms:W3CDTF">2023-04-27T14:04:37Z</dcterms:created>
  <dcterms:modified xsi:type="dcterms:W3CDTF">2023-05-23T08:27:35Z</dcterms:modified>
</cp:coreProperties>
</file>