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61" r:id="rId5"/>
    <p:sldId id="284" r:id="rId6"/>
    <p:sldId id="283" r:id="rId7"/>
    <p:sldId id="285" r:id="rId8"/>
    <p:sldId id="263" r:id="rId9"/>
    <p:sldId id="264" r:id="rId10"/>
    <p:sldId id="286" r:id="rId11"/>
    <p:sldId id="287" r:id="rId12"/>
    <p:sldId id="288" r:id="rId13"/>
    <p:sldId id="268" r:id="rId14"/>
  </p:sldIdLst>
  <p:sldSz cx="9144000" cy="5143500" type="screen16x9"/>
  <p:notesSz cx="6858000" cy="9144000"/>
  <p:embeddedFontLst>
    <p:embeddedFont>
      <p:font typeface="Barlow Light" panose="020B0604020202020204" charset="0"/>
      <p:regular r:id="rId16"/>
      <p:bold r:id="rId17"/>
      <p:italic r:id="rId18"/>
      <p:boldItalic r:id="rId19"/>
    </p:embeddedFont>
    <p:embeddedFont>
      <p:font typeface="Barlow SemiBold"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45D"/>
    <a:srgbClr val="92D050"/>
    <a:srgbClr val="FFFF66"/>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A688EE-C9BA-42BA-93BA-09C03CEC2D9A}">
  <a:tblStyle styleId="{F0A688EE-C9BA-42BA-93BA-09C03CEC2D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78"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09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673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 </a:t>
            </a:r>
            <a:r>
              <a:rPr lang="en-GB" dirty="0" err="1"/>
              <a:t>Autoavaliação</a:t>
            </a:r>
            <a:r>
              <a:rPr lang="en-GB" dirty="0"/>
              <a:t>;</a:t>
            </a:r>
            <a:r>
              <a:rPr lang="pt-PT" dirty="0"/>
              <a:t> Pretende-se ainda que cada aluno </a:t>
            </a:r>
            <a:r>
              <a:rPr lang="pt-PT" dirty="0">
                <a:solidFill>
                  <a:schemeClr val="tx1"/>
                </a:solidFill>
              </a:rPr>
              <a:t>apresente uma </a:t>
            </a:r>
            <a:r>
              <a:rPr lang="pt-PT" dirty="0" err="1">
                <a:solidFill>
                  <a:schemeClr val="tx1"/>
                </a:solidFill>
              </a:rPr>
              <a:t>autoavalição</a:t>
            </a:r>
            <a:r>
              <a:rPr lang="pt-PT" dirty="0">
                <a:solidFill>
                  <a:schemeClr val="tx1"/>
                </a:solidFill>
              </a:rPr>
              <a:t> relativamente às suas competências técnicas e comportamentais antes e após a realização do projeto integrador. O resultado deve constar de uma tabela/gráfico onde constam todos os elementos do grupo. Sugere-se a adoção de uma escala de avaliação simples (e.g. muito fraco, fraco, razoável, bom, muito bom, excelente).</a:t>
            </a:r>
            <a:endParaRPr lang="en-GB" dirty="0"/>
          </a:p>
        </p:txBody>
      </p:sp>
    </p:spTree>
    <p:extLst>
      <p:ext uri="{BB962C8B-B14F-4D97-AF65-F5344CB8AC3E}">
        <p14:creationId xmlns:p14="http://schemas.microsoft.com/office/powerpoint/2010/main" val="1502282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 Vantagens internas da empresa em relação às empresas concorrentes.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 Aspetos positivos da envolvente com potencial de fazer crescer a vantagem competitiva para o futuro;</a:t>
            </a:r>
            <a:endParaRPr dirty="0"/>
          </a:p>
        </p:txBody>
      </p:sp>
    </p:spTree>
    <p:extLst>
      <p:ext uri="{BB962C8B-B14F-4D97-AF65-F5344CB8AC3E}">
        <p14:creationId xmlns:p14="http://schemas.microsoft.com/office/powerpoint/2010/main" val="167446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 Desvantagens internas da empresa em relação às empresas concorrentes.</a:t>
            </a:r>
          </a:p>
        </p:txBody>
      </p:sp>
    </p:spTree>
    <p:extLst>
      <p:ext uri="{BB962C8B-B14F-4D97-AF65-F5344CB8AC3E}">
        <p14:creationId xmlns:p14="http://schemas.microsoft.com/office/powerpoint/2010/main" val="418375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pt-PT" dirty="0"/>
              <a:t>• </a:t>
            </a:r>
            <a:r>
              <a:rPr lang="pt-PT" dirty="0" err="1"/>
              <a:t>Aspectos</a:t>
            </a:r>
            <a:r>
              <a:rPr lang="pt-PT" dirty="0"/>
              <a:t> negativos da envolvente com potencial de comprometer a vantagem competitiva da empresa.</a:t>
            </a:r>
          </a:p>
        </p:txBody>
      </p:sp>
    </p:spTree>
    <p:extLst>
      <p:ext uri="{BB962C8B-B14F-4D97-AF65-F5344CB8AC3E}">
        <p14:creationId xmlns:p14="http://schemas.microsoft.com/office/powerpoint/2010/main" val="107249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07" y="0"/>
            <a:ext cx="9158157" cy="5149835"/>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0" name="Google Shape;420;p9"/>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1" name="Google Shape;421;p9"/>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997181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bitbucket.or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bitbucket.or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www.teams.microsoft.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4000" dirty="0" err="1"/>
              <a:t>Projeto</a:t>
            </a:r>
            <a:r>
              <a:rPr lang="en-GB" sz="4000" dirty="0"/>
              <a:t> </a:t>
            </a:r>
            <a:r>
              <a:rPr lang="en-GB" sz="4000" dirty="0" err="1"/>
              <a:t>Integrador</a:t>
            </a:r>
            <a:r>
              <a:rPr lang="en-GB" sz="4000" dirty="0"/>
              <a:t> do </a:t>
            </a:r>
            <a:r>
              <a:rPr lang="en-GB" sz="4000" dirty="0" err="1"/>
              <a:t>Semestre</a:t>
            </a:r>
            <a:r>
              <a:rPr lang="en-GB" sz="4000" dirty="0"/>
              <a:t> – LAPR4</a:t>
            </a:r>
            <a:endParaRPr sz="4000" dirty="0"/>
          </a:p>
        </p:txBody>
      </p:sp>
      <p:sp>
        <p:nvSpPr>
          <p:cNvPr id="3" name="Google Shape;523;p14">
            <a:extLst>
              <a:ext uri="{FF2B5EF4-FFF2-40B4-BE49-F238E27FC236}">
                <a16:creationId xmlns:a16="http://schemas.microsoft.com/office/drawing/2014/main" id="{25A41F81-E516-4E8E-ACAB-371A2C997825}"/>
              </a:ext>
            </a:extLst>
          </p:cNvPr>
          <p:cNvSpPr txBox="1">
            <a:spLocks/>
          </p:cNvSpPr>
          <p:nvPr/>
        </p:nvSpPr>
        <p:spPr>
          <a:xfrm>
            <a:off x="6194707" y="3601775"/>
            <a:ext cx="2263493" cy="1552257"/>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buClr>
                <a:schemeClr val="dk1"/>
              </a:buClr>
              <a:buSzPts val="1100"/>
            </a:pPr>
            <a:r>
              <a:rPr lang="pt-PT" sz="1800" dirty="0">
                <a:latin typeface="Barlow SemiBold" panose="020B0604020202020204" charset="0"/>
              </a:rPr>
              <a:t>Team </a:t>
            </a:r>
            <a:r>
              <a:rPr lang="pt-PT" sz="1800" dirty="0" err="1">
                <a:latin typeface="Barlow SemiBold" panose="020B0604020202020204" charset="0"/>
              </a:rPr>
              <a:t>Okapi</a:t>
            </a:r>
            <a:r>
              <a:rPr lang="pt-PT" sz="1800" dirty="0">
                <a:latin typeface="Barlow SemiBold" panose="020B0604020202020204" charset="0"/>
              </a:rPr>
              <a:t>:</a:t>
            </a:r>
          </a:p>
          <a:p>
            <a:r>
              <a:rPr lang="pt-PT" dirty="0">
                <a:latin typeface="Barlow Light" panose="020B0604020202020204" charset="0"/>
              </a:rPr>
              <a:t>1150474 – João Ferreira</a:t>
            </a:r>
          </a:p>
          <a:p>
            <a:r>
              <a:rPr lang="pt-PT" dirty="0">
                <a:latin typeface="Barlow Light" panose="020B0604020202020204" charset="0"/>
              </a:rPr>
              <a:t>1170500 – Hugo Frias</a:t>
            </a:r>
          </a:p>
          <a:p>
            <a:r>
              <a:rPr lang="pt-PT" dirty="0">
                <a:latin typeface="Barlow Light" panose="020B0604020202020204" charset="0"/>
              </a:rPr>
              <a:t>1180730 – Vera Pinto</a:t>
            </a:r>
          </a:p>
          <a:p>
            <a:r>
              <a:rPr lang="pt-PT" dirty="0">
                <a:latin typeface="Barlow Light" panose="020B0604020202020204" charset="0"/>
              </a:rPr>
              <a:t>1180782 – Diogo Ribeiro</a:t>
            </a:r>
          </a:p>
          <a:p>
            <a:r>
              <a:rPr lang="pt-PT" dirty="0">
                <a:latin typeface="Barlow Light" panose="020B0604020202020204" charset="0"/>
              </a:rPr>
              <a:t>1181628 – André Novo</a:t>
            </a:r>
            <a:endParaRPr lang="en-GB" dirty="0">
              <a:latin typeface="Barlow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GB" dirty="0" err="1"/>
              <a:t>Qualidade</a:t>
            </a:r>
            <a:r>
              <a:rPr lang="en-GB" dirty="0"/>
              <a:t> do </a:t>
            </a:r>
            <a:r>
              <a:rPr lang="en-GB" dirty="0" err="1"/>
              <a:t>Produto</a:t>
            </a:r>
            <a:r>
              <a:rPr lang="en-GB" dirty="0"/>
              <a:t> Final</a:t>
            </a:r>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r>
              <a:rPr lang="pt-PT" sz="2300" dirty="0"/>
              <a:t>O projeto realizado pela nossa equipa vai ao encontro dos requisitos impostos pelo Sprint D;</a:t>
            </a:r>
          </a:p>
          <a:p>
            <a:endParaRPr lang="pt-PT" sz="2300" dirty="0"/>
          </a:p>
          <a:p>
            <a:r>
              <a:rPr lang="pt-PT" sz="2300" dirty="0"/>
              <a:t>Apenas ficaram a faltar </a:t>
            </a:r>
            <a:r>
              <a:rPr lang="pt-PT" sz="2300" b="1" u="sng" dirty="0"/>
              <a:t>duas</a:t>
            </a:r>
            <a:r>
              <a:rPr lang="pt-PT" sz="2300" dirty="0"/>
              <a:t> funcionalidades do Sprint C.</a:t>
            </a:r>
          </a:p>
          <a:p>
            <a:endParaRPr lang="en-GB" sz="23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03552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pt-PT" dirty="0"/>
              <a:t>Sugestões de Melhoria</a:t>
            </a:r>
            <a:endParaRPr lang="en-GB" dirty="0"/>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r>
              <a:rPr lang="pt-PT" sz="2300" dirty="0"/>
              <a:t>Criar um(a) código/documentação com melhor qualidade, usando de uma forma mais rigorosa a matéria lecionada;</a:t>
            </a:r>
          </a:p>
          <a:p>
            <a:endParaRPr lang="pt-PT" sz="2300" dirty="0"/>
          </a:p>
          <a:p>
            <a:r>
              <a:rPr lang="pt-PT" sz="2300" dirty="0"/>
              <a:t>Fazer um melhor tratamento de exceções/casos de erro, principalmente na linguagem </a:t>
            </a:r>
            <a:r>
              <a:rPr lang="pt-PT" sz="2300" b="1" dirty="0"/>
              <a:t>C</a:t>
            </a:r>
            <a:r>
              <a:rPr lang="pt-PT" sz="2300" dirty="0"/>
              <a:t>.</a:t>
            </a:r>
          </a:p>
          <a:p>
            <a:endParaRPr lang="en-GB" sz="2300"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55165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GB" dirty="0" err="1"/>
              <a:t>Autoavaliação</a:t>
            </a:r>
            <a:endParaRPr lang="en-GB" dirty="0"/>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5" name="Google Shape;628;p25">
            <a:extLst>
              <a:ext uri="{FF2B5EF4-FFF2-40B4-BE49-F238E27FC236}">
                <a16:creationId xmlns:a16="http://schemas.microsoft.com/office/drawing/2014/main" id="{E34333A5-20AC-4637-A27C-35EAA7EEC76E}"/>
              </a:ext>
            </a:extLst>
          </p:cNvPr>
          <p:cNvGraphicFramePr/>
          <p:nvPr>
            <p:extLst>
              <p:ext uri="{D42A27DB-BD31-4B8C-83A1-F6EECF244321}">
                <p14:modId xmlns:p14="http://schemas.microsoft.com/office/powerpoint/2010/main" val="838635371"/>
              </p:ext>
            </p:extLst>
          </p:nvPr>
        </p:nvGraphicFramePr>
        <p:xfrm>
          <a:off x="1462544" y="1397956"/>
          <a:ext cx="6854665" cy="3596845"/>
        </p:xfrm>
        <a:graphic>
          <a:graphicData uri="http://schemas.openxmlformats.org/drawingml/2006/table">
            <a:tbl>
              <a:tblPr>
                <a:noFill/>
                <a:tableStyleId>{F0A688EE-C9BA-42BA-93BA-09C03CEC2D9A}</a:tableStyleId>
              </a:tblPr>
              <a:tblGrid>
                <a:gridCol w="1370933">
                  <a:extLst>
                    <a:ext uri="{9D8B030D-6E8A-4147-A177-3AD203B41FA5}">
                      <a16:colId xmlns:a16="http://schemas.microsoft.com/office/drawing/2014/main" val="20000"/>
                    </a:ext>
                  </a:extLst>
                </a:gridCol>
                <a:gridCol w="1370933">
                  <a:extLst>
                    <a:ext uri="{9D8B030D-6E8A-4147-A177-3AD203B41FA5}">
                      <a16:colId xmlns:a16="http://schemas.microsoft.com/office/drawing/2014/main" val="20001"/>
                    </a:ext>
                  </a:extLst>
                </a:gridCol>
                <a:gridCol w="1370933">
                  <a:extLst>
                    <a:ext uri="{9D8B030D-6E8A-4147-A177-3AD203B41FA5}">
                      <a16:colId xmlns:a16="http://schemas.microsoft.com/office/drawing/2014/main" val="20002"/>
                    </a:ext>
                  </a:extLst>
                </a:gridCol>
                <a:gridCol w="1370933">
                  <a:extLst>
                    <a:ext uri="{9D8B030D-6E8A-4147-A177-3AD203B41FA5}">
                      <a16:colId xmlns:a16="http://schemas.microsoft.com/office/drawing/2014/main" val="397742131"/>
                    </a:ext>
                  </a:extLst>
                </a:gridCol>
                <a:gridCol w="1370933">
                  <a:extLst>
                    <a:ext uri="{9D8B030D-6E8A-4147-A177-3AD203B41FA5}">
                      <a16:colId xmlns:a16="http://schemas.microsoft.com/office/drawing/2014/main" val="1129162658"/>
                    </a:ext>
                  </a:extLst>
                </a:gridCol>
              </a:tblGrid>
              <a:tr h="677373">
                <a:tc>
                  <a:txBody>
                    <a:bodyPr/>
                    <a:lstStyle/>
                    <a:p>
                      <a:pPr marL="0" lvl="0" indent="0" algn="l" rtl="0">
                        <a:spcBef>
                          <a:spcPts val="0"/>
                        </a:spcBef>
                        <a:spcAft>
                          <a:spcPts val="0"/>
                        </a:spcAft>
                        <a:buNone/>
                      </a:pPr>
                      <a:endParaRPr b="1" dirty="0">
                        <a:solidFill>
                          <a:schemeClr val="dk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chemeClr val="lt2"/>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solidFill>
                        <a:schemeClr val="lt2"/>
                      </a:solidFill>
                      <a:prstDash val="solid"/>
                      <a:round/>
                      <a:headEnd type="none" w="sm" len="sm"/>
                      <a:tailEnd type="none" w="sm" len="sm"/>
                    </a:lnB>
                  </a:tcPr>
                </a:tc>
                <a:tc gridSpan="2">
                  <a:txBody>
                    <a:bodyPr/>
                    <a:lstStyle/>
                    <a:p>
                      <a:pPr marL="0" lvl="0" indent="0" algn="ctr" rtl="0">
                        <a:spcBef>
                          <a:spcPts val="0"/>
                        </a:spcBef>
                        <a:spcAft>
                          <a:spcPts val="0"/>
                        </a:spcAft>
                        <a:buNone/>
                      </a:pPr>
                      <a:r>
                        <a:rPr lang="pt-PT" sz="1100" b="1" dirty="0">
                          <a:solidFill>
                            <a:schemeClr val="tx1"/>
                          </a:solidFill>
                          <a:latin typeface="Barlow Light"/>
                          <a:ea typeface="Barlow Light"/>
                          <a:cs typeface="Barlow Light"/>
                          <a:sym typeface="Barlow Light"/>
                        </a:rPr>
                        <a:t>Comportamentais</a:t>
                      </a:r>
                      <a:endParaRPr sz="1100" b="1" dirty="0">
                        <a:solidFill>
                          <a:schemeClr val="tx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lt2"/>
                      </a:solidFill>
                      <a:prstDash val="solid"/>
                      <a:round/>
                      <a:headEnd type="none" w="sm" len="sm"/>
                      <a:tailEnd type="none" w="sm" len="sm"/>
                    </a:lnB>
                  </a:tcPr>
                </a:tc>
                <a:tc hMerge="1">
                  <a:txBody>
                    <a:bodyPr/>
                    <a:lstStyle/>
                    <a:p>
                      <a:pPr marL="0" lvl="0" indent="0" algn="ctr" rtl="0">
                        <a:spcBef>
                          <a:spcPts val="0"/>
                        </a:spcBef>
                        <a:spcAft>
                          <a:spcPts val="0"/>
                        </a:spcAft>
                        <a:buNone/>
                      </a:pPr>
                      <a:endParaRPr lang="pt-PT" sz="1100" b="1" dirty="0">
                        <a:solidFill>
                          <a:schemeClr val="tx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38100" cap="flat" cmpd="sng">
                      <a:solidFill>
                        <a:schemeClr val="dk1"/>
                      </a:solidFill>
                      <a:prstDash val="solid"/>
                      <a:round/>
                      <a:headEnd type="none" w="sm" len="sm"/>
                      <a:tailEnd type="none" w="sm" len="sm"/>
                    </a:lnT>
                    <a:lnB w="9525" cap="flat" cmpd="sng">
                      <a:solidFill>
                        <a:schemeClr val="lt2"/>
                      </a:solidFill>
                      <a:prstDash val="solid"/>
                      <a:round/>
                      <a:headEnd type="none" w="sm" len="sm"/>
                      <a:tailEnd type="none" w="sm" len="sm"/>
                    </a:lnB>
                  </a:tcPr>
                </a:tc>
                <a:tc gridSpan="2">
                  <a:txBody>
                    <a:bodyPr/>
                    <a:lstStyle/>
                    <a:p>
                      <a:pPr marL="0" lvl="0" indent="0" algn="ctr" rtl="0">
                        <a:spcBef>
                          <a:spcPts val="0"/>
                        </a:spcBef>
                        <a:spcAft>
                          <a:spcPts val="0"/>
                        </a:spcAft>
                        <a:buNone/>
                      </a:pPr>
                      <a:r>
                        <a:rPr lang="pt-PT" sz="1100" b="1" dirty="0">
                          <a:solidFill>
                            <a:schemeClr val="tx1"/>
                          </a:solidFill>
                          <a:latin typeface="Barlow Light"/>
                          <a:ea typeface="Barlow Light"/>
                          <a:cs typeface="Barlow Light"/>
                          <a:sym typeface="Barlow Light"/>
                        </a:rPr>
                        <a:t>Técnicas</a:t>
                      </a:r>
                    </a:p>
                  </a:txBody>
                  <a:tcPr marL="91425" marR="91425" marT="68575" marB="68575" anchor="ctr">
                    <a:lnL w="9525" cap="flat" cmpd="sng" algn="ctr">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lt2"/>
                      </a:solidFill>
                      <a:prstDash val="solid"/>
                      <a:round/>
                      <a:headEnd type="none" w="sm" len="sm"/>
                      <a:tailEnd type="none" w="sm" len="sm"/>
                    </a:lnB>
                  </a:tcPr>
                </a:tc>
                <a:tc hMerge="1">
                  <a:txBody>
                    <a:bodyPr/>
                    <a:lstStyle/>
                    <a:p>
                      <a:pPr marL="0" lvl="0" indent="0" algn="ctr" rtl="0">
                        <a:spcBef>
                          <a:spcPts val="0"/>
                        </a:spcBef>
                        <a:spcAft>
                          <a:spcPts val="0"/>
                        </a:spcAft>
                        <a:buNone/>
                      </a:pPr>
                      <a:endParaRPr lang="pt-PT" sz="1100" b="1" dirty="0">
                        <a:solidFill>
                          <a:schemeClr val="tx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38100" cap="flat" cmpd="sng">
                      <a:solidFill>
                        <a:schemeClr val="dk1"/>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224804587"/>
                  </a:ext>
                </a:extLst>
              </a:tr>
              <a:tr h="577472">
                <a:tc>
                  <a:txBody>
                    <a:bodyPr/>
                    <a:lstStyle/>
                    <a:p>
                      <a:pPr marL="0" lvl="0" indent="0" algn="l" rtl="0">
                        <a:spcBef>
                          <a:spcPts val="0"/>
                        </a:spcBef>
                        <a:spcAft>
                          <a:spcPts val="0"/>
                        </a:spcAft>
                        <a:buNone/>
                      </a:pPr>
                      <a:endParaRPr b="1" dirty="0">
                        <a:solidFill>
                          <a:schemeClr val="dk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100" b="1" dirty="0">
                          <a:solidFill>
                            <a:schemeClr val="tx1"/>
                          </a:solidFill>
                          <a:latin typeface="Barlow Light"/>
                          <a:ea typeface="Barlow Light"/>
                          <a:cs typeface="Barlow Light"/>
                          <a:sym typeface="Barlow Light"/>
                        </a:rPr>
                        <a:t>Antes do Projeto</a:t>
                      </a:r>
                      <a:endParaRPr sz="1100" b="1" dirty="0">
                        <a:solidFill>
                          <a:schemeClr val="tx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100" b="1" dirty="0">
                          <a:solidFill>
                            <a:schemeClr val="tx1"/>
                          </a:solidFill>
                          <a:latin typeface="Barlow Light"/>
                          <a:ea typeface="Barlow Light"/>
                          <a:cs typeface="Barlow Light"/>
                          <a:sym typeface="Barlow Light"/>
                        </a:rPr>
                        <a:t>Depois do Projeto</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100" b="1" dirty="0">
                          <a:solidFill>
                            <a:schemeClr val="tx1"/>
                          </a:solidFill>
                          <a:latin typeface="Barlow Light"/>
                          <a:ea typeface="Barlow Light"/>
                          <a:cs typeface="Barlow Light"/>
                          <a:sym typeface="Barlow Light"/>
                        </a:rPr>
                        <a:t>Antes do Projeto</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100" b="1" dirty="0">
                          <a:solidFill>
                            <a:schemeClr val="tx1"/>
                          </a:solidFill>
                          <a:latin typeface="Barlow Light"/>
                          <a:ea typeface="Barlow Light"/>
                          <a:cs typeface="Barlow Light"/>
                          <a:sym typeface="Barlow Light"/>
                        </a:rPr>
                        <a:t>Depois do Projeto</a:t>
                      </a: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40076">
                <a:tc>
                  <a:txBody>
                    <a:bodyPr/>
                    <a:lstStyle/>
                    <a:p>
                      <a:pPr marL="0" lvl="0" indent="0" algn="r" rtl="0">
                        <a:spcBef>
                          <a:spcPts val="0"/>
                        </a:spcBef>
                        <a:spcAft>
                          <a:spcPts val="0"/>
                        </a:spcAft>
                        <a:buNone/>
                      </a:pPr>
                      <a:r>
                        <a:rPr lang="pt-PT" sz="1100" b="1" dirty="0">
                          <a:solidFill>
                            <a:schemeClr val="tx1"/>
                          </a:solidFill>
                          <a:latin typeface="Barlow Light"/>
                          <a:ea typeface="Barlow Light"/>
                          <a:cs typeface="Barlow Light"/>
                          <a:sym typeface="Barlow Light"/>
                        </a:rPr>
                        <a:t>João Ferreira (</a:t>
                      </a:r>
                      <a:r>
                        <a:rPr lang="pt-PT" sz="1100" b="1" dirty="0">
                          <a:latin typeface="Barlow Light" panose="020B0604020202020204" charset="0"/>
                        </a:rPr>
                        <a:t>1150474)</a:t>
                      </a:r>
                      <a:endParaRPr lang="pt-PT" sz="1100" b="1"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Barlow Light"/>
                          <a:ea typeface="Barlow Light"/>
                          <a:cs typeface="Barlow Light"/>
                          <a:sym typeface="Barlow Light"/>
                        </a:rPr>
                        <a:t>10</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solidFill>
                            <a:schemeClr val="dk1"/>
                          </a:solidFill>
                          <a:latin typeface="Barlow Light"/>
                          <a:ea typeface="Barlow Light"/>
                          <a:cs typeface="Barlow Light"/>
                          <a:sym typeface="Barlow Light"/>
                        </a:rPr>
                        <a:t>20</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3290">
                <a:tc>
                  <a:txBody>
                    <a:bodyPr/>
                    <a:lstStyle/>
                    <a:p>
                      <a:pPr marL="0" lvl="0" indent="0" algn="r" rtl="0">
                        <a:spcBef>
                          <a:spcPts val="0"/>
                        </a:spcBef>
                        <a:spcAft>
                          <a:spcPts val="0"/>
                        </a:spcAft>
                        <a:buNone/>
                      </a:pPr>
                      <a:r>
                        <a:rPr lang="pt-PT" sz="1100" b="1" dirty="0">
                          <a:solidFill>
                            <a:schemeClr val="tx1"/>
                          </a:solidFill>
                          <a:latin typeface="Barlow Light"/>
                          <a:ea typeface="Barlow Light"/>
                          <a:cs typeface="Barlow Light"/>
                          <a:sym typeface="Barlow Light"/>
                        </a:rPr>
                        <a:t>Hugo Frias (1170500)</a:t>
                      </a:r>
                      <a:endParaRPr sz="1100" b="1"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3290">
                <a:tc>
                  <a:txBody>
                    <a:bodyPr/>
                    <a:lstStyle/>
                    <a:p>
                      <a:pPr marL="0" lvl="0" indent="0" algn="r" rtl="0">
                        <a:spcBef>
                          <a:spcPts val="0"/>
                        </a:spcBef>
                        <a:spcAft>
                          <a:spcPts val="0"/>
                        </a:spcAft>
                        <a:buNone/>
                      </a:pPr>
                      <a:r>
                        <a:rPr lang="pt-PT" sz="1100" b="1" dirty="0">
                          <a:solidFill>
                            <a:schemeClr val="tx1"/>
                          </a:solidFill>
                          <a:latin typeface="Barlow Light"/>
                          <a:ea typeface="Barlow Light"/>
                          <a:cs typeface="Barlow Light"/>
                          <a:sym typeface="Barlow Light"/>
                        </a:rPr>
                        <a:t>Vera Pinto (1180730)</a:t>
                      </a:r>
                      <a:endParaRPr sz="1100" b="1"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40076">
                <a:tc>
                  <a:txBody>
                    <a:bodyPr/>
                    <a:lstStyle/>
                    <a:p>
                      <a:pPr marL="0" lvl="0" indent="0" algn="r" rtl="0">
                        <a:spcBef>
                          <a:spcPts val="0"/>
                        </a:spcBef>
                        <a:spcAft>
                          <a:spcPts val="0"/>
                        </a:spcAft>
                        <a:buNone/>
                      </a:pPr>
                      <a:r>
                        <a:rPr lang="pt-PT" sz="1100" b="1" dirty="0">
                          <a:solidFill>
                            <a:schemeClr val="tx1"/>
                          </a:solidFill>
                          <a:latin typeface="Barlow Light"/>
                          <a:ea typeface="Barlow Light"/>
                          <a:cs typeface="Barlow Light"/>
                          <a:sym typeface="Barlow Light"/>
                        </a:rPr>
                        <a:t>Diogo Ribeiro (1180782)</a:t>
                      </a: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800" dirty="0">
                          <a:solidFill>
                            <a:schemeClr val="dk1"/>
                          </a:solidFill>
                          <a:latin typeface="Barlow Light"/>
                          <a:ea typeface="Barlow Light"/>
                          <a:cs typeface="Barlow Light"/>
                          <a:sym typeface="Barlow Light"/>
                        </a:rPr>
                        <a:t>Muito Bom.</a:t>
                      </a: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tcPr>
                </a:tc>
                <a:extLst>
                  <a:ext uri="{0D108BD9-81ED-4DB2-BD59-A6C34878D82A}">
                    <a16:rowId xmlns:a16="http://schemas.microsoft.com/office/drawing/2014/main" val="364753119"/>
                  </a:ext>
                </a:extLst>
              </a:tr>
              <a:tr h="513240">
                <a:tc>
                  <a:txBody>
                    <a:bodyPr/>
                    <a:lstStyle/>
                    <a:p>
                      <a:pPr marL="0" lvl="0" indent="0" algn="r" rtl="0">
                        <a:spcBef>
                          <a:spcPts val="0"/>
                        </a:spcBef>
                        <a:spcAft>
                          <a:spcPts val="0"/>
                        </a:spcAft>
                        <a:buNone/>
                      </a:pPr>
                      <a:r>
                        <a:rPr lang="pt-PT" sz="1100" b="1" dirty="0">
                          <a:solidFill>
                            <a:schemeClr val="tx1"/>
                          </a:solidFill>
                          <a:latin typeface="Barlow Light"/>
                          <a:ea typeface="Barlow Light"/>
                          <a:cs typeface="Barlow Light"/>
                          <a:sym typeface="Barlow Light"/>
                        </a:rPr>
                        <a:t>André Novo (1181628)</a:t>
                      </a:r>
                      <a:endParaRPr sz="1100" b="1" dirty="0">
                        <a:solidFill>
                          <a:schemeClr val="tx1"/>
                        </a:solidFill>
                        <a:latin typeface="Barlow Light"/>
                        <a:ea typeface="Barlow Light"/>
                        <a:cs typeface="Barlow Light"/>
                        <a:sym typeface="Barlow Light"/>
                      </a:endParaRPr>
                    </a:p>
                  </a:txBody>
                  <a:tcPr marL="91425" marR="91425" marT="68575" marB="68575" anchor="ctr">
                    <a:lnL w="12700" cap="flat" cmpd="sng" algn="ctr">
                      <a:solidFill>
                        <a:schemeClr val="tx1"/>
                      </a:solidFill>
                      <a:prstDash val="solid"/>
                      <a:round/>
                      <a:headEnd type="none" w="med" len="med"/>
                      <a:tailEnd type="none" w="med" len="med"/>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pt-PT" sz="1800" dirty="0">
                          <a:solidFill>
                            <a:schemeClr val="dk1"/>
                          </a:solidFill>
                          <a:latin typeface="Barlow Light"/>
                          <a:ea typeface="Barlow Light"/>
                          <a:cs typeface="Barlow Light"/>
                          <a:sym typeface="Barlow Light"/>
                        </a:rPr>
                        <a:t>Muito Bom.</a:t>
                      </a:r>
                      <a:endParaRPr sz="1800" dirty="0">
                        <a:solidFill>
                          <a:schemeClr val="dk1"/>
                        </a:solidFill>
                        <a:latin typeface="Barlow Light"/>
                        <a:ea typeface="Barlow Light"/>
                        <a:cs typeface="Barlow Light"/>
                        <a:sym typeface="Barlow Light"/>
                      </a:endParaRPr>
                    </a:p>
                  </a:txBody>
                  <a:tcPr marL="91425" marR="91425" marT="68575" marB="68575" anchor="ctr">
                    <a:lnL w="9525" cap="flat" cmpd="sng" algn="ctr">
                      <a:solidFill>
                        <a:schemeClr val="lt2"/>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lt2"/>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4052904"/>
                  </a:ext>
                </a:extLst>
              </a:tr>
            </a:tbl>
          </a:graphicData>
        </a:graphic>
      </p:graphicFrame>
    </p:spTree>
    <p:extLst>
      <p:ext uri="{BB962C8B-B14F-4D97-AF65-F5344CB8AC3E}">
        <p14:creationId xmlns:p14="http://schemas.microsoft.com/office/powerpoint/2010/main" val="186666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5"/>
          <p:cNvSpPr txBox="1">
            <a:spLocks noGrp="1"/>
          </p:cNvSpPr>
          <p:nvPr>
            <p:ph type="title"/>
          </p:nvPr>
        </p:nvSpPr>
        <p:spPr>
          <a:xfrm>
            <a:off x="339631" y="653719"/>
            <a:ext cx="7843200" cy="658981"/>
          </a:xfrm>
          <a:prstGeom prst="rect">
            <a:avLst/>
          </a:prstGeom>
        </p:spPr>
        <p:txBody>
          <a:bodyPr spcFirstLastPara="1" wrap="square" lIns="0" tIns="0" rIns="0" bIns="0" anchor="ctr" anchorCtr="0">
            <a:noAutofit/>
          </a:bodyPr>
          <a:lstStyle/>
          <a:p>
            <a:pPr lvl="0"/>
            <a:endParaRPr dirty="0">
              <a:solidFill>
                <a:schemeClr val="bg1"/>
              </a:solidFill>
            </a:endParaRPr>
          </a:p>
        </p:txBody>
      </p:sp>
      <p:sp>
        <p:nvSpPr>
          <p:cNvPr id="629" name="Google Shape;629;p2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 name="Retângulo 1">
            <a:extLst>
              <a:ext uri="{FF2B5EF4-FFF2-40B4-BE49-F238E27FC236}">
                <a16:creationId xmlns:a16="http://schemas.microsoft.com/office/drawing/2014/main" id="{17801D1E-CA4F-422F-89EE-F2F5C2257E83}"/>
              </a:ext>
            </a:extLst>
          </p:cNvPr>
          <p:cNvSpPr/>
          <p:nvPr/>
        </p:nvSpPr>
        <p:spPr>
          <a:xfrm>
            <a:off x="2286000" y="1663809"/>
            <a:ext cx="4572000" cy="1815882"/>
          </a:xfrm>
          <a:prstGeom prst="rect">
            <a:avLst/>
          </a:prstGeom>
        </p:spPr>
        <p:txBody>
          <a:bodyPr>
            <a:spAutoFit/>
          </a:bodyPr>
          <a:lstStyle/>
          <a:p>
            <a:pPr lvl="0">
              <a:buSzPts val="1400"/>
              <a:defRPr/>
            </a:pPr>
            <a:r>
              <a:rPr lang="pt-PT" dirty="0"/>
              <a:t>• </a:t>
            </a:r>
            <a:r>
              <a:rPr lang="en-GB" dirty="0" err="1"/>
              <a:t>Autoavaliação</a:t>
            </a:r>
            <a:r>
              <a:rPr lang="en-GB" dirty="0"/>
              <a:t>;</a:t>
            </a:r>
            <a:r>
              <a:rPr lang="pt-PT" dirty="0"/>
              <a:t> Pretende-se ainda que cada aluno </a:t>
            </a:r>
            <a:r>
              <a:rPr lang="pt-PT" dirty="0">
                <a:solidFill>
                  <a:schemeClr val="tx1"/>
                </a:solidFill>
              </a:rPr>
              <a:t>apresente uma </a:t>
            </a:r>
            <a:r>
              <a:rPr lang="pt-PT" dirty="0" err="1">
                <a:solidFill>
                  <a:schemeClr val="tx1"/>
                </a:solidFill>
              </a:rPr>
              <a:t>autoavalição</a:t>
            </a:r>
            <a:r>
              <a:rPr lang="pt-PT" dirty="0">
                <a:solidFill>
                  <a:schemeClr val="tx1"/>
                </a:solidFill>
              </a:rPr>
              <a:t> relativamente às suas competências técnicas e comportamentais antes e após a realização do projeto integrador. O resultado deve constar de uma tabela/gráfico onde constam todos os elementos do grupo. Sugere-se a adoção de uma escala de avaliação simples (e.g. muito fraco, fraco, razoável, bom, muito bom, excelente).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en-GB" dirty="0" err="1"/>
              <a:t>Resultados</a:t>
            </a:r>
            <a:r>
              <a:rPr lang="en-GB" dirty="0"/>
              <a:t> </a:t>
            </a:r>
            <a:r>
              <a:rPr lang="en-GB" dirty="0" err="1"/>
              <a:t>atingidos</a:t>
            </a: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aphicFrame>
        <p:nvGraphicFramePr>
          <p:cNvPr id="4" name="Tabela 4">
            <a:extLst>
              <a:ext uri="{FF2B5EF4-FFF2-40B4-BE49-F238E27FC236}">
                <a16:creationId xmlns:a16="http://schemas.microsoft.com/office/drawing/2014/main" id="{E3128A54-6A1A-48B1-8D8C-D71E62C1C136}"/>
              </a:ext>
            </a:extLst>
          </p:cNvPr>
          <p:cNvGraphicFramePr>
            <a:graphicFrameLocks noGrp="1"/>
          </p:cNvGraphicFramePr>
          <p:nvPr>
            <p:extLst>
              <p:ext uri="{D42A27DB-BD31-4B8C-83A1-F6EECF244321}">
                <p14:modId xmlns:p14="http://schemas.microsoft.com/office/powerpoint/2010/main" val="2060088472"/>
              </p:ext>
            </p:extLst>
          </p:nvPr>
        </p:nvGraphicFramePr>
        <p:xfrm>
          <a:off x="1843087" y="1523080"/>
          <a:ext cx="6008559" cy="2966720"/>
        </p:xfrm>
        <a:graphic>
          <a:graphicData uri="http://schemas.openxmlformats.org/drawingml/2006/table">
            <a:tbl>
              <a:tblPr firstRow="1" bandRow="1">
                <a:tableStyleId>{F0A688EE-C9BA-42BA-93BA-09C03CEC2D9A}</a:tableStyleId>
              </a:tblPr>
              <a:tblGrid>
                <a:gridCol w="1013589">
                  <a:extLst>
                    <a:ext uri="{9D8B030D-6E8A-4147-A177-3AD203B41FA5}">
                      <a16:colId xmlns:a16="http://schemas.microsoft.com/office/drawing/2014/main" val="3087648212"/>
                    </a:ext>
                  </a:extLst>
                </a:gridCol>
                <a:gridCol w="998994">
                  <a:extLst>
                    <a:ext uri="{9D8B030D-6E8A-4147-A177-3AD203B41FA5}">
                      <a16:colId xmlns:a16="http://schemas.microsoft.com/office/drawing/2014/main" val="77189513"/>
                    </a:ext>
                  </a:extLst>
                </a:gridCol>
                <a:gridCol w="998994">
                  <a:extLst>
                    <a:ext uri="{9D8B030D-6E8A-4147-A177-3AD203B41FA5}">
                      <a16:colId xmlns:a16="http://schemas.microsoft.com/office/drawing/2014/main" val="3391561620"/>
                    </a:ext>
                  </a:extLst>
                </a:gridCol>
                <a:gridCol w="996067">
                  <a:extLst>
                    <a:ext uri="{9D8B030D-6E8A-4147-A177-3AD203B41FA5}">
                      <a16:colId xmlns:a16="http://schemas.microsoft.com/office/drawing/2014/main" val="3180814567"/>
                    </a:ext>
                  </a:extLst>
                </a:gridCol>
                <a:gridCol w="1001921">
                  <a:extLst>
                    <a:ext uri="{9D8B030D-6E8A-4147-A177-3AD203B41FA5}">
                      <a16:colId xmlns:a16="http://schemas.microsoft.com/office/drawing/2014/main" val="764345047"/>
                    </a:ext>
                  </a:extLst>
                </a:gridCol>
                <a:gridCol w="998994">
                  <a:extLst>
                    <a:ext uri="{9D8B030D-6E8A-4147-A177-3AD203B41FA5}">
                      <a16:colId xmlns:a16="http://schemas.microsoft.com/office/drawing/2014/main" val="2380780657"/>
                    </a:ext>
                  </a:extLst>
                </a:gridCol>
              </a:tblGrid>
              <a:tr h="370840">
                <a:tc>
                  <a:txBody>
                    <a:bodyPr/>
                    <a:lstStyle/>
                    <a:p>
                      <a:r>
                        <a:rPr lang="pt-PT" sz="1400" dirty="0"/>
                        <a:t>1003</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2005</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9001</a:t>
                      </a:r>
                      <a:endParaRPr lang="en-GB" sz="1400" dirty="0"/>
                    </a:p>
                  </a:txBody>
                  <a:tcPr>
                    <a:solidFill>
                      <a:srgbClr val="92D050"/>
                    </a:solidFill>
                  </a:tcPr>
                </a:tc>
                <a:tc>
                  <a:txBody>
                    <a:bodyPr/>
                    <a:lstStyle/>
                    <a:p>
                      <a:r>
                        <a:rPr lang="pt-PT" sz="1400" dirty="0"/>
                        <a:t>3005</a:t>
                      </a:r>
                      <a:endParaRPr lang="en-GB" sz="1400" dirty="0"/>
                    </a:p>
                  </a:txBody>
                  <a:tcPr>
                    <a:solidFill>
                      <a:srgbClr val="92D050"/>
                    </a:solidFill>
                  </a:tcPr>
                </a:tc>
                <a:tc>
                  <a:txBody>
                    <a:bodyPr/>
                    <a:lstStyle/>
                    <a:p>
                      <a:r>
                        <a:rPr lang="pt-PT" sz="1400" dirty="0"/>
                        <a:t>6001</a:t>
                      </a:r>
                      <a:endParaRPr lang="en-GB" sz="1400" dirty="0"/>
                    </a:p>
                  </a:txBody>
                  <a:tcPr>
                    <a:solidFill>
                      <a:srgbClr val="92D050"/>
                    </a:solidFill>
                  </a:tcPr>
                </a:tc>
                <a:tc>
                  <a:txBody>
                    <a:bodyPr/>
                    <a:lstStyle/>
                    <a:p>
                      <a:r>
                        <a:rPr lang="pt-PT" sz="1400" dirty="0"/>
                        <a:t>3010</a:t>
                      </a:r>
                      <a:endParaRPr lang="en-GB" sz="1400" dirty="0"/>
                    </a:p>
                  </a:txBody>
                  <a:tcPr>
                    <a:solidFill>
                      <a:srgbClr val="92D050"/>
                    </a:solidFill>
                  </a:tcPr>
                </a:tc>
                <a:extLst>
                  <a:ext uri="{0D108BD9-81ED-4DB2-BD59-A6C34878D82A}">
                    <a16:rowId xmlns:a16="http://schemas.microsoft.com/office/drawing/2014/main" val="2212542595"/>
                  </a:ext>
                </a:extLst>
              </a:tr>
              <a:tr h="370840">
                <a:tc>
                  <a:txBody>
                    <a:bodyPr/>
                    <a:lstStyle/>
                    <a:p>
                      <a:r>
                        <a:rPr lang="pt-PT" sz="1400" dirty="0"/>
                        <a:t>1004</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2006</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1010</a:t>
                      </a:r>
                      <a:endParaRPr lang="en-GB" sz="1400" dirty="0"/>
                    </a:p>
                  </a:txBody>
                  <a:tcPr>
                    <a:solidFill>
                      <a:srgbClr val="92D050"/>
                    </a:solidFill>
                  </a:tcPr>
                </a:tc>
                <a:tc>
                  <a:txBody>
                    <a:bodyPr/>
                    <a:lstStyle/>
                    <a:p>
                      <a:r>
                        <a:rPr lang="pt-PT" sz="1400" dirty="0"/>
                        <a:t>3006</a:t>
                      </a:r>
                      <a:endParaRPr lang="en-GB" sz="1400" dirty="0"/>
                    </a:p>
                  </a:txBody>
                  <a:tcPr>
                    <a:solidFill>
                      <a:srgbClr val="F3845D"/>
                    </a:solidFill>
                  </a:tcPr>
                </a:tc>
                <a:tc>
                  <a:txBody>
                    <a:bodyPr/>
                    <a:lstStyle/>
                    <a:p>
                      <a:r>
                        <a:rPr lang="pt-PT" sz="1400" dirty="0"/>
                        <a:t>5001</a:t>
                      </a:r>
                      <a:endParaRPr lang="en-GB" sz="1400" dirty="0"/>
                    </a:p>
                  </a:txBody>
                  <a:tcPr>
                    <a:solidFill>
                      <a:srgbClr val="92D050"/>
                    </a:solidFill>
                  </a:tcPr>
                </a:tc>
                <a:tc>
                  <a:txBody>
                    <a:bodyPr/>
                    <a:lstStyle/>
                    <a:p>
                      <a:r>
                        <a:rPr lang="pt-PT" sz="1400" dirty="0"/>
                        <a:t>3011</a:t>
                      </a:r>
                      <a:endParaRPr lang="en-GB" sz="1400" dirty="0"/>
                    </a:p>
                  </a:txBody>
                  <a:tcPr>
                    <a:solidFill>
                      <a:srgbClr val="F3845D"/>
                    </a:solidFill>
                  </a:tcPr>
                </a:tc>
                <a:extLst>
                  <a:ext uri="{0D108BD9-81ED-4DB2-BD59-A6C34878D82A}">
                    <a16:rowId xmlns:a16="http://schemas.microsoft.com/office/drawing/2014/main" val="1234637133"/>
                  </a:ext>
                </a:extLst>
              </a:tr>
              <a:tr h="370840">
                <a:tc>
                  <a:txBody>
                    <a:bodyPr/>
                    <a:lstStyle/>
                    <a:p>
                      <a:r>
                        <a:rPr lang="pt-PT" sz="1400" dirty="0"/>
                        <a:t>2001</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1007</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2007</a:t>
                      </a:r>
                      <a:endParaRPr lang="en-GB" sz="1400" dirty="0"/>
                    </a:p>
                  </a:txBody>
                  <a:tcPr>
                    <a:solidFill>
                      <a:srgbClr val="92D050"/>
                    </a:solidFill>
                  </a:tcPr>
                </a:tc>
                <a:tc>
                  <a:txBody>
                    <a:bodyPr/>
                    <a:lstStyle/>
                    <a:p>
                      <a:r>
                        <a:rPr lang="pt-PT" sz="1400" dirty="0"/>
                        <a:t>3007</a:t>
                      </a:r>
                      <a:endParaRPr lang="en-GB" sz="1400" dirty="0"/>
                    </a:p>
                  </a:txBody>
                  <a:tcPr>
                    <a:solidFill>
                      <a:srgbClr val="F3845D"/>
                    </a:solidFill>
                  </a:tcPr>
                </a:tc>
                <a:tc>
                  <a:txBody>
                    <a:bodyPr/>
                    <a:lstStyle/>
                    <a:p>
                      <a:r>
                        <a:rPr lang="pt-PT" sz="1400" dirty="0"/>
                        <a:t>2013</a:t>
                      </a:r>
                      <a:endParaRPr lang="en-GB" sz="1400" dirty="0"/>
                    </a:p>
                  </a:txBody>
                  <a:tcPr>
                    <a:solidFill>
                      <a:srgbClr val="92D050"/>
                    </a:solidFill>
                  </a:tcPr>
                </a:tc>
                <a:tc>
                  <a:txBody>
                    <a:bodyPr/>
                    <a:lstStyle/>
                    <a:p>
                      <a:r>
                        <a:rPr lang="pt-PT" sz="1400" dirty="0"/>
                        <a:t>6002</a:t>
                      </a:r>
                      <a:endParaRPr lang="en-GB" sz="1400" dirty="0"/>
                    </a:p>
                  </a:txBody>
                  <a:tcPr>
                    <a:solidFill>
                      <a:srgbClr val="92D050"/>
                    </a:solidFill>
                  </a:tcPr>
                </a:tc>
                <a:extLst>
                  <a:ext uri="{0D108BD9-81ED-4DB2-BD59-A6C34878D82A}">
                    <a16:rowId xmlns:a16="http://schemas.microsoft.com/office/drawing/2014/main" val="612980691"/>
                  </a:ext>
                </a:extLst>
              </a:tr>
              <a:tr h="370840">
                <a:tc>
                  <a:txBody>
                    <a:bodyPr/>
                    <a:lstStyle/>
                    <a:p>
                      <a:r>
                        <a:rPr lang="pt-PT" sz="1400" dirty="0"/>
                        <a:t>1005</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3001</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2009</a:t>
                      </a:r>
                      <a:endParaRPr lang="en-GB" sz="1400" dirty="0"/>
                    </a:p>
                  </a:txBody>
                  <a:tcPr>
                    <a:solidFill>
                      <a:srgbClr val="92D050"/>
                    </a:solidFill>
                  </a:tcPr>
                </a:tc>
                <a:tc>
                  <a:txBody>
                    <a:bodyPr/>
                    <a:lstStyle/>
                    <a:p>
                      <a:r>
                        <a:rPr lang="pt-PT" sz="1400" dirty="0"/>
                        <a:t>1011</a:t>
                      </a:r>
                      <a:endParaRPr lang="en-GB" sz="1400" dirty="0"/>
                    </a:p>
                  </a:txBody>
                  <a:tcPr>
                    <a:solidFill>
                      <a:srgbClr val="92D050"/>
                    </a:solidFill>
                  </a:tcPr>
                </a:tc>
                <a:tc>
                  <a:txBody>
                    <a:bodyPr/>
                    <a:lstStyle/>
                    <a:p>
                      <a:r>
                        <a:rPr lang="pt-PT" sz="1400" dirty="0"/>
                        <a:t>3009</a:t>
                      </a:r>
                      <a:endParaRPr lang="en-GB" sz="1400" dirty="0"/>
                    </a:p>
                  </a:txBody>
                  <a:tcPr>
                    <a:solidFill>
                      <a:srgbClr val="92D050"/>
                    </a:solidFill>
                  </a:tcPr>
                </a:tc>
                <a:tc>
                  <a:txBody>
                    <a:bodyPr/>
                    <a:lstStyle/>
                    <a:p>
                      <a:r>
                        <a:rPr lang="pt-PT" sz="1400" dirty="0"/>
                        <a:t>5002</a:t>
                      </a:r>
                      <a:endParaRPr lang="en-GB" sz="1400" dirty="0"/>
                    </a:p>
                  </a:txBody>
                  <a:tcPr>
                    <a:solidFill>
                      <a:srgbClr val="FFFF66"/>
                    </a:solidFill>
                  </a:tcPr>
                </a:tc>
                <a:extLst>
                  <a:ext uri="{0D108BD9-81ED-4DB2-BD59-A6C34878D82A}">
                    <a16:rowId xmlns:a16="http://schemas.microsoft.com/office/drawing/2014/main" val="2977869969"/>
                  </a:ext>
                </a:extLst>
              </a:tr>
              <a:tr h="370840">
                <a:tc>
                  <a:txBody>
                    <a:bodyPr/>
                    <a:lstStyle/>
                    <a:p>
                      <a:r>
                        <a:rPr lang="pt-PT" sz="1400" dirty="0"/>
                        <a:t>2002</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1008</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2010</a:t>
                      </a:r>
                      <a:endParaRPr lang="en-GB" sz="1400" dirty="0"/>
                    </a:p>
                  </a:txBody>
                  <a:tcPr>
                    <a:solidFill>
                      <a:srgbClr val="92D050"/>
                    </a:solidFill>
                  </a:tcPr>
                </a:tc>
                <a:tc>
                  <a:txBody>
                    <a:bodyPr/>
                    <a:lstStyle/>
                    <a:p>
                      <a:r>
                        <a:rPr lang="pt-PT" sz="1400" dirty="0"/>
                        <a:t>1012</a:t>
                      </a:r>
                      <a:endParaRPr lang="en-GB" sz="1400" dirty="0"/>
                    </a:p>
                  </a:txBody>
                  <a:tcPr>
                    <a:solidFill>
                      <a:srgbClr val="92D050"/>
                    </a:solidFill>
                  </a:tcPr>
                </a:tc>
                <a:tc>
                  <a:txBody>
                    <a:bodyPr/>
                    <a:lstStyle/>
                    <a:p>
                      <a:r>
                        <a:rPr lang="pt-PT" sz="1400" dirty="0"/>
                        <a:t>1013</a:t>
                      </a:r>
                      <a:endParaRPr lang="en-GB" sz="1400" dirty="0"/>
                    </a:p>
                  </a:txBody>
                  <a:tcPr>
                    <a:solidFill>
                      <a:srgbClr val="92D050"/>
                    </a:solidFill>
                  </a:tcPr>
                </a:tc>
                <a:tc>
                  <a:txBody>
                    <a:bodyPr/>
                    <a:lstStyle/>
                    <a:p>
                      <a:r>
                        <a:rPr lang="pt-PT" sz="1400" dirty="0"/>
                        <a:t>1017</a:t>
                      </a:r>
                      <a:endParaRPr lang="en-GB" sz="1400" dirty="0"/>
                    </a:p>
                  </a:txBody>
                  <a:tcPr>
                    <a:solidFill>
                      <a:srgbClr val="92D050"/>
                    </a:solidFill>
                  </a:tcPr>
                </a:tc>
                <a:extLst>
                  <a:ext uri="{0D108BD9-81ED-4DB2-BD59-A6C34878D82A}">
                    <a16:rowId xmlns:a16="http://schemas.microsoft.com/office/drawing/2014/main" val="3988086688"/>
                  </a:ext>
                </a:extLst>
              </a:tr>
              <a:tr h="370840">
                <a:tc>
                  <a:txBody>
                    <a:bodyPr/>
                    <a:lstStyle/>
                    <a:p>
                      <a:r>
                        <a:rPr lang="pt-PT" sz="1400" dirty="0"/>
                        <a:t>1006</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3002</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2011</a:t>
                      </a:r>
                      <a:endParaRPr lang="en-GB" sz="1400" dirty="0"/>
                    </a:p>
                  </a:txBody>
                  <a:tcPr>
                    <a:solidFill>
                      <a:srgbClr val="92D050"/>
                    </a:solidFill>
                  </a:tcPr>
                </a:tc>
                <a:tc>
                  <a:txBody>
                    <a:bodyPr/>
                    <a:lstStyle/>
                    <a:p>
                      <a:r>
                        <a:rPr lang="pt-PT" sz="1400" dirty="0"/>
                        <a:t>3008</a:t>
                      </a:r>
                      <a:endParaRPr lang="en-GB" sz="1400" dirty="0"/>
                    </a:p>
                  </a:txBody>
                  <a:tcPr>
                    <a:solidFill>
                      <a:srgbClr val="F3845D"/>
                    </a:solidFill>
                  </a:tcPr>
                </a:tc>
                <a:tc>
                  <a:txBody>
                    <a:bodyPr/>
                    <a:lstStyle/>
                    <a:p>
                      <a:r>
                        <a:rPr lang="pt-PT" sz="1400" dirty="0"/>
                        <a:t>1014</a:t>
                      </a:r>
                      <a:endParaRPr lang="en-GB" sz="1400" dirty="0"/>
                    </a:p>
                  </a:txBody>
                  <a:tcPr>
                    <a:solidFill>
                      <a:srgbClr val="92D050"/>
                    </a:solidFill>
                  </a:tcPr>
                </a:tc>
                <a:tc>
                  <a:txBody>
                    <a:bodyPr/>
                    <a:lstStyle/>
                    <a:p>
                      <a:r>
                        <a:rPr lang="pt-PT" sz="1400" dirty="0"/>
                        <a:t>9002</a:t>
                      </a:r>
                      <a:endParaRPr lang="en-GB" sz="1400" dirty="0"/>
                    </a:p>
                  </a:txBody>
                  <a:tcPr>
                    <a:solidFill>
                      <a:srgbClr val="92D050"/>
                    </a:solidFill>
                  </a:tcPr>
                </a:tc>
                <a:extLst>
                  <a:ext uri="{0D108BD9-81ED-4DB2-BD59-A6C34878D82A}">
                    <a16:rowId xmlns:a16="http://schemas.microsoft.com/office/drawing/2014/main" val="1984806109"/>
                  </a:ext>
                </a:extLst>
              </a:tr>
              <a:tr h="370840">
                <a:tc>
                  <a:txBody>
                    <a:bodyPr/>
                    <a:lstStyle/>
                    <a:p>
                      <a:r>
                        <a:rPr lang="pt-PT" sz="1400" dirty="0"/>
                        <a:t>2003</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1009</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2012</a:t>
                      </a:r>
                      <a:endParaRPr lang="en-GB" sz="1400" dirty="0"/>
                    </a:p>
                  </a:txBody>
                  <a:tcPr>
                    <a:solidFill>
                      <a:srgbClr val="92D050"/>
                    </a:solidFill>
                  </a:tcPr>
                </a:tc>
                <a:tc>
                  <a:txBody>
                    <a:bodyPr/>
                    <a:lstStyle/>
                    <a:p>
                      <a:r>
                        <a:rPr lang="pt-PT" sz="1400" dirty="0"/>
                        <a:t>4001</a:t>
                      </a:r>
                      <a:endParaRPr lang="en-GB" sz="1400" dirty="0"/>
                    </a:p>
                  </a:txBody>
                  <a:tcPr>
                    <a:solidFill>
                      <a:srgbClr val="92D050"/>
                    </a:solidFill>
                  </a:tcPr>
                </a:tc>
                <a:tc>
                  <a:txBody>
                    <a:bodyPr/>
                    <a:lstStyle/>
                    <a:p>
                      <a:r>
                        <a:rPr lang="pt-PT" sz="1400" dirty="0"/>
                        <a:t>1015</a:t>
                      </a:r>
                      <a:endParaRPr lang="en-GB" sz="1400" dirty="0"/>
                    </a:p>
                  </a:txBody>
                  <a:tcPr>
                    <a:solidFill>
                      <a:srgbClr val="92D050"/>
                    </a:solidFill>
                  </a:tcPr>
                </a:tc>
                <a:tc>
                  <a:txBody>
                    <a:bodyPr/>
                    <a:lstStyle/>
                    <a:p>
                      <a:r>
                        <a:rPr lang="pt-PT" sz="1200" dirty="0"/>
                        <a:t>T.Feitas:42</a:t>
                      </a:r>
                      <a:endParaRPr lang="en-GB" sz="1200" dirty="0"/>
                    </a:p>
                  </a:txBody>
                  <a:tcPr>
                    <a:solidFill>
                      <a:schemeClr val="accent2"/>
                    </a:solidFill>
                  </a:tcPr>
                </a:tc>
                <a:extLst>
                  <a:ext uri="{0D108BD9-81ED-4DB2-BD59-A6C34878D82A}">
                    <a16:rowId xmlns:a16="http://schemas.microsoft.com/office/drawing/2014/main" val="1659646299"/>
                  </a:ext>
                </a:extLst>
              </a:tr>
              <a:tr h="370840">
                <a:tc>
                  <a:txBody>
                    <a:bodyPr/>
                    <a:lstStyle/>
                    <a:p>
                      <a:r>
                        <a:rPr lang="pt-PT" sz="1400" dirty="0"/>
                        <a:t>2004</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pt-PT" sz="1400" dirty="0"/>
                        <a:t>3003</a:t>
                      </a:r>
                      <a:endParaRPr lang="en-GB" sz="1400" dirty="0"/>
                    </a:p>
                  </a:txBody>
                  <a:tcPr>
                    <a:lnL w="12700" cap="flat" cmpd="sng" algn="ctr">
                      <a:solidFill>
                        <a:schemeClr val="tx1"/>
                      </a:solidFill>
                      <a:prstDash val="solid"/>
                      <a:round/>
                      <a:headEnd type="none" w="med" len="med"/>
                      <a:tailEnd type="none" w="med" len="med"/>
                    </a:lnL>
                    <a:solidFill>
                      <a:srgbClr val="92D050"/>
                    </a:solidFill>
                  </a:tcPr>
                </a:tc>
                <a:tc>
                  <a:txBody>
                    <a:bodyPr/>
                    <a:lstStyle/>
                    <a:p>
                      <a:r>
                        <a:rPr lang="pt-PT" sz="1400" dirty="0"/>
                        <a:t>3004</a:t>
                      </a:r>
                      <a:endParaRPr lang="en-GB" sz="1400" dirty="0"/>
                    </a:p>
                  </a:txBody>
                  <a:tcPr>
                    <a:solidFill>
                      <a:srgbClr val="92D050"/>
                    </a:solidFill>
                  </a:tcPr>
                </a:tc>
                <a:tc>
                  <a:txBody>
                    <a:bodyPr/>
                    <a:lstStyle/>
                    <a:p>
                      <a:r>
                        <a:rPr lang="pt-PT" sz="1400" dirty="0"/>
                        <a:t>4002</a:t>
                      </a:r>
                      <a:endParaRPr lang="en-GB" sz="1400" dirty="0"/>
                    </a:p>
                  </a:txBody>
                  <a:tcPr>
                    <a:solidFill>
                      <a:srgbClr val="92D050"/>
                    </a:solidFill>
                  </a:tcPr>
                </a:tc>
                <a:tc>
                  <a:txBody>
                    <a:bodyPr/>
                    <a:lstStyle/>
                    <a:p>
                      <a:r>
                        <a:rPr lang="pt-PT" sz="1400" dirty="0"/>
                        <a:t>1016</a:t>
                      </a:r>
                      <a:endParaRPr lang="en-GB" sz="1400" dirty="0"/>
                    </a:p>
                  </a:txBody>
                  <a:tcPr>
                    <a:solidFill>
                      <a:srgbClr val="92D050"/>
                    </a:solidFill>
                  </a:tcPr>
                </a:tc>
                <a:tc>
                  <a:txBody>
                    <a:bodyPr/>
                    <a:lstStyle/>
                    <a:p>
                      <a:r>
                        <a:rPr lang="pt-PT" sz="1200" dirty="0"/>
                        <a:t>T.:46</a:t>
                      </a:r>
                      <a:endParaRPr lang="en-GB" sz="1200" dirty="0"/>
                    </a:p>
                  </a:txBody>
                  <a:tcPr>
                    <a:solidFill>
                      <a:schemeClr val="accent2"/>
                    </a:solidFill>
                  </a:tcPr>
                </a:tc>
                <a:extLst>
                  <a:ext uri="{0D108BD9-81ED-4DB2-BD59-A6C34878D82A}">
                    <a16:rowId xmlns:a16="http://schemas.microsoft.com/office/drawing/2014/main" val="994754603"/>
                  </a:ext>
                </a:extLst>
              </a:tr>
            </a:tbl>
          </a:graphicData>
        </a:graphic>
      </p:graphicFrame>
      <p:sp>
        <p:nvSpPr>
          <p:cNvPr id="2" name="CaixaDeTexto 1">
            <a:extLst>
              <a:ext uri="{FF2B5EF4-FFF2-40B4-BE49-F238E27FC236}">
                <a16:creationId xmlns:a16="http://schemas.microsoft.com/office/drawing/2014/main" id="{77BE588E-FE47-484E-8E48-C54CB3B55EDB}"/>
              </a:ext>
            </a:extLst>
          </p:cNvPr>
          <p:cNvSpPr txBox="1"/>
          <p:nvPr/>
        </p:nvSpPr>
        <p:spPr>
          <a:xfrm>
            <a:off x="1141332" y="4539651"/>
            <a:ext cx="2449524" cy="553998"/>
          </a:xfrm>
          <a:prstGeom prst="rect">
            <a:avLst/>
          </a:prstGeom>
          <a:solidFill>
            <a:srgbClr val="0F6FC6"/>
          </a:solidFill>
        </p:spPr>
        <p:txBody>
          <a:bodyPr wrap="square" rtlCol="0">
            <a:spAutoFit/>
          </a:bodyPr>
          <a:lstStyle/>
          <a:p>
            <a:r>
              <a:rPr lang="pt-PT" sz="600" b="1" dirty="0">
                <a:solidFill>
                  <a:schemeClr val="bg1"/>
                </a:solidFill>
              </a:rPr>
              <a:t>Legenda:</a:t>
            </a:r>
            <a:br>
              <a:rPr lang="pt-PT" sz="600" b="1" dirty="0"/>
            </a:br>
            <a:r>
              <a:rPr lang="pt-PT" sz="600" b="1" dirty="0">
                <a:solidFill>
                  <a:schemeClr val="bg1"/>
                </a:solidFill>
              </a:rPr>
              <a:t>T. – Tarefas.</a:t>
            </a:r>
            <a:br>
              <a:rPr lang="pt-PT" sz="600" b="1" dirty="0"/>
            </a:br>
            <a:r>
              <a:rPr lang="pt-PT" sz="600" b="1" dirty="0">
                <a:solidFill>
                  <a:srgbClr val="92D050"/>
                </a:solidFill>
              </a:rPr>
              <a:t>Verde</a:t>
            </a:r>
            <a:r>
              <a:rPr lang="pt-PT" sz="600" b="1" dirty="0"/>
              <a:t> </a:t>
            </a:r>
            <a:r>
              <a:rPr lang="pt-PT" sz="600" b="1" dirty="0">
                <a:solidFill>
                  <a:schemeClr val="bg1"/>
                </a:solidFill>
              </a:rPr>
              <a:t>– Realizada.</a:t>
            </a:r>
          </a:p>
          <a:p>
            <a:r>
              <a:rPr lang="pt-PT" sz="600" b="1" dirty="0">
                <a:solidFill>
                  <a:srgbClr val="FFFF66"/>
                </a:solidFill>
              </a:rPr>
              <a:t>Amarelo</a:t>
            </a:r>
            <a:r>
              <a:rPr lang="pt-PT" sz="600" b="1" dirty="0">
                <a:solidFill>
                  <a:schemeClr val="tx1"/>
                </a:solidFill>
              </a:rPr>
              <a:t> </a:t>
            </a:r>
            <a:r>
              <a:rPr lang="pt-PT" sz="600" b="1" dirty="0">
                <a:solidFill>
                  <a:schemeClr val="bg1"/>
                </a:solidFill>
              </a:rPr>
              <a:t>– Realizada, mas não na totalidade.</a:t>
            </a:r>
          </a:p>
          <a:p>
            <a:r>
              <a:rPr lang="pt-PT" sz="600" b="1" dirty="0">
                <a:solidFill>
                  <a:srgbClr val="F3845D"/>
                </a:solidFill>
              </a:rPr>
              <a:t>Vermelho</a:t>
            </a:r>
            <a:r>
              <a:rPr lang="pt-PT" sz="600" b="1" dirty="0"/>
              <a:t> </a:t>
            </a:r>
            <a:r>
              <a:rPr lang="pt-PT" sz="600" b="1" dirty="0">
                <a:solidFill>
                  <a:schemeClr val="bg1"/>
                </a:solidFill>
              </a:rPr>
              <a:t>– Não Realizada.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582932" y="1635337"/>
            <a:ext cx="5497200" cy="1872825"/>
          </a:xfrm>
          <a:prstGeom prst="rect">
            <a:avLst/>
          </a:prstGeom>
        </p:spPr>
        <p:txBody>
          <a:bodyPr spcFirstLastPara="1" wrap="square" lIns="0" tIns="0" rIns="0" bIns="0" anchor="b" anchorCtr="0">
            <a:noAutofit/>
          </a:bodyPr>
          <a:lstStyle/>
          <a:p>
            <a:pPr lvl="0"/>
            <a:r>
              <a:rPr lang="pt-PT" dirty="0">
                <a:solidFill>
                  <a:schemeClr val="bg1"/>
                </a:solidFill>
              </a:rPr>
              <a:t>Análise critica dos resultados e do trabalho em equipa adotando o formato SWOT</a:t>
            </a:r>
            <a:endParaRPr dirty="0">
              <a:solidFill>
                <a:schemeClr val="bg1"/>
              </a:solidFill>
            </a:endParaRPr>
          </a:p>
        </p:txBody>
      </p:sp>
      <p:sp>
        <p:nvSpPr>
          <p:cNvPr id="4" name="CaixaDeTexto 3">
            <a:extLst>
              <a:ext uri="{FF2B5EF4-FFF2-40B4-BE49-F238E27FC236}">
                <a16:creationId xmlns:a16="http://schemas.microsoft.com/office/drawing/2014/main" id="{E48DAFDF-ACDC-4B07-8102-4A5B98276943}"/>
              </a:ext>
            </a:extLst>
          </p:cNvPr>
          <p:cNvSpPr txBox="1"/>
          <p:nvPr/>
        </p:nvSpPr>
        <p:spPr>
          <a:xfrm>
            <a:off x="170975" y="3721434"/>
            <a:ext cx="5005709" cy="1492716"/>
          </a:xfrm>
          <a:prstGeom prst="rect">
            <a:avLst/>
          </a:prstGeom>
          <a:noFill/>
        </p:spPr>
        <p:txBody>
          <a:bodyPr wrap="square" rtlCol="0">
            <a:spAutoFit/>
          </a:bodyPr>
          <a:lstStyle/>
          <a:p>
            <a:r>
              <a:rPr lang="pt-PT" sz="1100" b="1" dirty="0"/>
              <a:t>Ambiente interno</a:t>
            </a:r>
            <a:r>
              <a:rPr lang="pt-PT" sz="1100" dirty="0"/>
              <a:t> (Forças e Fraquezas) - Integração dos Processos, Padronização dos Processos, Eliminação de redundância, Foco na atividade principal.</a:t>
            </a:r>
          </a:p>
          <a:p>
            <a:endParaRPr lang="pt-PT" sz="1100" dirty="0"/>
          </a:p>
          <a:p>
            <a:r>
              <a:rPr lang="pt-PT" sz="1100" b="1" dirty="0"/>
              <a:t>Ambiente externo</a:t>
            </a:r>
            <a:r>
              <a:rPr lang="pt-PT" sz="1100" dirty="0"/>
              <a:t> (Oportunidades e Ameaças) - Confiabilidade e Confiança nos dados, Informação imediata de apoio à Gestão e Decisão estratégica, Redução de erros.</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pt-PT" dirty="0"/>
              <a:t>Forças (</a:t>
            </a:r>
            <a:r>
              <a:rPr lang="pt-PT" i="1" dirty="0" err="1"/>
              <a:t>Strengths</a:t>
            </a:r>
            <a:r>
              <a:rPr lang="pt-PT" dirty="0"/>
              <a: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3" name="Marcador de Posição do Texto 2">
            <a:extLst>
              <a:ext uri="{FF2B5EF4-FFF2-40B4-BE49-F238E27FC236}">
                <a16:creationId xmlns:a16="http://schemas.microsoft.com/office/drawing/2014/main" id="{5F6EAE84-C43B-430A-ABA5-838A5D7A9505}"/>
              </a:ext>
            </a:extLst>
          </p:cNvPr>
          <p:cNvSpPr>
            <a:spLocks noGrp="1"/>
          </p:cNvSpPr>
          <p:nvPr>
            <p:ph type="body" idx="1"/>
          </p:nvPr>
        </p:nvSpPr>
        <p:spPr>
          <a:xfrm>
            <a:off x="1257350" y="1546304"/>
            <a:ext cx="6650700" cy="2886000"/>
          </a:xfrm>
        </p:spPr>
        <p:txBody>
          <a:bodyPr/>
          <a:lstStyle/>
          <a:p>
            <a:pPr>
              <a:lnSpc>
                <a:spcPct val="200000"/>
              </a:lnSpc>
            </a:pPr>
            <a:r>
              <a:rPr lang="en-GB" dirty="0" err="1"/>
              <a:t>Comunicação</a:t>
            </a:r>
            <a:r>
              <a:rPr lang="en-GB" dirty="0"/>
              <a:t> entre </a:t>
            </a:r>
            <a:r>
              <a:rPr lang="en-GB" dirty="0" err="1"/>
              <a:t>os</a:t>
            </a:r>
            <a:r>
              <a:rPr lang="en-GB" dirty="0"/>
              <a:t> </a:t>
            </a:r>
            <a:r>
              <a:rPr lang="en-GB" dirty="0" err="1"/>
              <a:t>membros</a:t>
            </a:r>
            <a:r>
              <a:rPr lang="en-GB" dirty="0"/>
              <a:t>;</a:t>
            </a:r>
          </a:p>
          <a:p>
            <a:pPr>
              <a:lnSpc>
                <a:spcPct val="200000"/>
              </a:lnSpc>
            </a:pPr>
            <a:r>
              <a:rPr lang="en-GB" dirty="0"/>
              <a:t>Boa </a:t>
            </a:r>
            <a:r>
              <a:rPr lang="en-GB" dirty="0" err="1"/>
              <a:t>coordenação</a:t>
            </a:r>
            <a:r>
              <a:rPr lang="en-GB" dirty="0"/>
              <a:t> </a:t>
            </a:r>
            <a:r>
              <a:rPr lang="en-GB" dirty="0" err="1"/>
              <a:t>na</a:t>
            </a:r>
            <a:r>
              <a:rPr lang="en-GB" dirty="0"/>
              <a:t> </a:t>
            </a:r>
            <a:r>
              <a:rPr lang="en-GB" dirty="0" err="1"/>
              <a:t>distribuição</a:t>
            </a:r>
            <a:r>
              <a:rPr lang="en-GB" dirty="0"/>
              <a:t> de </a:t>
            </a:r>
            <a:r>
              <a:rPr lang="en-GB" dirty="0" err="1"/>
              <a:t>trabalho</a:t>
            </a:r>
            <a:r>
              <a:rPr lang="en-GB" dirty="0"/>
              <a:t>;</a:t>
            </a:r>
          </a:p>
          <a:p>
            <a:pPr>
              <a:lnSpc>
                <a:spcPct val="200000"/>
              </a:lnSpc>
            </a:pPr>
            <a:r>
              <a:rPr lang="en-GB" dirty="0" err="1"/>
              <a:t>Capacidade</a:t>
            </a:r>
            <a:r>
              <a:rPr lang="en-GB" dirty="0"/>
              <a:t> de </a:t>
            </a:r>
            <a:r>
              <a:rPr lang="en-GB" dirty="0" err="1"/>
              <a:t>resolução</a:t>
            </a:r>
            <a:r>
              <a:rPr lang="en-GB" dirty="0"/>
              <a:t> de </a:t>
            </a:r>
            <a:r>
              <a:rPr lang="en-GB" dirty="0" err="1"/>
              <a:t>problemas</a:t>
            </a:r>
            <a:r>
              <a:rPr lang="en-GB" dirty="0"/>
              <a:t>. </a:t>
            </a:r>
            <a:endParaRPr lang="pt-P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pt-PT" dirty="0"/>
              <a:t>Oportunidades (O</a:t>
            </a:r>
            <a:r>
              <a:rPr lang="en-GB" dirty="0" err="1"/>
              <a:t>pportunities</a:t>
            </a:r>
            <a:r>
              <a:rPr lang="en-GB" dirty="0"/>
              <a: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Marcador de Posição do Texto 2">
            <a:extLst>
              <a:ext uri="{FF2B5EF4-FFF2-40B4-BE49-F238E27FC236}">
                <a16:creationId xmlns:a16="http://schemas.microsoft.com/office/drawing/2014/main" id="{A0177B45-FF21-4531-97CA-25934081D4CE}"/>
              </a:ext>
            </a:extLst>
          </p:cNvPr>
          <p:cNvSpPr>
            <a:spLocks noGrp="1"/>
          </p:cNvSpPr>
          <p:nvPr>
            <p:ph type="body" idx="1"/>
          </p:nvPr>
        </p:nvSpPr>
        <p:spPr/>
        <p:txBody>
          <a:bodyPr/>
          <a:lstStyle/>
          <a:p>
            <a:endParaRPr lang="pt-PT" dirty="0"/>
          </a:p>
          <a:p>
            <a:r>
              <a:rPr lang="en-GB" dirty="0"/>
              <a:t>Ser </a:t>
            </a:r>
            <a:r>
              <a:rPr lang="en-GB" dirty="0" err="1"/>
              <a:t>capaz</a:t>
            </a:r>
            <a:r>
              <a:rPr lang="en-GB" dirty="0"/>
              <a:t> de </a:t>
            </a:r>
            <a:r>
              <a:rPr lang="en-GB" dirty="0" err="1"/>
              <a:t>criar</a:t>
            </a:r>
            <a:r>
              <a:rPr lang="en-GB" dirty="0"/>
              <a:t> um </a:t>
            </a:r>
            <a:r>
              <a:rPr lang="en-GB" dirty="0" err="1"/>
              <a:t>bom</a:t>
            </a:r>
            <a:r>
              <a:rPr lang="en-GB" dirty="0"/>
              <a:t> </a:t>
            </a:r>
            <a:r>
              <a:rPr lang="en-GB" dirty="0" err="1"/>
              <a:t>ambiente</a:t>
            </a:r>
            <a:r>
              <a:rPr lang="en-GB" dirty="0"/>
              <a:t> de </a:t>
            </a:r>
            <a:r>
              <a:rPr lang="en-GB" dirty="0" err="1"/>
              <a:t>equipa</a:t>
            </a:r>
            <a:r>
              <a:rPr lang="en-GB" dirty="0"/>
              <a:t> no qual é </a:t>
            </a:r>
            <a:r>
              <a:rPr lang="en-GB" dirty="0" err="1"/>
              <a:t>fácil</a:t>
            </a:r>
            <a:r>
              <a:rPr lang="en-GB" dirty="0"/>
              <a:t> </a:t>
            </a:r>
            <a:r>
              <a:rPr lang="en-GB" dirty="0" err="1"/>
              <a:t>tomarem</a:t>
            </a:r>
            <a:r>
              <a:rPr lang="en-GB" dirty="0"/>
              <a:t>-se </a:t>
            </a:r>
            <a:r>
              <a:rPr lang="en-GB" dirty="0" err="1"/>
              <a:t>decisões</a:t>
            </a:r>
            <a:r>
              <a:rPr lang="en-GB" dirty="0"/>
              <a:t> </a:t>
            </a:r>
            <a:r>
              <a:rPr lang="en-GB" dirty="0" err="1"/>
              <a:t>importantes</a:t>
            </a:r>
            <a:r>
              <a:rPr lang="en-GB" dirty="0"/>
              <a:t>;</a:t>
            </a:r>
          </a:p>
          <a:p>
            <a:r>
              <a:rPr lang="en-GB" dirty="0"/>
              <a:t>Ser </a:t>
            </a:r>
            <a:r>
              <a:rPr lang="en-GB" dirty="0" err="1"/>
              <a:t>capaz</a:t>
            </a:r>
            <a:r>
              <a:rPr lang="en-GB" dirty="0"/>
              <a:t> de ser </a:t>
            </a:r>
            <a:r>
              <a:rPr lang="en-GB" dirty="0" err="1"/>
              <a:t>competitivo</a:t>
            </a:r>
            <a:r>
              <a:rPr lang="en-GB" dirty="0"/>
              <a:t> de forma </a:t>
            </a:r>
            <a:r>
              <a:rPr lang="en-GB" dirty="0" err="1"/>
              <a:t>saudável</a:t>
            </a:r>
            <a:r>
              <a:rPr lang="en-GB" dirty="0"/>
              <a:t>.</a:t>
            </a:r>
          </a:p>
        </p:txBody>
      </p:sp>
    </p:spTree>
    <p:extLst>
      <p:ext uri="{BB962C8B-B14F-4D97-AF65-F5344CB8AC3E}">
        <p14:creationId xmlns:p14="http://schemas.microsoft.com/office/powerpoint/2010/main" val="37770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pt-PT" dirty="0"/>
              <a:t>Fraquezas (</a:t>
            </a:r>
            <a:r>
              <a:rPr lang="pt-PT" dirty="0" err="1"/>
              <a:t>Weaknesses</a:t>
            </a:r>
            <a:r>
              <a:rPr lang="pt-PT" dirty="0"/>
              <a:t>)</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3" name="Marcador de Posição do Texto 2">
            <a:extLst>
              <a:ext uri="{FF2B5EF4-FFF2-40B4-BE49-F238E27FC236}">
                <a16:creationId xmlns:a16="http://schemas.microsoft.com/office/drawing/2014/main" id="{D0FC7569-87D5-4CA7-A84A-175EE4467630}"/>
              </a:ext>
            </a:extLst>
          </p:cNvPr>
          <p:cNvSpPr>
            <a:spLocks noGrp="1"/>
          </p:cNvSpPr>
          <p:nvPr>
            <p:ph type="body" idx="1"/>
          </p:nvPr>
        </p:nvSpPr>
        <p:spPr/>
        <p:txBody>
          <a:bodyPr/>
          <a:lstStyle/>
          <a:p>
            <a:r>
              <a:rPr lang="en-GB" dirty="0"/>
              <a:t>Falta de </a:t>
            </a:r>
            <a:r>
              <a:rPr lang="en-GB" dirty="0" err="1"/>
              <a:t>experiência</a:t>
            </a:r>
            <a:r>
              <a:rPr lang="en-GB" dirty="0"/>
              <a:t> no </a:t>
            </a:r>
            <a:r>
              <a:rPr lang="en-GB" dirty="0" err="1"/>
              <a:t>uso</a:t>
            </a:r>
            <a:r>
              <a:rPr lang="en-GB" dirty="0"/>
              <a:t> da ferramenta </a:t>
            </a:r>
            <a:r>
              <a:rPr lang="en-GB" dirty="0">
                <a:hlinkClick r:id="rId3"/>
              </a:rPr>
              <a:t>Bitbucket</a:t>
            </a:r>
            <a:r>
              <a:rPr lang="en-GB" dirty="0"/>
              <a:t>.</a:t>
            </a:r>
          </a:p>
          <a:p>
            <a:endParaRPr lang="en-GB" dirty="0"/>
          </a:p>
          <a:p>
            <a:r>
              <a:rPr lang="en-GB" dirty="0"/>
              <a:t> Falta de </a:t>
            </a:r>
            <a:r>
              <a:rPr lang="en-GB" dirty="0" err="1"/>
              <a:t>conhecimento</a:t>
            </a:r>
            <a:r>
              <a:rPr lang="en-GB" dirty="0"/>
              <a:t> </a:t>
            </a:r>
            <a:r>
              <a:rPr lang="en-GB" dirty="0" err="1"/>
              <a:t>relativamente</a:t>
            </a:r>
            <a:r>
              <a:rPr lang="en-GB" dirty="0"/>
              <a:t> a </a:t>
            </a:r>
            <a:r>
              <a:rPr lang="en-GB" dirty="0" err="1"/>
              <a:t>determinas</a:t>
            </a:r>
            <a:r>
              <a:rPr lang="en-GB" dirty="0"/>
              <a:t> </a:t>
            </a:r>
            <a:r>
              <a:rPr lang="en-GB" dirty="0" err="1"/>
              <a:t>matérias</a:t>
            </a:r>
            <a:r>
              <a:rPr lang="en-GB" dirty="0"/>
              <a:t> </a:t>
            </a:r>
            <a:r>
              <a:rPr lang="en-GB" dirty="0" err="1"/>
              <a:t>lecionadas</a:t>
            </a:r>
            <a:r>
              <a:rPr lang="en-GB" dirty="0"/>
              <a:t> </a:t>
            </a:r>
            <a:r>
              <a:rPr lang="en-GB" dirty="0" err="1"/>
              <a:t>ao</a:t>
            </a:r>
            <a:r>
              <a:rPr lang="en-GB" dirty="0"/>
              <a:t> </a:t>
            </a:r>
            <a:r>
              <a:rPr lang="en-GB" dirty="0" err="1"/>
              <a:t>longo</a:t>
            </a:r>
            <a:r>
              <a:rPr lang="en-GB" dirty="0"/>
              <a:t> </a:t>
            </a:r>
            <a:r>
              <a:rPr lang="en-GB" dirty="0" err="1"/>
              <a:t>semestre</a:t>
            </a:r>
            <a:r>
              <a:rPr lang="en-GB" dirty="0"/>
              <a:t>.</a:t>
            </a:r>
          </a:p>
        </p:txBody>
      </p:sp>
    </p:spTree>
    <p:extLst>
      <p:ext uri="{BB962C8B-B14F-4D97-AF65-F5344CB8AC3E}">
        <p14:creationId xmlns:p14="http://schemas.microsoft.com/office/powerpoint/2010/main" val="2304952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r>
              <a:rPr lang="en-GB" dirty="0" err="1"/>
              <a:t>Ameaças</a:t>
            </a:r>
            <a:r>
              <a:rPr lang="en-GB" dirty="0"/>
              <a:t> (Threats)</a:t>
            </a: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3" name="Marcador de Posição do Texto 2">
            <a:extLst>
              <a:ext uri="{FF2B5EF4-FFF2-40B4-BE49-F238E27FC236}">
                <a16:creationId xmlns:a16="http://schemas.microsoft.com/office/drawing/2014/main" id="{9E05536B-F56B-47D7-8551-53C5C80C1478}"/>
              </a:ext>
            </a:extLst>
          </p:cNvPr>
          <p:cNvSpPr>
            <a:spLocks noGrp="1"/>
          </p:cNvSpPr>
          <p:nvPr>
            <p:ph type="body" idx="1"/>
          </p:nvPr>
        </p:nvSpPr>
        <p:spPr/>
        <p:txBody>
          <a:bodyPr/>
          <a:lstStyle/>
          <a:p>
            <a:r>
              <a:rPr lang="en-GB" dirty="0"/>
              <a:t>O </a:t>
            </a:r>
            <a:r>
              <a:rPr lang="en-GB" dirty="0" err="1"/>
              <a:t>fator</a:t>
            </a:r>
            <a:r>
              <a:rPr lang="en-GB" dirty="0"/>
              <a:t> tempo;</a:t>
            </a:r>
          </a:p>
          <a:p>
            <a:endParaRPr lang="en-GB" dirty="0"/>
          </a:p>
        </p:txBody>
      </p:sp>
    </p:spTree>
    <p:extLst>
      <p:ext uri="{BB962C8B-B14F-4D97-AF65-F5344CB8AC3E}">
        <p14:creationId xmlns:p14="http://schemas.microsoft.com/office/powerpoint/2010/main" val="373173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2890200"/>
          </a:xfrm>
          <a:prstGeom prst="rect">
            <a:avLst/>
          </a:prstGeom>
        </p:spPr>
        <p:txBody>
          <a:bodyPr spcFirstLastPara="1" wrap="square" lIns="0" tIns="0" rIns="0" bIns="0" anchor="t" anchorCtr="0">
            <a:noAutofit/>
          </a:bodyPr>
          <a:lstStyle/>
          <a:p>
            <a:r>
              <a:rPr lang="pt-PT" sz="2400" dirty="0" err="1"/>
              <a:t>Commits</a:t>
            </a:r>
            <a:r>
              <a:rPr lang="pt-PT" sz="2400" dirty="0"/>
              <a:t> e resolução de </a:t>
            </a:r>
            <a:r>
              <a:rPr lang="pt-PT" sz="2400" dirty="0" err="1"/>
              <a:t>issues</a:t>
            </a:r>
            <a:r>
              <a:rPr lang="pt-PT" sz="2400" dirty="0"/>
              <a:t> na ferramenta </a:t>
            </a:r>
            <a:r>
              <a:rPr lang="pt-PT" sz="2400" dirty="0" err="1">
                <a:hlinkClick r:id="rId3"/>
              </a:rPr>
              <a:t>Bitbucket</a:t>
            </a:r>
            <a:r>
              <a:rPr lang="pt-PT" sz="2400" dirty="0"/>
              <a:t>;</a:t>
            </a:r>
          </a:p>
          <a:p>
            <a:pPr marL="101600" indent="0">
              <a:buNone/>
            </a:pPr>
            <a:endParaRPr lang="pt-PT" sz="2400" dirty="0"/>
          </a:p>
          <a:p>
            <a:r>
              <a:rPr lang="pt-PT" sz="2400" dirty="0"/>
              <a:t>Reuniões diárias na ferramenta </a:t>
            </a:r>
            <a:r>
              <a:rPr lang="pt-PT" sz="2400" dirty="0">
                <a:hlinkClick r:id="rId4"/>
              </a:rPr>
              <a:t>Microsoft Teams</a:t>
            </a:r>
            <a:r>
              <a:rPr lang="pt-PT" sz="2400" dirty="0"/>
              <a:t>.</a:t>
            </a:r>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pt-PT" dirty="0"/>
              <a:t>Evidências da aplicação do processo de desenvolvimento de software</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lvl="0"/>
            <a:r>
              <a:rPr lang="pt-PT" dirty="0"/>
              <a:t>Cenário de </a:t>
            </a:r>
            <a:r>
              <a:rPr lang="pt-PT" dirty="0" err="1"/>
              <a:t>Deployment</a:t>
            </a:r>
            <a:r>
              <a:rPr lang="pt-PT" dirty="0"/>
              <a:t> da Solução</a:t>
            </a:r>
            <a:endParaRPr dirty="0"/>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Marcador de Posição do Texto 6">
            <a:extLst>
              <a:ext uri="{FF2B5EF4-FFF2-40B4-BE49-F238E27FC236}">
                <a16:creationId xmlns:a16="http://schemas.microsoft.com/office/drawing/2014/main" id="{0B4FFBF3-0E6E-4B34-913D-70E6CA52529F}"/>
              </a:ext>
            </a:extLst>
          </p:cNvPr>
          <p:cNvSpPr>
            <a:spLocks noGrp="1"/>
          </p:cNvSpPr>
          <p:nvPr>
            <p:ph type="body" idx="1"/>
          </p:nvPr>
        </p:nvSpPr>
        <p:spPr>
          <a:xfrm>
            <a:off x="913510" y="1589000"/>
            <a:ext cx="7338379" cy="2890200"/>
          </a:xfrm>
        </p:spPr>
        <p:txBody>
          <a:bodyPr/>
          <a:lstStyle/>
          <a:p>
            <a:endParaRPr lang="pt-PT" sz="2000" dirty="0"/>
          </a:p>
          <a:p>
            <a:endParaRPr lang="pt-PT" sz="2000" dirty="0"/>
          </a:p>
          <a:p>
            <a:r>
              <a:rPr lang="pt-PT" sz="2000" dirty="0"/>
              <a:t>Todas as aplicações podem ser executadas dentro de um IDE ou, alternativamente, numa linha de comandos que pode ser do Windows (CMD) ou da BASH dentro de um ambiente Linux (neste caso, nos servidores do DEI).</a:t>
            </a:r>
          </a:p>
        </p:txBody>
      </p:sp>
    </p:spTree>
  </p:cSld>
  <p:clrMapOvr>
    <a:masterClrMapping/>
  </p:clrMapOvr>
</p:sld>
</file>

<file path=ppt/theme/theme1.xml><?xml version="1.0" encoding="utf-8"?>
<a:theme xmlns:a="http://schemas.openxmlformats.org/drawingml/2006/main" name="Lodovico templat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702</Words>
  <Application>Microsoft Office PowerPoint</Application>
  <PresentationFormat>Apresentação no Ecrã (16:9)</PresentationFormat>
  <Paragraphs>140</Paragraphs>
  <Slides>13</Slides>
  <Notes>13</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Barlow SemiBold</vt:lpstr>
      <vt:lpstr>Barlow Light</vt:lpstr>
      <vt:lpstr>Arial</vt:lpstr>
      <vt:lpstr>Lodovico template</vt:lpstr>
      <vt:lpstr>Projeto Integrador do Semestre – LAPR4</vt:lpstr>
      <vt:lpstr>Resultados atingidos</vt:lpstr>
      <vt:lpstr>Análise critica dos resultados e do trabalho em equipa adotando o formato SWOT</vt:lpstr>
      <vt:lpstr>Forças (Strengths)</vt:lpstr>
      <vt:lpstr>Oportunidades (Opportunities)</vt:lpstr>
      <vt:lpstr>Fraquezas (Weaknesses)</vt:lpstr>
      <vt:lpstr>Ameaças (Threats)</vt:lpstr>
      <vt:lpstr>Evidências da aplicação do processo de desenvolvimento de software</vt:lpstr>
      <vt:lpstr>Cenário de Deployment da Solução</vt:lpstr>
      <vt:lpstr>Qualidade do Produto Final</vt:lpstr>
      <vt:lpstr>Sugestões de Melhoria</vt:lpstr>
      <vt:lpstr>Autoavaliação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do Semestre – LAPR4</dc:title>
  <dc:creator>Vera Pinto</dc:creator>
  <cp:lastModifiedBy>HP</cp:lastModifiedBy>
  <cp:revision>41</cp:revision>
  <dcterms:modified xsi:type="dcterms:W3CDTF">2020-06-14T18:23:10Z</dcterms:modified>
</cp:coreProperties>
</file>