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84" r:id="rId6"/>
    <p:sldId id="283" r:id="rId7"/>
    <p:sldId id="285" r:id="rId8"/>
    <p:sldId id="263" r:id="rId9"/>
    <p:sldId id="264" r:id="rId10"/>
    <p:sldId id="286" r:id="rId11"/>
    <p:sldId id="287" r:id="rId12"/>
    <p:sldId id="288" r:id="rId13"/>
    <p:sldId id="268" r:id="rId14"/>
  </p:sldIdLst>
  <p:sldSz cx="9144000" cy="5143500" type="screen16x9"/>
  <p:notesSz cx="6858000" cy="9144000"/>
  <p:embeddedFontLst>
    <p:embeddedFont>
      <p:font typeface="Barlow Light" panose="020B0604020202020204" charset="0"/>
      <p:regular r:id="rId16"/>
      <p:bold r:id="rId17"/>
      <p:italic r:id="rId18"/>
      <p:boldItalic r:id="rId19"/>
    </p:embeddedFont>
    <p:embeddedFont>
      <p:font typeface="Barlow SemiBol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38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A688EE-C9BA-42BA-93BA-09C03CEC2D9A}">
  <a:tblStyle styleId="{F0A688EE-C9BA-42BA-93BA-09C03CEC2D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09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673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282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4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755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496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718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/>
              <a:t>Projeto</a:t>
            </a:r>
            <a:r>
              <a:rPr lang="en-GB" sz="4000" dirty="0"/>
              <a:t> </a:t>
            </a:r>
            <a:r>
              <a:rPr lang="en-GB" sz="4000" dirty="0" err="1"/>
              <a:t>Integrador</a:t>
            </a:r>
            <a:r>
              <a:rPr lang="en-GB" sz="4000" dirty="0"/>
              <a:t> do </a:t>
            </a:r>
            <a:r>
              <a:rPr lang="en-GB" sz="4000" dirty="0" err="1"/>
              <a:t>Semestre</a:t>
            </a:r>
            <a:r>
              <a:rPr lang="en-GB" sz="4000" dirty="0"/>
              <a:t> – LAPR4</a:t>
            </a:r>
            <a:endParaRPr sz="4000" dirty="0"/>
          </a:p>
        </p:txBody>
      </p:sp>
      <p:sp>
        <p:nvSpPr>
          <p:cNvPr id="3" name="Google Shape;523;p14">
            <a:extLst>
              <a:ext uri="{FF2B5EF4-FFF2-40B4-BE49-F238E27FC236}">
                <a16:creationId xmlns:a16="http://schemas.microsoft.com/office/drawing/2014/main" id="{25A41F81-E516-4E8E-ACAB-371A2C997825}"/>
              </a:ext>
            </a:extLst>
          </p:cNvPr>
          <p:cNvSpPr txBox="1">
            <a:spLocks/>
          </p:cNvSpPr>
          <p:nvPr/>
        </p:nvSpPr>
        <p:spPr>
          <a:xfrm>
            <a:off x="6194707" y="3601775"/>
            <a:ext cx="2263493" cy="15522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PT" sz="1800" dirty="0">
                <a:latin typeface="Barlow SemiBold" panose="020B0604020202020204" charset="0"/>
              </a:rPr>
              <a:t>Team </a:t>
            </a:r>
            <a:r>
              <a:rPr lang="pt-PT" sz="1800" dirty="0" err="1">
                <a:latin typeface="Barlow SemiBold" panose="020B0604020202020204" charset="0"/>
              </a:rPr>
              <a:t>Okapi</a:t>
            </a:r>
            <a:r>
              <a:rPr lang="pt-PT" sz="1800" dirty="0">
                <a:latin typeface="Barlow SemiBold" panose="020B0604020202020204" charset="0"/>
              </a:rPr>
              <a:t>:</a:t>
            </a:r>
          </a:p>
          <a:p>
            <a:r>
              <a:rPr lang="pt-PT" dirty="0">
                <a:latin typeface="Barlow Light" panose="020B0604020202020204" charset="0"/>
              </a:rPr>
              <a:t>1150474 – João Ferreira</a:t>
            </a:r>
          </a:p>
          <a:p>
            <a:r>
              <a:rPr lang="pt-PT" dirty="0">
                <a:latin typeface="Barlow Light" panose="020B0604020202020204" charset="0"/>
              </a:rPr>
              <a:t>1170500 – Hugo Frias</a:t>
            </a:r>
          </a:p>
          <a:p>
            <a:r>
              <a:rPr lang="pt-PT" dirty="0">
                <a:latin typeface="Barlow Light" panose="020B0604020202020204" charset="0"/>
              </a:rPr>
              <a:t>1180730 – Vera Pinto</a:t>
            </a:r>
          </a:p>
          <a:p>
            <a:r>
              <a:rPr lang="pt-PT" dirty="0">
                <a:latin typeface="Barlow Light" panose="020B0604020202020204" charset="0"/>
              </a:rPr>
              <a:t>1180782 – Diogo Ribeiro</a:t>
            </a:r>
          </a:p>
          <a:p>
            <a:r>
              <a:rPr lang="pt-PT" dirty="0">
                <a:latin typeface="Barlow Light" panose="020B0604020202020204" charset="0"/>
              </a:rPr>
              <a:t>1181628 – André Novo</a:t>
            </a:r>
            <a:endParaRPr lang="en-GB" dirty="0">
              <a:latin typeface="Barlow Ligh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dirty="0" err="1"/>
              <a:t>Qualidade</a:t>
            </a:r>
            <a:r>
              <a:rPr lang="en-GB" dirty="0"/>
              <a:t> do </a:t>
            </a:r>
            <a:r>
              <a:rPr lang="en-GB" dirty="0" err="1"/>
              <a:t>Produto</a:t>
            </a:r>
            <a:r>
              <a:rPr lang="en-GB" dirty="0"/>
              <a:t> Final</a:t>
            </a: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PT" dirty="0"/>
              <a:t>O projeto realizado pela nossa equipa vai ao encontro dos requisitos impostos pelo sprint D;</a:t>
            </a:r>
          </a:p>
          <a:p>
            <a:r>
              <a:rPr lang="pt-PT" dirty="0"/>
              <a:t>Apenas ficaram a faltar duas funcionalidades do Sprint C.</a:t>
            </a:r>
          </a:p>
          <a:p>
            <a:endParaRPr lang="en-GB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52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PT" dirty="0"/>
              <a:t>Sugestões de Melhoria</a:t>
            </a:r>
            <a:endParaRPr lang="en-GB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PT" dirty="0"/>
              <a:t>Criar um código com melhor qualidade, usando mais dos padrões dados;</a:t>
            </a:r>
          </a:p>
          <a:p>
            <a:r>
              <a:rPr lang="pt-PT" dirty="0"/>
              <a:t>Fazer um melhor tratamento de exceções/casos de erro.</a:t>
            </a:r>
          </a:p>
          <a:p>
            <a:endParaRPr lang="en-GB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165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endParaRPr lang="en-GB"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356812" y="1318000"/>
            <a:ext cx="8787188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 err="1"/>
              <a:t>Autoavaliação</a:t>
            </a:r>
            <a:r>
              <a:rPr lang="en-GB" dirty="0"/>
              <a:t>;</a:t>
            </a:r>
            <a:r>
              <a:rPr lang="pt-PT" dirty="0"/>
              <a:t> Pretende-se ainda que cada aluno </a:t>
            </a:r>
            <a:r>
              <a:rPr lang="pt-PT" dirty="0">
                <a:solidFill>
                  <a:schemeClr val="tx1"/>
                </a:solidFill>
              </a:rPr>
              <a:t>apresente uma </a:t>
            </a:r>
            <a:r>
              <a:rPr lang="pt-PT" dirty="0" err="1">
                <a:solidFill>
                  <a:schemeClr val="tx1"/>
                </a:solidFill>
              </a:rPr>
              <a:t>autoavalição</a:t>
            </a:r>
            <a:r>
              <a:rPr lang="pt-PT" dirty="0">
                <a:solidFill>
                  <a:schemeClr val="tx1"/>
                </a:solidFill>
              </a:rPr>
              <a:t> relativamente às suas competências técnicas e comportamentais antes e após a realização do projeto integrador. O resultado deve constar de uma tabela/gráfico onde constam todos os elementos do grupo. Sugere-se a adoção de uma escala de avaliação simples (e.g. muito fraco, fraco, razoável, bom, muito bom, excelente).</a:t>
            </a:r>
            <a:endParaRPr lang="en-GB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666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>
            <a:spLocks noGrp="1"/>
          </p:cNvSpPr>
          <p:nvPr>
            <p:ph type="title"/>
          </p:nvPr>
        </p:nvSpPr>
        <p:spPr>
          <a:xfrm>
            <a:off x="339631" y="653719"/>
            <a:ext cx="7843200" cy="65898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628" name="Google Shape;628;p25"/>
          <p:cNvGraphicFramePr/>
          <p:nvPr>
            <p:extLst>
              <p:ext uri="{D42A27DB-BD31-4B8C-83A1-F6EECF244321}">
                <p14:modId xmlns:p14="http://schemas.microsoft.com/office/powerpoint/2010/main" val="1795082588"/>
              </p:ext>
            </p:extLst>
          </p:nvPr>
        </p:nvGraphicFramePr>
        <p:xfrm>
          <a:off x="1314800" y="1971681"/>
          <a:ext cx="7189500" cy="2518100"/>
        </p:xfrm>
        <a:graphic>
          <a:graphicData uri="http://schemas.openxmlformats.org/drawingml/2006/table">
            <a:tbl>
              <a:tblPr>
                <a:noFill/>
                <a:tableStyleId>{F0A688EE-C9BA-42BA-93BA-09C03CEC2D9A}</a:tableStyleId>
              </a:tblPr>
              <a:tblGrid>
                <a:gridCol w="179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 b="1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 b="1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 b="1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 b="1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 b="1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 b="1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 dirty="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9" name="Google Shape;629;p2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 err="1"/>
              <a:t>Resultados</a:t>
            </a:r>
            <a:r>
              <a:rPr lang="en-GB" dirty="0"/>
              <a:t> </a:t>
            </a:r>
            <a:r>
              <a:rPr lang="en-GB" dirty="0" err="1"/>
              <a:t>atingidos</a:t>
            </a:r>
            <a:endParaRPr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3128A54-6A1A-48B1-8D8C-D71E62C1C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99190"/>
              </p:ext>
            </p:extLst>
          </p:nvPr>
        </p:nvGraphicFramePr>
        <p:xfrm>
          <a:off x="1843087" y="1523080"/>
          <a:ext cx="6008559" cy="2966720"/>
        </p:xfrm>
        <a:graphic>
          <a:graphicData uri="http://schemas.openxmlformats.org/drawingml/2006/table">
            <a:tbl>
              <a:tblPr firstRow="1" bandRow="1">
                <a:tableStyleId>{F0A688EE-C9BA-42BA-93BA-09C03CEC2D9A}</a:tableStyleId>
              </a:tblPr>
              <a:tblGrid>
                <a:gridCol w="1013589">
                  <a:extLst>
                    <a:ext uri="{9D8B030D-6E8A-4147-A177-3AD203B41FA5}">
                      <a16:colId xmlns:a16="http://schemas.microsoft.com/office/drawing/2014/main" val="3087648212"/>
                    </a:ext>
                  </a:extLst>
                </a:gridCol>
                <a:gridCol w="998994">
                  <a:extLst>
                    <a:ext uri="{9D8B030D-6E8A-4147-A177-3AD203B41FA5}">
                      <a16:colId xmlns:a16="http://schemas.microsoft.com/office/drawing/2014/main" val="77189513"/>
                    </a:ext>
                  </a:extLst>
                </a:gridCol>
                <a:gridCol w="998994">
                  <a:extLst>
                    <a:ext uri="{9D8B030D-6E8A-4147-A177-3AD203B41FA5}">
                      <a16:colId xmlns:a16="http://schemas.microsoft.com/office/drawing/2014/main" val="3391561620"/>
                    </a:ext>
                  </a:extLst>
                </a:gridCol>
                <a:gridCol w="996067">
                  <a:extLst>
                    <a:ext uri="{9D8B030D-6E8A-4147-A177-3AD203B41FA5}">
                      <a16:colId xmlns:a16="http://schemas.microsoft.com/office/drawing/2014/main" val="3180814567"/>
                    </a:ext>
                  </a:extLst>
                </a:gridCol>
                <a:gridCol w="1001921">
                  <a:extLst>
                    <a:ext uri="{9D8B030D-6E8A-4147-A177-3AD203B41FA5}">
                      <a16:colId xmlns:a16="http://schemas.microsoft.com/office/drawing/2014/main" val="764345047"/>
                    </a:ext>
                  </a:extLst>
                </a:gridCol>
                <a:gridCol w="998994">
                  <a:extLst>
                    <a:ext uri="{9D8B030D-6E8A-4147-A177-3AD203B41FA5}">
                      <a16:colId xmlns:a16="http://schemas.microsoft.com/office/drawing/2014/main" val="2380780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400" dirty="0"/>
                        <a:t>1003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2005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9001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3005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6001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3010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4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dirty="0"/>
                        <a:t>1004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2006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1010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3006</a:t>
                      </a:r>
                      <a:endParaRPr lang="en-GB" sz="1400" dirty="0"/>
                    </a:p>
                  </a:txBody>
                  <a:tcPr>
                    <a:solidFill>
                      <a:srgbClr val="F384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5001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3011</a:t>
                      </a:r>
                      <a:endParaRPr lang="en-GB" sz="1400" dirty="0"/>
                    </a:p>
                  </a:txBody>
                  <a:tcPr>
                    <a:solidFill>
                      <a:srgbClr val="F384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63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dirty="0"/>
                        <a:t>2001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1007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2007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3007</a:t>
                      </a:r>
                      <a:endParaRPr lang="en-GB" sz="1400" dirty="0"/>
                    </a:p>
                  </a:txBody>
                  <a:tcPr>
                    <a:solidFill>
                      <a:srgbClr val="F384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2013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6002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98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dirty="0"/>
                        <a:t>1005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3001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2009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1011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3009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5002</a:t>
                      </a:r>
                      <a:endParaRPr lang="en-GB" sz="1400" dirty="0"/>
                    </a:p>
                  </a:txBody>
                  <a:tcP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8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dirty="0"/>
                        <a:t>2002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1008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2010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1012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1013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1017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8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dirty="0"/>
                        <a:t>1006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3002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2011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3008</a:t>
                      </a:r>
                      <a:endParaRPr lang="en-GB" sz="1400" dirty="0"/>
                    </a:p>
                  </a:txBody>
                  <a:tcPr>
                    <a:solidFill>
                      <a:srgbClr val="F3845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1014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9002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0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dirty="0"/>
                        <a:t>2003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1009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2012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4001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1015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TFeitos:42</a:t>
                      </a:r>
                      <a:endParaRPr lang="en-GB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64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dirty="0"/>
                        <a:t>2004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3003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3004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4002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dirty="0"/>
                        <a:t>1016</a:t>
                      </a:r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T:46</a:t>
                      </a:r>
                      <a:endParaRPr lang="en-GB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7546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596281" y="1571625"/>
            <a:ext cx="5497200" cy="1872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pt-PT" dirty="0"/>
              <a:t>análise critica dos resultados e do trabalho em equipa adotando o formato SWOT;</a:t>
            </a: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8DAFDF-ACDC-4B07-8102-4A5B98276943}"/>
              </a:ext>
            </a:extLst>
          </p:cNvPr>
          <p:cNvSpPr txBox="1"/>
          <p:nvPr/>
        </p:nvSpPr>
        <p:spPr>
          <a:xfrm>
            <a:off x="170975" y="3721434"/>
            <a:ext cx="5005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Ambiente interno</a:t>
            </a:r>
            <a:r>
              <a:rPr lang="pt-PT" sz="1100" dirty="0"/>
              <a:t> (Forças e Fraquezas) - Integração dos Processos, Padronização dos Processos, Eliminação de redundância, Foco na atividade principal</a:t>
            </a:r>
          </a:p>
          <a:p>
            <a:r>
              <a:rPr lang="pt-PT" sz="1100" b="1" dirty="0"/>
              <a:t>Ambiente externo</a:t>
            </a:r>
            <a:r>
              <a:rPr lang="pt-PT" sz="1100" dirty="0"/>
              <a:t> (Oportunidades e Ameaças) - Confiabilidade e Confiança nos dados, Informação imediata de apoio à Gestão e Decisão estratégica, Redução de erros.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PT" dirty="0"/>
              <a:t>Forças (</a:t>
            </a:r>
            <a:r>
              <a:rPr lang="pt-PT" dirty="0" err="1"/>
              <a:t>Strengths</a:t>
            </a:r>
            <a:r>
              <a:rPr lang="pt-PT" dirty="0"/>
              <a:t>)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F6EAE84-C43B-430A-ABA5-838A5D7A9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Vantagens internas da empresa em relação às empresas concorrentes.</a:t>
            </a:r>
          </a:p>
          <a:p>
            <a:r>
              <a:rPr lang="en-GB" dirty="0" err="1"/>
              <a:t>Comunicação</a:t>
            </a:r>
            <a:r>
              <a:rPr lang="en-GB" dirty="0"/>
              <a:t> entre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membros</a:t>
            </a:r>
            <a:r>
              <a:rPr lang="en-GB" dirty="0"/>
              <a:t> e </a:t>
            </a:r>
            <a:r>
              <a:rPr lang="en-GB" dirty="0" err="1"/>
              <a:t>coordenação</a:t>
            </a:r>
            <a:r>
              <a:rPr lang="en-GB" dirty="0"/>
              <a:t> dos </a:t>
            </a:r>
            <a:r>
              <a:rPr lang="en-GB" dirty="0" err="1"/>
              <a:t>mesmos</a:t>
            </a:r>
            <a:r>
              <a:rPr lang="en-GB" dirty="0"/>
              <a:t>;</a:t>
            </a:r>
          </a:p>
          <a:p>
            <a:r>
              <a:rPr lang="en-GB" dirty="0" err="1"/>
              <a:t>Capacidade</a:t>
            </a:r>
            <a:r>
              <a:rPr lang="en-GB" dirty="0"/>
              <a:t> de </a:t>
            </a:r>
            <a:r>
              <a:rPr lang="en-GB" dirty="0" err="1"/>
              <a:t>Resolução</a:t>
            </a:r>
            <a:r>
              <a:rPr lang="en-GB" dirty="0"/>
              <a:t> de </a:t>
            </a:r>
            <a:r>
              <a:rPr lang="en-GB" dirty="0" err="1"/>
              <a:t>Problemas</a:t>
            </a:r>
            <a:r>
              <a:rPr lang="en-GB" dirty="0"/>
              <a:t> </a:t>
            </a:r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PT" dirty="0"/>
              <a:t>Oportunidades (O</a:t>
            </a:r>
            <a:r>
              <a:rPr lang="en-GB" dirty="0" err="1"/>
              <a:t>pportunities</a:t>
            </a:r>
            <a:r>
              <a:rPr lang="en-GB" dirty="0"/>
              <a:t>)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0177B45-FF21-4531-97CA-25934081D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Aspectos</a:t>
            </a:r>
            <a:r>
              <a:rPr lang="pt-PT" dirty="0"/>
              <a:t> positivos da envolvente com potencial de fazer crescer a vantagem competitiva da empresa.</a:t>
            </a:r>
          </a:p>
          <a:p>
            <a:r>
              <a:rPr lang="en-GB" dirty="0" err="1"/>
              <a:t>Criar</a:t>
            </a:r>
            <a:r>
              <a:rPr lang="en-GB" dirty="0"/>
              <a:t> um </a:t>
            </a:r>
            <a:r>
              <a:rPr lang="en-GB" dirty="0" err="1"/>
              <a:t>bom</a:t>
            </a:r>
            <a:r>
              <a:rPr lang="en-GB" dirty="0"/>
              <a:t> </a:t>
            </a:r>
            <a:r>
              <a:rPr lang="en-GB" dirty="0" err="1"/>
              <a:t>ambiente</a:t>
            </a:r>
            <a:r>
              <a:rPr lang="en-GB" dirty="0"/>
              <a:t> de </a:t>
            </a:r>
            <a:r>
              <a:rPr lang="en-GB" dirty="0" err="1"/>
              <a:t>equipa</a:t>
            </a:r>
            <a:r>
              <a:rPr lang="en-GB" dirty="0"/>
              <a:t> no qual é </a:t>
            </a:r>
            <a:r>
              <a:rPr lang="en-GB" dirty="0" err="1"/>
              <a:t>facil</a:t>
            </a:r>
            <a:r>
              <a:rPr lang="en-GB" dirty="0"/>
              <a:t> </a:t>
            </a:r>
            <a:r>
              <a:rPr lang="en-GB" dirty="0" err="1"/>
              <a:t>tomarem</a:t>
            </a:r>
            <a:r>
              <a:rPr lang="en-GB" dirty="0"/>
              <a:t>-se </a:t>
            </a:r>
            <a:r>
              <a:rPr lang="en-GB" dirty="0" err="1"/>
              <a:t>decisões</a:t>
            </a:r>
            <a:r>
              <a:rPr lang="en-GB" dirty="0"/>
              <a:t> </a:t>
            </a:r>
            <a:r>
              <a:rPr lang="en-GB" dirty="0" err="1"/>
              <a:t>importantes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07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PT" dirty="0"/>
              <a:t>Fraquezas (</a:t>
            </a:r>
            <a:r>
              <a:rPr lang="pt-PT" dirty="0" err="1"/>
              <a:t>Weaknesses</a:t>
            </a:r>
            <a:r>
              <a:rPr lang="pt-PT" dirty="0"/>
              <a:t>)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0FC7569-87D5-4CA7-A84A-175EE4467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Desvantagens internas da empresa em relação às empresas concorrentes.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95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dirty="0" err="1"/>
              <a:t>Ameaças</a:t>
            </a:r>
            <a:r>
              <a:rPr lang="en-GB" dirty="0"/>
              <a:t> (Threats)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E05536B-F56B-47D7-8551-53C5C80C1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 </a:t>
            </a:r>
            <a:r>
              <a:rPr lang="pt-PT" dirty="0" err="1"/>
              <a:t>Aspectos</a:t>
            </a:r>
            <a:r>
              <a:rPr lang="pt-PT" dirty="0"/>
              <a:t> negativos da envolvente com potencial de comprometer a vantagem competitiva da empresa.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73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7331604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PT" dirty="0" err="1"/>
              <a:t>Commits</a:t>
            </a:r>
            <a:r>
              <a:rPr lang="pt-PT" dirty="0"/>
              <a:t> do </a:t>
            </a:r>
            <a:r>
              <a:rPr lang="pt-PT" dirty="0" err="1"/>
              <a:t>Bitbucket</a:t>
            </a:r>
            <a:r>
              <a:rPr lang="pt-PT" dirty="0"/>
              <a:t> , </a:t>
            </a:r>
            <a:r>
              <a:rPr lang="pt-PT" dirty="0" err="1"/>
              <a:t>Issues</a:t>
            </a:r>
            <a:r>
              <a:rPr lang="pt-PT" dirty="0"/>
              <a:t> do </a:t>
            </a:r>
            <a:r>
              <a:rPr lang="pt-PT" dirty="0" err="1"/>
              <a:t>Bitbucket,Reuniões</a:t>
            </a:r>
            <a:r>
              <a:rPr lang="pt-PT" dirty="0"/>
              <a:t> Diárias no Microsoft Teams;</a:t>
            </a:r>
          </a:p>
          <a:p>
            <a:r>
              <a:rPr lang="pt-PT" dirty="0"/>
              <a:t>O grupo reconhece que a frequência de </a:t>
            </a:r>
            <a:r>
              <a:rPr lang="pt-PT" dirty="0" err="1"/>
              <a:t>commits</a:t>
            </a:r>
            <a:r>
              <a:rPr lang="pt-PT" dirty="0"/>
              <a:t> podia ter sido maior e reconhece também que podia ter efetuado uma melhor estruturação do </a:t>
            </a:r>
            <a:r>
              <a:rPr lang="pt-PT" i="1" dirty="0"/>
              <a:t>Sprint</a:t>
            </a:r>
            <a:r>
              <a:rPr lang="pt-PT" dirty="0"/>
              <a:t>.</a:t>
            </a:r>
          </a:p>
        </p:txBody>
      </p:sp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PT" dirty="0"/>
              <a:t>Evidências da aplicação do processo de desenvolvimento de software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PT" dirty="0"/>
              <a:t>Cenário de </a:t>
            </a:r>
            <a:r>
              <a:rPr lang="pt-PT" dirty="0" err="1"/>
              <a:t>Deployment</a:t>
            </a:r>
            <a:r>
              <a:rPr lang="pt-PT" dirty="0"/>
              <a:t> da Solução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0B4FFBF3-0E6E-4B34-913D-70E6CA525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874" y="1599700"/>
            <a:ext cx="7338379" cy="2890200"/>
          </a:xfrm>
        </p:spPr>
        <p:txBody>
          <a:bodyPr/>
          <a:lstStyle/>
          <a:p>
            <a:r>
              <a:rPr lang="pt-PT" dirty="0"/>
              <a:t>Todas as aplicações podem ser executadas dentro de um IDE ou, alternativamente, numa linha de comandos que pode ser do Windows (CMD) ou da BASH dentro de um ambiente Linux.</a:t>
            </a:r>
          </a:p>
          <a:p>
            <a:r>
              <a:rPr lang="pt-PT" dirty="0"/>
              <a:t>Também</a:t>
            </a:r>
            <a:r>
              <a:rPr lang="en-GB" dirty="0"/>
              <a:t> é </a:t>
            </a:r>
            <a:r>
              <a:rPr lang="en-GB" dirty="0" err="1"/>
              <a:t>possível</a:t>
            </a:r>
            <a:r>
              <a:rPr lang="en-GB" dirty="0"/>
              <a:t> </a:t>
            </a:r>
            <a:r>
              <a:rPr lang="en-GB" dirty="0" err="1"/>
              <a:t>executar</a:t>
            </a:r>
            <a:r>
              <a:rPr lang="en-GB" dirty="0"/>
              <a:t> o </a:t>
            </a:r>
            <a:r>
              <a:rPr lang="en-GB" dirty="0" err="1"/>
              <a:t>projeto</a:t>
            </a:r>
            <a:r>
              <a:rPr lang="en-GB" dirty="0"/>
              <a:t> dentro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máquina</a:t>
            </a:r>
            <a:r>
              <a:rPr lang="en-GB" dirty="0"/>
              <a:t> </a:t>
            </a:r>
            <a:r>
              <a:rPr lang="en-GB" dirty="0" err="1"/>
              <a:t>remota</a:t>
            </a:r>
            <a:r>
              <a:rPr lang="en-GB" dirty="0"/>
              <a:t> (dada </a:t>
            </a:r>
            <a:r>
              <a:rPr lang="en-GB" dirty="0" err="1"/>
              <a:t>pelo</a:t>
            </a:r>
            <a:r>
              <a:rPr lang="en-GB" dirty="0"/>
              <a:t> ISEP) </a:t>
            </a:r>
            <a:r>
              <a:rPr lang="pt-PT" dirty="0"/>
              <a:t>com acesso concorrente através de múltiplas ligações tanto de TCP como de UDP.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516</Words>
  <Application>Microsoft Office PowerPoint</Application>
  <PresentationFormat>Apresentação no Ecrã (16:9)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Barlow Light</vt:lpstr>
      <vt:lpstr>Arial</vt:lpstr>
      <vt:lpstr>Barlow SemiBold</vt:lpstr>
      <vt:lpstr>Lodovico template</vt:lpstr>
      <vt:lpstr>Projeto Integrador do Semestre – LAPR4</vt:lpstr>
      <vt:lpstr>Resultados atingidos</vt:lpstr>
      <vt:lpstr>análise critica dos resultados e do trabalho em equipa adotando o formato SWOT;</vt:lpstr>
      <vt:lpstr>Forças (Strengths)</vt:lpstr>
      <vt:lpstr>Oportunidades (Opportunities)</vt:lpstr>
      <vt:lpstr>Fraquezas (Weaknesses)</vt:lpstr>
      <vt:lpstr>Ameaças (Threats)</vt:lpstr>
      <vt:lpstr>Evidências da aplicação do processo de desenvolvimento de software</vt:lpstr>
      <vt:lpstr>Cenário de Deployment da Solução</vt:lpstr>
      <vt:lpstr>Qualidade do Produto Final</vt:lpstr>
      <vt:lpstr>Sugestões de Melhoria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do Semestre – LAPR4</dc:title>
  <dc:creator>Vera Pinto</dc:creator>
  <cp:lastModifiedBy>Vera Pinto (1180730)</cp:lastModifiedBy>
  <cp:revision>27</cp:revision>
  <dcterms:modified xsi:type="dcterms:W3CDTF">2020-06-14T17:39:38Z</dcterms:modified>
</cp:coreProperties>
</file>