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72" r:id="rId9"/>
    <p:sldId id="261" r:id="rId10"/>
    <p:sldId id="273" r:id="rId11"/>
    <p:sldId id="274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9" autoAdjust="0"/>
  </p:normalViewPr>
  <p:slideViewPr>
    <p:cSldViewPr snapToGrid="0">
      <p:cViewPr varScale="1">
        <p:scale>
          <a:sx n="111" d="100"/>
          <a:sy n="111" d="100"/>
        </p:scale>
        <p:origin x="89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e738c79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e738c79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d39e4a44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d39e4a44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85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d39e4a44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d39e4a44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29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d39e4a4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d39e4a4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39e4a44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d39e4a44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d39e4a44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d39e4a44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Python &amp; Pandas was used for: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Extracting the data about artists, songs, albums, new releases. Pipeline is set to run on a regular schedule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Transforming data -&gt; drop unnecessary columns, rename columns.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Load data to our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postgres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database.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PostgreSQL DBMS was used for storing all our data: artists, songs, ids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AWS RDS was used for hosting and managing our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postgres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database.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SQL was used for creating views off of the data that is loaded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Docker was used to containerize both pipeline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ECR was used to host our docker container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ECS was used to run the docker container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S3 was used to store the .env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39e4a44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d39e4a44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39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d39e4a44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d39e4a44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39e4a44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d39e4a44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99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d39e4a44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d39e4a44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6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d39e4a44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d39e4a44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000" y="913000"/>
            <a:ext cx="4317900" cy="26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0000" y="3588100"/>
            <a:ext cx="3070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7384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401225"/>
            <a:ext cx="29406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720000" y="719775"/>
            <a:ext cx="63111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28625" y="2078775"/>
            <a:ext cx="43371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720000" y="401225"/>
            <a:ext cx="14493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5350"/>
            <a:ext cx="1072800" cy="1071000"/>
          </a:xfrm>
          <a:prstGeom prst="rect">
            <a:avLst/>
          </a:prstGeom>
          <a:solidFill>
            <a:schemeClr val="accent2"/>
          </a:solidFill>
          <a:effectLst>
            <a:outerShdw dist="857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91100" y="158797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991100" y="212057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4659475" y="1614450"/>
            <a:ext cx="1072800" cy="1072800"/>
          </a:xfrm>
          <a:prstGeom prst="rect">
            <a:avLst/>
          </a:prstGeom>
          <a:solidFill>
            <a:schemeClr val="lt2"/>
          </a:solidFill>
          <a:effectLst>
            <a:outerShdw dist="857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5930575" y="158797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6"/>
          </p:nvPr>
        </p:nvSpPr>
        <p:spPr>
          <a:xfrm>
            <a:off x="5930575" y="212057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198175"/>
            <a:ext cx="1072800" cy="1072800"/>
          </a:xfrm>
          <a:prstGeom prst="rect">
            <a:avLst/>
          </a:prstGeom>
          <a:solidFill>
            <a:schemeClr val="lt2"/>
          </a:solidFill>
          <a:effectLst>
            <a:outerShdw dist="857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1991100" y="316322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1991100" y="369582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475" y="3198175"/>
            <a:ext cx="1072800" cy="1072800"/>
          </a:xfrm>
          <a:prstGeom prst="rect">
            <a:avLst/>
          </a:prstGeom>
          <a:solidFill>
            <a:schemeClr val="accent2"/>
          </a:solidFill>
          <a:effectLst>
            <a:outerShdw dist="857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930575" y="316322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930575" y="3695825"/>
            <a:ext cx="25143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720000" y="1427213"/>
            <a:ext cx="4596600" cy="17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500" b="0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Maven Pro"/>
              <a:buNone/>
              <a:defRPr b="0"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20000" y="3337388"/>
            <a:ext cx="2345400" cy="3789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20000" y="401225"/>
            <a:ext cx="14493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811200" y="3056397"/>
            <a:ext cx="22254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2"/>
          </p:nvPr>
        </p:nvSpPr>
        <p:spPr>
          <a:xfrm>
            <a:off x="720000" y="3684796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3"/>
          </p:nvPr>
        </p:nvSpPr>
        <p:spPr>
          <a:xfrm>
            <a:off x="3459300" y="3056397"/>
            <a:ext cx="22254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4"/>
          </p:nvPr>
        </p:nvSpPr>
        <p:spPr>
          <a:xfrm>
            <a:off x="3368100" y="3684796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5"/>
          </p:nvPr>
        </p:nvSpPr>
        <p:spPr>
          <a:xfrm>
            <a:off x="6107400" y="3056397"/>
            <a:ext cx="22254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6"/>
          </p:nvPr>
        </p:nvSpPr>
        <p:spPr>
          <a:xfrm>
            <a:off x="6016200" y="3684796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720000" y="3162200"/>
            <a:ext cx="24078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720000" y="38054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3"/>
          </p:nvPr>
        </p:nvSpPr>
        <p:spPr>
          <a:xfrm>
            <a:off x="3368100" y="3162200"/>
            <a:ext cx="24078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4"/>
          </p:nvPr>
        </p:nvSpPr>
        <p:spPr>
          <a:xfrm>
            <a:off x="3368100" y="38054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5"/>
          </p:nvPr>
        </p:nvSpPr>
        <p:spPr>
          <a:xfrm>
            <a:off x="6016200" y="3162200"/>
            <a:ext cx="24078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6016200" y="38054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810650"/>
            <a:ext cx="2407800" cy="10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8" hasCustomPrompt="1"/>
          </p:nvPr>
        </p:nvSpPr>
        <p:spPr>
          <a:xfrm>
            <a:off x="3368100" y="1810650"/>
            <a:ext cx="2407800" cy="10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9" hasCustomPrompt="1"/>
          </p:nvPr>
        </p:nvSpPr>
        <p:spPr>
          <a:xfrm>
            <a:off x="6016200" y="1810650"/>
            <a:ext cx="2407800" cy="10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809706" y="4068600"/>
            <a:ext cx="22284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2"/>
          </p:nvPr>
        </p:nvSpPr>
        <p:spPr>
          <a:xfrm>
            <a:off x="809706" y="2721725"/>
            <a:ext cx="22284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3"/>
          </p:nvPr>
        </p:nvSpPr>
        <p:spPr>
          <a:xfrm>
            <a:off x="3464250" y="4068600"/>
            <a:ext cx="22284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4"/>
          </p:nvPr>
        </p:nvSpPr>
        <p:spPr>
          <a:xfrm>
            <a:off x="3464250" y="2721725"/>
            <a:ext cx="22284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5"/>
          </p:nvPr>
        </p:nvSpPr>
        <p:spPr>
          <a:xfrm>
            <a:off x="6105894" y="4068600"/>
            <a:ext cx="22284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6"/>
          </p:nvPr>
        </p:nvSpPr>
        <p:spPr>
          <a:xfrm>
            <a:off x="6105894" y="2721725"/>
            <a:ext cx="22284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821850" y="3543200"/>
            <a:ext cx="22041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2"/>
          </p:nvPr>
        </p:nvSpPr>
        <p:spPr>
          <a:xfrm>
            <a:off x="720000" y="40340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3469950" y="3543200"/>
            <a:ext cx="22041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3368100" y="40340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5"/>
          </p:nvPr>
        </p:nvSpPr>
        <p:spPr>
          <a:xfrm>
            <a:off x="6118050" y="3543200"/>
            <a:ext cx="22041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6"/>
          </p:nvPr>
        </p:nvSpPr>
        <p:spPr>
          <a:xfrm>
            <a:off x="6016200" y="40340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7"/>
          </p:nvPr>
        </p:nvSpPr>
        <p:spPr>
          <a:xfrm>
            <a:off x="821850" y="1756000"/>
            <a:ext cx="22041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8"/>
          </p:nvPr>
        </p:nvSpPr>
        <p:spPr>
          <a:xfrm>
            <a:off x="720000" y="22468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9"/>
          </p:nvPr>
        </p:nvSpPr>
        <p:spPr>
          <a:xfrm>
            <a:off x="3469950" y="1756000"/>
            <a:ext cx="22041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3"/>
          </p:nvPr>
        </p:nvSpPr>
        <p:spPr>
          <a:xfrm>
            <a:off x="3368100" y="22468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4"/>
          </p:nvPr>
        </p:nvSpPr>
        <p:spPr>
          <a:xfrm>
            <a:off x="6118050" y="1756000"/>
            <a:ext cx="22041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15"/>
          </p:nvPr>
        </p:nvSpPr>
        <p:spPr>
          <a:xfrm>
            <a:off x="6016200" y="2246800"/>
            <a:ext cx="24078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1968225" y="3406500"/>
            <a:ext cx="23457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2"/>
          </p:nvPr>
        </p:nvSpPr>
        <p:spPr>
          <a:xfrm>
            <a:off x="1968225" y="3926903"/>
            <a:ext cx="23457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3"/>
          </p:nvPr>
        </p:nvSpPr>
        <p:spPr>
          <a:xfrm>
            <a:off x="6016901" y="3406500"/>
            <a:ext cx="23457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4"/>
          </p:nvPr>
        </p:nvSpPr>
        <p:spPr>
          <a:xfrm>
            <a:off x="6016901" y="3926903"/>
            <a:ext cx="23457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1968225" y="1623575"/>
            <a:ext cx="23457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1968225" y="2143978"/>
            <a:ext cx="23457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7"/>
          </p:nvPr>
        </p:nvSpPr>
        <p:spPr>
          <a:xfrm>
            <a:off x="6016901" y="1623575"/>
            <a:ext cx="23457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8"/>
          </p:nvPr>
        </p:nvSpPr>
        <p:spPr>
          <a:xfrm>
            <a:off x="6016901" y="2143978"/>
            <a:ext cx="23457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3368100" y="1821513"/>
            <a:ext cx="24078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2"/>
          </p:nvPr>
        </p:nvSpPr>
        <p:spPr>
          <a:xfrm>
            <a:off x="3368100" y="2312313"/>
            <a:ext cx="24078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3368100" y="3369000"/>
            <a:ext cx="24078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"/>
          </p:nvPr>
        </p:nvSpPr>
        <p:spPr>
          <a:xfrm>
            <a:off x="3368100" y="3859800"/>
            <a:ext cx="24078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2581500"/>
            <a:ext cx="286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24750"/>
            <a:ext cx="28635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0000" y="3343788"/>
            <a:ext cx="2863500" cy="6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20000" y="398740"/>
            <a:ext cx="11745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"/>
          </p:nvPr>
        </p:nvSpPr>
        <p:spPr>
          <a:xfrm>
            <a:off x="874000" y="1324500"/>
            <a:ext cx="3699300" cy="3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5368681" y="1172100"/>
            <a:ext cx="3017100" cy="3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79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627800" y="1152475"/>
            <a:ext cx="379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ctrTitle"/>
          </p:nvPr>
        </p:nvSpPr>
        <p:spPr>
          <a:xfrm>
            <a:off x="720000" y="760600"/>
            <a:ext cx="4317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720000" y="1611075"/>
            <a:ext cx="3160800" cy="471900"/>
          </a:xfrm>
          <a:prstGeom prst="rect">
            <a:avLst/>
          </a:prstGeom>
          <a:solidFill>
            <a:schemeClr val="lt2"/>
          </a:solidFill>
          <a:effectLst>
            <a:outerShdw dist="85725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solidFill>
                  <a:srgbClr val="3738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-8125" y="4603500"/>
            <a:ext cx="9152100" cy="228300"/>
          </a:xfrm>
          <a:prstGeom prst="rect">
            <a:avLst/>
          </a:prstGeom>
          <a:solidFill>
            <a:srgbClr val="B9CE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-8125" y="4671500"/>
            <a:ext cx="9152100" cy="471900"/>
          </a:xfrm>
          <a:prstGeom prst="rect">
            <a:avLst/>
          </a:prstGeom>
          <a:solidFill>
            <a:srgbClr val="738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720000" y="401225"/>
            <a:ext cx="29406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>
            <a:off x="720000" y="2370300"/>
            <a:ext cx="3070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7384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720000" y="3630700"/>
            <a:ext cx="3945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000">
                <a:solidFill>
                  <a:srgbClr val="3C4043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/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720000" y="401225"/>
            <a:ext cx="29406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2100" y="-125"/>
            <a:ext cx="5718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720000" y="398740"/>
            <a:ext cx="1174500" cy="8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440300" y="3061550"/>
            <a:ext cx="2407800" cy="458700"/>
          </a:xfrm>
          <a:prstGeom prst="rect">
            <a:avLst/>
          </a:prstGeom>
          <a:solidFill>
            <a:schemeClr val="accent2"/>
          </a:solidFill>
          <a:effectLst>
            <a:outerShdw dist="952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440300" y="3704750"/>
            <a:ext cx="24078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295925" y="3061550"/>
            <a:ext cx="2407800" cy="458700"/>
          </a:xfrm>
          <a:prstGeom prst="rect">
            <a:avLst/>
          </a:prstGeom>
          <a:solidFill>
            <a:schemeClr val="lt2"/>
          </a:solidFill>
          <a:effectLst>
            <a:outerShdw dist="9525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295925" y="3704750"/>
            <a:ext cx="24078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745800" y="1291750"/>
            <a:ext cx="3942300" cy="33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54B"/>
              </a:buClr>
              <a:buSzPts val="1400"/>
              <a:buFont typeface="Red Hat Text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720000" y="400600"/>
            <a:ext cx="6171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14200" y="692400"/>
            <a:ext cx="6172200" cy="21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720000" y="401225"/>
            <a:ext cx="2940600" cy="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100" y="-125"/>
            <a:ext cx="5718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13524" y="1709325"/>
            <a:ext cx="40452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613524" y="23778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720000" y="398740"/>
            <a:ext cx="1174500" cy="8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9CEEC"/>
              </a:solidFill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65800" y="3703200"/>
            <a:ext cx="5612400" cy="900300"/>
          </a:xfrm>
          <a:prstGeom prst="rect">
            <a:avLst/>
          </a:prstGeom>
          <a:solidFill>
            <a:schemeClr val="lt2"/>
          </a:solidFill>
          <a:effectLst>
            <a:outerShdw dist="9525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86875" y="4605632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2805375" y="4808200"/>
            <a:ext cx="352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© Copyright Data Engineer Camp Pty Ltd</a:t>
            </a:r>
            <a:endParaRPr sz="6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ctrTitle"/>
          </p:nvPr>
        </p:nvSpPr>
        <p:spPr>
          <a:xfrm>
            <a:off x="719999" y="935182"/>
            <a:ext cx="6373527" cy="1661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Project 1  Presentation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719999" y="2478250"/>
            <a:ext cx="357490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Group 3 – Hugo, Veda, Rob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Incremental Extract</a:t>
            </a: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F1AB5-9004-9E96-2F7D-A5FE92FF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7" y="1108846"/>
            <a:ext cx="3614306" cy="3712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F18B3-1A8A-370C-53CB-93DB9EA45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19" y="1683629"/>
            <a:ext cx="440116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Table Sample</a:t>
            </a: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67EC2-3B97-8A58-F863-F601D1F4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31360"/>
            <a:ext cx="6866626" cy="38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Overview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Solution Architecture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ELT Techniques Applied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Lessons Learned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Q&amp;A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272;p35">
            <a:extLst>
              <a:ext uri="{FF2B5EF4-FFF2-40B4-BE49-F238E27FC236}">
                <a16:creationId xmlns:a16="http://schemas.microsoft.com/office/drawing/2014/main" id="{CCABF6C8-22A5-034A-DD9E-55FF76F0AC9B}"/>
              </a:ext>
            </a:extLst>
          </p:cNvPr>
          <p:cNvSpPr txBox="1">
            <a:spLocks/>
          </p:cNvSpPr>
          <p:nvPr/>
        </p:nvSpPr>
        <p:spPr>
          <a:xfrm>
            <a:off x="720000" y="1152474"/>
            <a:ext cx="7704000" cy="348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dirty="0"/>
              <a:t>Project Context and Objectives </a:t>
            </a:r>
          </a:p>
          <a:p>
            <a:r>
              <a:rPr lang="en-US" dirty="0"/>
              <a:t>Create data pipeline solution that extract live datasets and load it to a relationship database for specific questions</a:t>
            </a:r>
          </a:p>
          <a:p>
            <a:r>
              <a:rPr lang="en-US" dirty="0"/>
              <a:t>Access data through ELT techniques to explore correlation of trend, features related to new music releases</a:t>
            </a:r>
          </a:p>
          <a:p>
            <a:pPr marL="0" indent="0">
              <a:buFont typeface="Maven Pro"/>
              <a:buNone/>
            </a:pPr>
            <a:endParaRPr lang="en-US" dirty="0"/>
          </a:p>
          <a:p>
            <a:pPr marL="0" indent="0">
              <a:buFont typeface="Maven Pro"/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Provide analytic datasets from Spotify API, focusing on new music releases, their associated audio features and popularity </a:t>
            </a:r>
          </a:p>
          <a:p>
            <a:pPr marL="0" indent="0">
              <a:buFont typeface="Maven Pro"/>
              <a:buNone/>
            </a:pPr>
            <a:endParaRPr lang="en-US" dirty="0"/>
          </a:p>
          <a:p>
            <a:pPr marL="0" indent="0">
              <a:buFont typeface="Maven Pro"/>
              <a:buNone/>
            </a:pPr>
            <a:r>
              <a:rPr lang="en-US" dirty="0"/>
              <a:t>Source Dataset</a:t>
            </a:r>
          </a:p>
          <a:p>
            <a:r>
              <a:rPr lang="en-US" dirty="0"/>
              <a:t>Spotify API uses a RESTFUL API. Four API calls were used</a:t>
            </a:r>
          </a:p>
          <a:p>
            <a:pPr lvl="1"/>
            <a:r>
              <a:rPr lang="en-US" dirty="0"/>
              <a:t>Get new releases – identify latest releases</a:t>
            </a:r>
          </a:p>
          <a:p>
            <a:pPr lvl="1"/>
            <a:r>
              <a:rPr lang="en-US" dirty="0"/>
              <a:t>Get album tracks – get tracks inside each released album</a:t>
            </a:r>
          </a:p>
          <a:p>
            <a:pPr lvl="1"/>
            <a:r>
              <a:rPr lang="en-US" dirty="0"/>
              <a:t>Get track audio features – fetch audio features associated with each track</a:t>
            </a:r>
          </a:p>
          <a:p>
            <a:pPr lvl="1"/>
            <a:r>
              <a:rPr lang="en-US" dirty="0"/>
              <a:t>Get track details – get details of track including popularity</a:t>
            </a:r>
          </a:p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Architecture</a:t>
            </a:r>
            <a:endParaRPr dirty="0"/>
          </a:p>
        </p:txBody>
      </p:sp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F73A6F-90C6-1AE9-68CF-795FF780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4" y="967656"/>
            <a:ext cx="7624023" cy="31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ELT Techinque Used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272;p35">
            <a:extLst>
              <a:ext uri="{FF2B5EF4-FFF2-40B4-BE49-F238E27FC236}">
                <a16:creationId xmlns:a16="http://schemas.microsoft.com/office/drawing/2014/main" id="{CCABF6C8-22A5-034A-DD9E-55FF76F0AC9B}"/>
              </a:ext>
            </a:extLst>
          </p:cNvPr>
          <p:cNvSpPr txBox="1">
            <a:spLocks/>
          </p:cNvSpPr>
          <p:nvPr/>
        </p:nvSpPr>
        <p:spPr>
          <a:xfrm>
            <a:off x="720000" y="1152474"/>
            <a:ext cx="7704000" cy="347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dirty="0"/>
              <a:t>Two Pipelines used</a:t>
            </a:r>
          </a:p>
          <a:p>
            <a:r>
              <a:rPr lang="en-US" dirty="0"/>
              <a:t>Initially used python pipeline but then added SQL ELT as learning opportunity</a:t>
            </a:r>
          </a:p>
          <a:p>
            <a:pPr marL="0" indent="0">
              <a:buFont typeface="Maven Pro"/>
              <a:buNone/>
            </a:pPr>
            <a:endParaRPr lang="en-US" sz="800" dirty="0"/>
          </a:p>
          <a:p>
            <a:pPr marL="0" indent="0">
              <a:buFont typeface="Maven Pro"/>
              <a:buNone/>
            </a:pPr>
            <a:r>
              <a:rPr lang="en-US" dirty="0"/>
              <a:t>Extract</a:t>
            </a:r>
          </a:p>
          <a:p>
            <a:r>
              <a:rPr lang="en-US" dirty="0"/>
              <a:t>Python approach used full extract directly from source API. </a:t>
            </a:r>
          </a:p>
          <a:p>
            <a:r>
              <a:rPr lang="en-US" dirty="0"/>
              <a:t>SQL –python to load raw data to “source” database to mimic extract a source database. Used incremental extract based on “new” tracking ids</a:t>
            </a:r>
          </a:p>
          <a:p>
            <a:pPr marL="0" indent="0">
              <a:buFont typeface="Maven Pro"/>
              <a:buNone/>
            </a:pPr>
            <a:endParaRPr lang="en-US" sz="800" dirty="0"/>
          </a:p>
          <a:p>
            <a:pPr marL="0" indent="0">
              <a:buFont typeface="Maven Pro"/>
              <a:buNone/>
            </a:pPr>
            <a:r>
              <a:rPr lang="en-US" dirty="0"/>
              <a:t>Load</a:t>
            </a:r>
          </a:p>
          <a:p>
            <a:r>
              <a:rPr lang="en-US" dirty="0"/>
              <a:t>Data was loaded to both local </a:t>
            </a:r>
            <a:r>
              <a:rPr lang="en-US" dirty="0" err="1"/>
              <a:t>postgresql</a:t>
            </a:r>
            <a:r>
              <a:rPr lang="en-US" dirty="0"/>
              <a:t> and RDS. </a:t>
            </a:r>
          </a:p>
          <a:p>
            <a:r>
              <a:rPr lang="en-US" dirty="0"/>
              <a:t>Column called “timestamp” was added, to validate incremental extraction</a:t>
            </a:r>
          </a:p>
          <a:p>
            <a:pPr marL="0" indent="0">
              <a:buFont typeface="Maven Pro"/>
              <a:buNone/>
            </a:pPr>
            <a:endParaRPr lang="en-US" sz="800" dirty="0"/>
          </a:p>
          <a:p>
            <a:pPr marL="0" indent="0">
              <a:buFont typeface="Maven Pro"/>
              <a:buNone/>
            </a:pPr>
            <a:r>
              <a:rPr lang="en-US" dirty="0"/>
              <a:t>Transform</a:t>
            </a:r>
          </a:p>
          <a:p>
            <a:r>
              <a:rPr lang="en-US" dirty="0"/>
              <a:t>With Python Pipeline, we able to merge, rename, select data along with extracted data from nested data structures</a:t>
            </a:r>
          </a:p>
          <a:p>
            <a:r>
              <a:rPr lang="en-US" dirty="0"/>
              <a:t>With SQL Pipelines, we able to run INNER JOIN to combined two datasets, along with queries based on popularity, </a:t>
            </a:r>
          </a:p>
        </p:txBody>
      </p:sp>
    </p:spTree>
    <p:extLst>
      <p:ext uri="{BB962C8B-B14F-4D97-AF65-F5344CB8AC3E}">
        <p14:creationId xmlns:p14="http://schemas.microsoft.com/office/powerpoint/2010/main" val="163424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 Diagram</a:t>
            </a:r>
            <a:endParaRPr dirty="0"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and Lessons Learned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272;p35">
            <a:extLst>
              <a:ext uri="{FF2B5EF4-FFF2-40B4-BE49-F238E27FC236}">
                <a16:creationId xmlns:a16="http://schemas.microsoft.com/office/drawing/2014/main" id="{CCABF6C8-22A5-034A-DD9E-55FF76F0AC9B}"/>
              </a:ext>
            </a:extLst>
          </p:cNvPr>
          <p:cNvSpPr txBox="1">
            <a:spLocks/>
          </p:cNvSpPr>
          <p:nvPr/>
        </p:nvSpPr>
        <p:spPr>
          <a:xfrm>
            <a:off x="720000" y="1152474"/>
            <a:ext cx="7704000" cy="368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dirty="0"/>
              <a:t>O-Auth2.0 </a:t>
            </a:r>
          </a:p>
          <a:p>
            <a:r>
              <a:rPr lang="en-US" dirty="0"/>
              <a:t>Common with API calls, is a two-step authentication. Using our client credentials, the access token was retrieved but for project purposes, we did not get refresh token</a:t>
            </a:r>
          </a:p>
          <a:p>
            <a:pPr marL="0" indent="0">
              <a:buFont typeface="Maven Pro"/>
              <a:buNone/>
            </a:pPr>
            <a:endParaRPr lang="en-US" sz="800" dirty="0"/>
          </a:p>
          <a:p>
            <a:pPr marL="0" indent="0">
              <a:buFont typeface="Maven Pro"/>
              <a:buNone/>
            </a:pPr>
            <a:r>
              <a:rPr lang="en-US" dirty="0"/>
              <a:t>Git Pull and Merge</a:t>
            </a:r>
          </a:p>
          <a:p>
            <a:r>
              <a:rPr lang="en-US" dirty="0"/>
              <a:t>Learned to push changes from respective branches to avoid merge conflicts but also learned to rebase line changes to resolve conflicts </a:t>
            </a:r>
          </a:p>
          <a:p>
            <a:pPr marL="0" indent="0">
              <a:buFont typeface="Maven Pro"/>
              <a:buNone/>
            </a:pPr>
            <a:endParaRPr lang="en-US" sz="800" dirty="0"/>
          </a:p>
          <a:p>
            <a:pPr marL="0" indent="0">
              <a:buFont typeface="Maven Pro"/>
              <a:buNone/>
            </a:pPr>
            <a:r>
              <a:rPr lang="en-US" dirty="0"/>
              <a:t>Docker (</a:t>
            </a:r>
            <a:r>
              <a:rPr lang="en-US" dirty="0" err="1"/>
              <a:t>dotenv</a:t>
            </a:r>
            <a:r>
              <a:rPr lang="en-US" dirty="0"/>
              <a:t>)</a:t>
            </a:r>
          </a:p>
          <a:p>
            <a:r>
              <a:rPr lang="en-US" dirty="0"/>
              <a:t>Due to nature of Docker, will read double quotation marks as part of string</a:t>
            </a:r>
          </a:p>
          <a:p>
            <a:pPr marL="0" indent="0">
              <a:buFont typeface="Maven Pro"/>
              <a:buNone/>
            </a:pPr>
            <a:endParaRPr lang="en-US" sz="800" dirty="0"/>
          </a:p>
          <a:p>
            <a:pPr marL="0" indent="0">
              <a:buFont typeface="Maven Pro"/>
              <a:buNone/>
            </a:pPr>
            <a:r>
              <a:rPr lang="en-US" dirty="0"/>
              <a:t>Python vs SQL Transform</a:t>
            </a:r>
          </a:p>
          <a:p>
            <a:r>
              <a:rPr lang="en-US" dirty="0"/>
              <a:t>Python better for extract and loads, can handle different data types better such as list of dictionaries and nested column headers(</a:t>
            </a:r>
            <a:r>
              <a:rPr lang="en-US" dirty="0" err="1"/>
              <a:t>album.artist</a:t>
            </a:r>
            <a:r>
              <a:rPr lang="en-US" dirty="0"/>
              <a:t>)</a:t>
            </a:r>
          </a:p>
          <a:p>
            <a:r>
              <a:rPr lang="en-US" dirty="0"/>
              <a:t>SQL much better for transforming, but a lot more difficult for</a:t>
            </a:r>
          </a:p>
          <a:p>
            <a:pPr marL="139700" indent="0">
              <a:buNone/>
            </a:pPr>
            <a:endParaRPr lang="en-US" dirty="0"/>
          </a:p>
          <a:p>
            <a:pPr marL="0" indent="0">
              <a:buFont typeface="Maven Pro"/>
              <a:buNone/>
            </a:pPr>
            <a:r>
              <a:rPr lang="en-US" dirty="0"/>
              <a:t>API Rate Limit</a:t>
            </a:r>
          </a:p>
          <a:p>
            <a:r>
              <a:rPr lang="en-US" dirty="0"/>
              <a:t>Meant we can only get so much data without hitting the 429 rate limit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ctrTitle" idx="4294967295"/>
          </p:nvPr>
        </p:nvSpPr>
        <p:spPr>
          <a:xfrm>
            <a:off x="720000" y="1604450"/>
            <a:ext cx="43179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Q&amp;A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2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O-Auth 2.0 </a:t>
            </a: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 descr="Authorization Code Flow">
            <a:extLst>
              <a:ext uri="{FF2B5EF4-FFF2-40B4-BE49-F238E27FC236}">
                <a16:creationId xmlns:a16="http://schemas.microsoft.com/office/drawing/2014/main" id="{7C0513B5-A57E-443E-3AE7-C1533F36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064598"/>
            <a:ext cx="7423020" cy="36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ce Corp Management Consulting Toolkit by Slidesgo">
  <a:themeElements>
    <a:clrScheme name="Simple Light">
      <a:dk1>
        <a:srgbClr val="373845"/>
      </a:dk1>
      <a:lt1>
        <a:srgbClr val="FAFAFA"/>
      </a:lt1>
      <a:dk2>
        <a:srgbClr val="8C5CA4"/>
      </a:dk2>
      <a:lt2>
        <a:srgbClr val="9C74B4"/>
      </a:lt2>
      <a:accent1>
        <a:srgbClr val="440474"/>
      </a:accent1>
      <a:accent2>
        <a:srgbClr val="9C74B4"/>
      </a:accent2>
      <a:accent3>
        <a:srgbClr val="8C5CA4"/>
      </a:accent3>
      <a:accent4>
        <a:srgbClr val="9C74B4"/>
      </a:accent4>
      <a:accent5>
        <a:srgbClr val="8C5CA4"/>
      </a:accent5>
      <a:accent6>
        <a:srgbClr val="9C74B4"/>
      </a:accent6>
      <a:hlink>
        <a:srgbClr val="3738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545</Words>
  <Application>Microsoft Office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Roboto</vt:lpstr>
      <vt:lpstr>Red Hat Text</vt:lpstr>
      <vt:lpstr>Poppins</vt:lpstr>
      <vt:lpstr>Maven Pro</vt:lpstr>
      <vt:lpstr>-apple-system</vt:lpstr>
      <vt:lpstr>Nice Corp Management Consulting Toolkit by Slidesgo</vt:lpstr>
      <vt:lpstr>Project 1  Presentation</vt:lpstr>
      <vt:lpstr>Agenda</vt:lpstr>
      <vt:lpstr>Overview</vt:lpstr>
      <vt:lpstr>Solution Architecture</vt:lpstr>
      <vt:lpstr>ELT Techinque Used</vt:lpstr>
      <vt:lpstr>ERD Diagram</vt:lpstr>
      <vt:lpstr>Limitations and Lessons Learned</vt:lpstr>
      <vt:lpstr>Q&amp;A</vt:lpstr>
      <vt:lpstr>O-Auth 2.0 </vt:lpstr>
      <vt:lpstr>Incremental Extract</vt:lpstr>
      <vt:lpstr>Final Table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Hugo Lau</dc:creator>
  <cp:lastModifiedBy>Hugo Lau</cp:lastModifiedBy>
  <cp:revision>6</cp:revision>
  <dcterms:modified xsi:type="dcterms:W3CDTF">2024-10-08T03:39:27Z</dcterms:modified>
</cp:coreProperties>
</file>