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81" r:id="rId3"/>
    <p:sldId id="302" r:id="rId4"/>
    <p:sldId id="280" r:id="rId5"/>
    <p:sldId id="311" r:id="rId6"/>
    <p:sldId id="291" r:id="rId7"/>
    <p:sldId id="303" r:id="rId8"/>
    <p:sldId id="308" r:id="rId9"/>
    <p:sldId id="304" r:id="rId10"/>
    <p:sldId id="297" r:id="rId11"/>
    <p:sldId id="298" r:id="rId12"/>
    <p:sldId id="301" r:id="rId13"/>
    <p:sldId id="305" r:id="rId14"/>
    <p:sldId id="306" r:id="rId15"/>
    <p:sldId id="307" r:id="rId16"/>
    <p:sldId id="312" r:id="rId17"/>
    <p:sldId id="313" r:id="rId18"/>
    <p:sldId id="309" r:id="rId19"/>
    <p:sldId id="310" r:id="rId20"/>
    <p:sldId id="287" r:id="rId21"/>
    <p:sldId id="314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3300"/>
    <a:srgbClr val="67B6D4"/>
    <a:srgbClr val="8BCFE4"/>
    <a:srgbClr val="4274A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7A91EA-B1CB-4D09-985F-AC719D5AF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214290"/>
            <a:ext cx="7239000" cy="2216173"/>
          </a:xfrm>
        </p:spPr>
        <p:txBody>
          <a:bodyPr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-9872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4904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8647268A-2201-494D-A2E4-6E97A700FD9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2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7" y="58738"/>
            <a:ext cx="8748464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537" y="908050"/>
            <a:ext cx="8748464" cy="55451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3C700-9ADF-4BA0-8126-788AD42094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4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29450" y="58738"/>
            <a:ext cx="2114550" cy="639445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4213" y="58738"/>
            <a:ext cx="6192837" cy="6394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4DAC6-D212-4F64-889B-D44EA23E0D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9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7" y="58738"/>
            <a:ext cx="8748464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95537" y="908050"/>
            <a:ext cx="8748464" cy="2695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7" y="3756025"/>
            <a:ext cx="8748464" cy="2697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67993-6E55-4BC2-A304-5A13E59AFA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8738"/>
            <a:ext cx="8686800" cy="7064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1" y="908050"/>
            <a:ext cx="8686800" cy="55451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BE75B-1E43-46CC-806A-C05B20DF0F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8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41D1-6D46-4F36-84E1-EE43E60E88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1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9" y="58738"/>
            <a:ext cx="8820472" cy="70643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9" y="908050"/>
            <a:ext cx="4513584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89513" y="908050"/>
            <a:ext cx="4154487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DA621D8-2805-4569-B599-EE6F9813EC1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7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94196-8D44-49F4-AA0F-3E01B0A98C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29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8738"/>
            <a:ext cx="8686800" cy="7064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16B84-76DD-4F4F-8817-1D52543B7D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200CF-7340-4EDD-9197-E5011EA1FD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1651-2B97-4E76-8BA3-CC058C031D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1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5E94-445D-4C7F-8672-00714F5901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-3238500" y="-242888"/>
            <a:ext cx="11925300" cy="3810001"/>
            <a:chOff x="-2040" y="-153"/>
            <a:chExt cx="7512" cy="240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-2040" y="279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-1528" y="-153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864" y="527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95537" y="58738"/>
            <a:ext cx="8748464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cambiar el estilo de título	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7" y="908050"/>
            <a:ext cx="8748464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96" y="6596063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6063"/>
            <a:ext cx="2895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0272" y="6596063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73A786C-7F3C-48C2-AEC3-B82D35C5CE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o14gonzalez/BI_Demanda" TargetMode="External"/><Relationship Id="rId2" Type="http://schemas.openxmlformats.org/officeDocument/2006/relationships/hyperlink" Target="mailto:hugo14.gonzalez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o14gonzalez/BI_Demanda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portalbissrs.xm.com.co/" TargetMode="External"/><Relationship Id="rId3" Type="http://schemas.openxmlformats.org/officeDocument/2006/relationships/hyperlink" Target="https://www.sqlbi.com/wp-content/uploads/Introduction-to-SQLBI-Methodology-draft-1.0.pdf" TargetMode="External"/><Relationship Id="rId7" Type="http://schemas.openxmlformats.org/officeDocument/2006/relationships/hyperlink" Target="https://www.xm.com.co/corporativo/Memorias%20Seminarios/PPTFINAL_LUNES23.pdf" TargetMode="External"/><Relationship Id="rId2" Type="http://schemas.openxmlformats.org/officeDocument/2006/relationships/hyperlink" Target="https://issuu.com/gian3/docs/introduccion_al_business_intellig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pressstore.com/store/training-kit-exam-70-463-implementing-a-data-warehouse-9780735666092#downloads" TargetMode="External"/><Relationship Id="rId11" Type="http://schemas.openxmlformats.org/officeDocument/2006/relationships/hyperlink" Target="https://my.visualstudio.com/Downloads?q=sql%20server&amp;pgroup=" TargetMode="External"/><Relationship Id="rId5" Type="http://schemas.openxmlformats.org/officeDocument/2006/relationships/hyperlink" Target="http://bdigital.unal.edu.co/4462/1/200920150.2011.pdf" TargetMode="External"/><Relationship Id="rId10" Type="http://schemas.openxmlformats.org/officeDocument/2006/relationships/hyperlink" Target="https://docs.microsoft.com/es-es/sql/ssms/download-sql-server-management-studio-ssms" TargetMode="External"/><Relationship Id="rId4" Type="http://schemas.openxmlformats.org/officeDocument/2006/relationships/hyperlink" Target="https://info.microsoft.com/ww-landing-introducing-sql-server-2019-content.html" TargetMode="External"/><Relationship Id="rId9" Type="http://schemas.openxmlformats.org/officeDocument/2006/relationships/hyperlink" Target="https://docs.microsoft.com/en-us/sql/ssdt/download-sql-server-data-tools-ssd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1696"/>
            <a:ext cx="7239000" cy="2089192"/>
          </a:xfrm>
        </p:spPr>
        <p:txBody>
          <a:bodyPr anchor="ctr"/>
          <a:lstStyle/>
          <a:p>
            <a:r>
              <a:rPr lang="es-CO" sz="3200" b="1" dirty="0"/>
              <a:t>BUSINESS INTELLIGENCE PARA </a:t>
            </a:r>
            <a:r>
              <a:rPr lang="es-CO" sz="3200" b="1" dirty="0" smtClean="0"/>
              <a:t>ANALIZAR LA </a:t>
            </a:r>
            <a:r>
              <a:rPr lang="es-CO" sz="3200" b="1" dirty="0"/>
              <a:t>DEMANDA </a:t>
            </a:r>
            <a:r>
              <a:rPr lang="es-CO" sz="3200" b="1" dirty="0" smtClean="0"/>
              <a:t/>
            </a:r>
            <a:br>
              <a:rPr lang="es-CO" sz="3200" b="1" dirty="0" smtClean="0"/>
            </a:br>
            <a:r>
              <a:rPr lang="es-CO" sz="3200" b="1" dirty="0" smtClean="0"/>
              <a:t>DE </a:t>
            </a:r>
            <a:r>
              <a:rPr lang="es-CO" sz="3200" b="1" dirty="0"/>
              <a:t>ENERGÍA ELÉCTRICA</a:t>
            </a:r>
            <a:endParaRPr lang="es-CO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2564904"/>
            <a:ext cx="7239000" cy="884829"/>
          </a:xfrm>
        </p:spPr>
        <p:txBody>
          <a:bodyPr/>
          <a:lstStyle/>
          <a:p>
            <a:pPr eaLnBrk="1" hangingPunct="1"/>
            <a:r>
              <a:rPr lang="es-ES" altLang="es-ES" dirty="0"/>
              <a:t>Por: </a:t>
            </a:r>
            <a:r>
              <a:rPr lang="es-ES" altLang="es-ES" dirty="0" smtClean="0"/>
              <a:t>Ing</a:t>
            </a:r>
            <a:r>
              <a:rPr lang="es-ES" altLang="es-ES" dirty="0"/>
              <a:t>. Hugo González Olaya</a:t>
            </a:r>
          </a:p>
          <a:p>
            <a:pPr eaLnBrk="1" hangingPunct="1"/>
            <a:r>
              <a:rPr lang="es-ES" altLang="es-ES" sz="1600" dirty="0" smtClean="0">
                <a:hlinkClick r:id="rId2"/>
              </a:rPr>
              <a:t>hugo14.gonzalez@gmail.com</a:t>
            </a:r>
            <a:endParaRPr lang="es-ES" altLang="es-ES" sz="1600" dirty="0" smtClean="0"/>
          </a:p>
          <a:p>
            <a:pPr eaLnBrk="1" hangingPunct="1"/>
            <a:r>
              <a:rPr lang="en-US" altLang="es-ES" sz="1600" dirty="0">
                <a:hlinkClick r:id="rId3"/>
              </a:rPr>
              <a:t>https://</a:t>
            </a:r>
            <a:r>
              <a:rPr lang="en-US" altLang="es-ES" sz="1600" dirty="0" smtClean="0">
                <a:hlinkClick r:id="rId3"/>
              </a:rPr>
              <a:t>github.com/hugo14gonzalez/BI_Demanda</a:t>
            </a:r>
            <a:endParaRPr lang="en-US" altLang="es-ES" sz="16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443039" y="5028272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b="1" dirty="0"/>
              <a:t>TRABAJO REALIZADO COMO REQUISITO PARCIAL PARA</a:t>
            </a:r>
          </a:p>
          <a:p>
            <a:pPr algn="ctr"/>
            <a:r>
              <a:rPr lang="es-CO" sz="1100" b="1" dirty="0"/>
              <a:t>OPTAR AL TÍTULO DE INGENIERO DE SISTEMAS</a:t>
            </a:r>
          </a:p>
          <a:p>
            <a:pPr algn="ctr"/>
            <a:r>
              <a:rPr lang="es-CO" sz="1100" b="1" dirty="0"/>
              <a:t> </a:t>
            </a:r>
          </a:p>
          <a:p>
            <a:pPr algn="ctr"/>
            <a:r>
              <a:rPr lang="es-CO" sz="1100" b="1" dirty="0"/>
              <a:t>ASESOR:</a:t>
            </a:r>
          </a:p>
          <a:p>
            <a:pPr algn="ctr"/>
            <a:r>
              <a:rPr lang="es-CO" sz="1100" b="1" dirty="0"/>
              <a:t>ROBERTO CARLOS GUEVARA CALUME</a:t>
            </a:r>
          </a:p>
          <a:p>
            <a:pPr algn="ctr"/>
            <a:r>
              <a:rPr lang="es-CO" sz="1100" b="1" dirty="0"/>
              <a:t> </a:t>
            </a:r>
          </a:p>
          <a:p>
            <a:pPr algn="ctr"/>
            <a:r>
              <a:rPr lang="es-CO" sz="1100" b="1" dirty="0"/>
              <a:t> </a:t>
            </a:r>
            <a:r>
              <a:rPr lang="es-CO" sz="1100" b="1" dirty="0" smtClean="0"/>
              <a:t>CORPORACIÓN </a:t>
            </a:r>
            <a:r>
              <a:rPr lang="es-CO" sz="1100" b="1" dirty="0"/>
              <a:t>UNIVERSITARIA REMINGTON</a:t>
            </a:r>
          </a:p>
          <a:p>
            <a:pPr algn="ctr"/>
            <a:r>
              <a:rPr lang="es-CO" sz="1100" b="1" dirty="0"/>
              <a:t>FACULTAD DE </a:t>
            </a:r>
            <a:r>
              <a:rPr lang="es-CO" sz="1100" b="1" dirty="0" smtClean="0"/>
              <a:t>INGENIERÍAS</a:t>
            </a:r>
            <a:endParaRPr lang="es-CO" sz="1100" b="1" dirty="0"/>
          </a:p>
          <a:p>
            <a:pPr algn="ctr"/>
            <a:r>
              <a:rPr lang="es-CO" sz="1100" b="1" dirty="0"/>
              <a:t>MEDELLÍN - ANTIOQUIA</a:t>
            </a:r>
          </a:p>
          <a:p>
            <a:pPr algn="ctr"/>
            <a:r>
              <a:rPr lang="es-CO" sz="1100" b="1" dirty="0" smtClean="0"/>
              <a:t>2020</a:t>
            </a:r>
            <a:endParaRPr lang="es-CO" sz="1100" b="1" dirty="0"/>
          </a:p>
        </p:txBody>
      </p:sp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22" y="3789040"/>
            <a:ext cx="2088232" cy="115212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8" y="256490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</a:t>
            </a:r>
            <a:r>
              <a:rPr lang="es-CO" dirty="0" err="1" smtClean="0"/>
              <a:t>ETLs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6313" y="4621876"/>
            <a:ext cx="2817496" cy="1974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Auditoria inicio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Programación carga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Carga tablas de dimensiones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Carga tablas de hechos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Procesa cubos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Auditoria fin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897887"/>
            <a:ext cx="6804248" cy="35283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10" y="897887"/>
            <a:ext cx="1869369" cy="2315089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509120"/>
            <a:ext cx="4788024" cy="227734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419872" y="4509120"/>
            <a:ext cx="531149" cy="2277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ETL Carga tabla </a:t>
            </a:r>
            <a:r>
              <a:rPr lang="es-CO" sz="1200" dirty="0" err="1" smtClean="0"/>
              <a:t>Fact</a:t>
            </a:r>
            <a:endParaRPr lang="es-CO" sz="1200" dirty="0"/>
          </a:p>
        </p:txBody>
      </p:sp>
      <p:sp>
        <p:nvSpPr>
          <p:cNvPr id="10" name="Flecha derecha 9"/>
          <p:cNvSpPr/>
          <p:nvPr/>
        </p:nvSpPr>
        <p:spPr>
          <a:xfrm rot="19875601">
            <a:off x="1227321" y="3826563"/>
            <a:ext cx="1627406" cy="807072"/>
          </a:xfrm>
          <a:prstGeom prst="rightArrow">
            <a:avLst>
              <a:gd name="adj1" fmla="val 50000"/>
              <a:gd name="adj2" fmla="val 5844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Procesar Todo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71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Cubos 1/2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843808" y="871254"/>
            <a:ext cx="216024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DimFecha</a:t>
            </a:r>
            <a:endParaRPr lang="es-CO" sz="1400" dirty="0"/>
          </a:p>
        </p:txBody>
      </p:sp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67944" y="1337373"/>
            <a:ext cx="4853995" cy="18699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07" y="1291180"/>
            <a:ext cx="3939235" cy="2603468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9491" y="4005064"/>
            <a:ext cx="1806205" cy="2505003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166354" y="4024142"/>
            <a:ext cx="1469542" cy="2485926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200525" y="48691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7" name="Grupo 6"/>
          <p:cNvGrpSpPr/>
          <p:nvPr/>
        </p:nvGrpSpPr>
        <p:grpSpPr>
          <a:xfrm>
            <a:off x="6761699" y="4149080"/>
            <a:ext cx="2160240" cy="1789923"/>
            <a:chOff x="6102510" y="4246430"/>
            <a:chExt cx="2160240" cy="1789923"/>
          </a:xfrm>
        </p:grpSpPr>
        <p:sp>
          <p:nvSpPr>
            <p:cNvPr id="13" name="Rectángulo redondeado 12"/>
            <p:cNvSpPr/>
            <p:nvPr/>
          </p:nvSpPr>
          <p:spPr>
            <a:xfrm>
              <a:off x="6102510" y="4246430"/>
              <a:ext cx="216024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/>
                <a:t>DimPeriodo</a:t>
              </a:r>
              <a:endParaRPr lang="es-CO" sz="1400" dirty="0"/>
            </a:p>
          </p:txBody>
        </p:sp>
        <p:pic>
          <p:nvPicPr>
            <p:cNvPr id="14" name="Imagen 1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106305" y="4703819"/>
              <a:ext cx="1076325" cy="809625"/>
            </a:xfrm>
            <a:prstGeom prst="rect">
              <a:avLst/>
            </a:prstGeom>
          </p:spPr>
        </p:pic>
        <p:graphicFrame>
          <p:nvGraphicFramePr>
            <p:cNvPr id="20" name="Objeto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780516"/>
                </p:ext>
              </p:extLst>
            </p:nvPr>
          </p:nvGraphicFramePr>
          <p:xfrm>
            <a:off x="7308304" y="4712378"/>
            <a:ext cx="742950" cy="132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Imagen de mapa de bits" r:id="rId8" imgW="746667" imgH="1325995" progId="Paint.Picture">
                    <p:embed/>
                  </p:oleObj>
                </mc:Choice>
                <mc:Fallback>
                  <p:oleObj name="Imagen de mapa de bits" r:id="rId8" imgW="746667" imgH="132599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4712378"/>
                          <a:ext cx="742950" cy="1323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0F17C04-87B9-4CBC-BCF7-DDF35D8F3C60}"/>
              </a:ext>
            </a:extLst>
          </p:cNvPr>
          <p:cNvGrpSpPr/>
          <p:nvPr/>
        </p:nvGrpSpPr>
        <p:grpSpPr>
          <a:xfrm>
            <a:off x="4350113" y="4041698"/>
            <a:ext cx="1386493" cy="1383465"/>
            <a:chOff x="3761570" y="3485695"/>
            <a:chExt cx="1997188" cy="2754644"/>
          </a:xfrm>
          <a:solidFill>
            <a:srgbClr val="0070C0"/>
          </a:solidFill>
        </p:grpSpPr>
        <p:sp>
          <p:nvSpPr>
            <p:cNvPr id="4" name="Estrella: 5 puntas 3">
              <a:extLst>
                <a:ext uri="{FF2B5EF4-FFF2-40B4-BE49-F238E27FC236}">
                  <a16:creationId xmlns:a16="http://schemas.microsoft.com/office/drawing/2014/main" id="{249D3621-9CFF-4313-86E1-E07E178B4E3F}"/>
                </a:ext>
              </a:extLst>
            </p:cNvPr>
            <p:cNvSpPr/>
            <p:nvPr/>
          </p:nvSpPr>
          <p:spPr>
            <a:xfrm>
              <a:off x="3761570" y="3485695"/>
              <a:ext cx="1997188" cy="1869915"/>
            </a:xfrm>
            <a:prstGeom prst="star5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2666EA0-2DAF-439E-B4D5-5114FB627CAA}"/>
                </a:ext>
              </a:extLst>
            </p:cNvPr>
            <p:cNvSpPr/>
            <p:nvPr/>
          </p:nvSpPr>
          <p:spPr>
            <a:xfrm>
              <a:off x="3761570" y="5374365"/>
              <a:ext cx="1997188" cy="865974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/>
                <a:t>Modelo</a:t>
              </a:r>
            </a:p>
            <a:p>
              <a:pPr algn="ctr"/>
              <a:r>
                <a:rPr lang="es-CO" sz="1400" dirty="0"/>
                <a:t>Estrella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2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Construcción - Cubos </a:t>
            </a:r>
            <a:r>
              <a:rPr lang="es-CO" dirty="0" smtClean="0"/>
              <a:t>2/2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902929"/>
            <a:ext cx="2695575" cy="21907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902929"/>
            <a:ext cx="3794760" cy="27692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5277"/>
            <a:ext cx="8814495" cy="2843385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184EBEE-2590-4D41-A84D-49EAA26A5225}"/>
              </a:ext>
            </a:extLst>
          </p:cNvPr>
          <p:cNvSpPr/>
          <p:nvPr/>
        </p:nvSpPr>
        <p:spPr>
          <a:xfrm>
            <a:off x="502716" y="974980"/>
            <a:ext cx="1406327" cy="10233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Métricas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0D3C9AB-B6DF-454D-83A1-FA4AF6B65B3D}"/>
              </a:ext>
            </a:extLst>
          </p:cNvPr>
          <p:cNvSpPr/>
          <p:nvPr/>
        </p:nvSpPr>
        <p:spPr>
          <a:xfrm>
            <a:off x="0" y="3501008"/>
            <a:ext cx="2123728" cy="427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Explorar los datos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31" y="2311417"/>
            <a:ext cx="872895" cy="9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- Reportes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46574" y="4414534"/>
            <a:ext cx="4608512" cy="20388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40434" y="3892582"/>
            <a:ext cx="3620793" cy="521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s-CO" sz="1200" dirty="0"/>
              <a:t>Portal de reportes propio de </a:t>
            </a:r>
          </a:p>
          <a:p>
            <a:r>
              <a:rPr lang="es-CO" sz="1200" dirty="0" smtClean="0"/>
              <a:t>Microsoft SQL </a:t>
            </a:r>
            <a:r>
              <a:rPr lang="es-CO" sz="1200" dirty="0" err="1"/>
              <a:t>Reporting</a:t>
            </a:r>
            <a:r>
              <a:rPr lang="es-CO" sz="1200" dirty="0"/>
              <a:t> </a:t>
            </a:r>
            <a:r>
              <a:rPr lang="es-CO" sz="1200" dirty="0" err="1"/>
              <a:t>Services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252750" y="1052736"/>
            <a:ext cx="2159010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tipo </a:t>
            </a:r>
            <a:r>
              <a:rPr lang="es-CO" sz="1200" dirty="0" err="1"/>
              <a:t>Dashboard</a:t>
            </a:r>
            <a:r>
              <a:rPr lang="es-CO" sz="1200" dirty="0"/>
              <a:t> o</a:t>
            </a:r>
          </a:p>
          <a:p>
            <a:pPr algn="ctr"/>
            <a:r>
              <a:rPr lang="es-CO" sz="1200" dirty="0"/>
              <a:t>Tablero de </a:t>
            </a:r>
            <a:r>
              <a:rPr lang="es-CO" sz="1200" dirty="0" smtClean="0"/>
              <a:t>Control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2846164" y="1052736"/>
            <a:ext cx="2517924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</a:t>
            </a:r>
            <a:r>
              <a:rPr lang="es-CO" sz="1200" dirty="0" smtClean="0"/>
              <a:t>gráfico</a:t>
            </a:r>
          </a:p>
          <a:p>
            <a:pPr algn="ctr"/>
            <a:r>
              <a:rPr lang="es-CO" sz="1200" dirty="0" smtClean="0"/>
              <a:t>Métricas demanda y pérdidas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6372200" y="1052736"/>
            <a:ext cx="1821284" cy="446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Reporte </a:t>
            </a:r>
            <a:r>
              <a:rPr lang="es-CO" sz="1200" dirty="0" smtClean="0"/>
              <a:t>paginado</a:t>
            </a:r>
          </a:p>
          <a:p>
            <a:pPr algn="ctr"/>
            <a:r>
              <a:rPr lang="es-CO" sz="1200" dirty="0" smtClean="0"/>
              <a:t>Bitácora de procesos</a:t>
            </a:r>
            <a:endParaRPr lang="es-CO" sz="1200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4371" y="1601716"/>
            <a:ext cx="2449397" cy="1899292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843808" y="1601716"/>
            <a:ext cx="2594644" cy="1899292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652119" y="1601716"/>
            <a:ext cx="3333451" cy="189929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1" y="4430785"/>
            <a:ext cx="3601525" cy="2026411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6516" y="3892582"/>
            <a:ext cx="2277234" cy="436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Detalle - </a:t>
            </a:r>
            <a:r>
              <a:rPr lang="es-CO" sz="1200" dirty="0" err="1" smtClean="0"/>
              <a:t>Dashboard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0578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– Aplicación Web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0" y="1163147"/>
            <a:ext cx="9060729" cy="4354085"/>
            <a:chOff x="0" y="1163147"/>
            <a:chExt cx="9060729" cy="435408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3147"/>
              <a:ext cx="6128245" cy="4354085"/>
            </a:xfrm>
            <a:prstGeom prst="rect">
              <a:avLst/>
            </a:prstGeom>
          </p:spPr>
        </p:pic>
        <p:grpSp>
          <p:nvGrpSpPr>
            <p:cNvPr id="11" name="Grupo 10"/>
            <p:cNvGrpSpPr/>
            <p:nvPr/>
          </p:nvGrpSpPr>
          <p:grpSpPr>
            <a:xfrm>
              <a:off x="6221883" y="1337731"/>
              <a:ext cx="2838846" cy="1457529"/>
              <a:chOff x="6221883" y="1083304"/>
              <a:chExt cx="2838846" cy="1457529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1883" y="1426252"/>
                <a:ext cx="2838846" cy="1114581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883" y="1083304"/>
                <a:ext cx="1181265" cy="342948"/>
              </a:xfrm>
              <a:prstGeom prst="rect">
                <a:avLst/>
              </a:prstGeom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6221883" y="3234061"/>
              <a:ext cx="1857634" cy="2177558"/>
              <a:chOff x="6221883" y="2582910"/>
              <a:chExt cx="1857634" cy="217755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1883" y="2883781"/>
                <a:ext cx="1857634" cy="1876687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1883" y="2582910"/>
                <a:ext cx="1019317" cy="304843"/>
              </a:xfrm>
              <a:prstGeom prst="rect">
                <a:avLst/>
              </a:prstGeom>
            </p:spPr>
          </p:pic>
        </p:grpSp>
      </p:grpSp>
      <p:grpSp>
        <p:nvGrpSpPr>
          <p:cNvPr id="17" name="Grupo 16"/>
          <p:cNvGrpSpPr/>
          <p:nvPr/>
        </p:nvGrpSpPr>
        <p:grpSpPr>
          <a:xfrm>
            <a:off x="3203848" y="5915204"/>
            <a:ext cx="1953988" cy="850483"/>
            <a:chOff x="107504" y="5955878"/>
            <a:chExt cx="1953988" cy="85048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528" y="5955878"/>
              <a:ext cx="568235" cy="493186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9254" y="6090211"/>
              <a:ext cx="785817" cy="224519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504" y="6509771"/>
              <a:ext cx="1080120" cy="28424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23011" y="6509771"/>
              <a:ext cx="271874" cy="29659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9761" y="6449064"/>
              <a:ext cx="501731" cy="324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Respuesta a Preguntas del Negocio (1/3)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903602"/>
            <a:ext cx="8001000" cy="5200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96" y="5743419"/>
            <a:ext cx="2838846" cy="1114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405" y="6227432"/>
            <a:ext cx="1181265" cy="342948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692376" y="6126012"/>
            <a:ext cx="1104314" cy="545789"/>
          </a:xfrm>
          <a:prstGeom prst="rightArrow">
            <a:avLst/>
          </a:prstGeom>
          <a:solidFill>
            <a:srgbClr val="0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6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Respuesta a Preguntas del Negocio </a:t>
            </a:r>
            <a:r>
              <a:rPr lang="es-CO" dirty="0" smtClean="0"/>
              <a:t>(2/3</a:t>
            </a:r>
            <a:r>
              <a:rPr lang="es-CO" dirty="0"/>
              <a:t>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961" y="908721"/>
            <a:ext cx="8208912" cy="51808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80930" y="6381328"/>
            <a:ext cx="4439342" cy="436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Demanda comercial por agente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2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Respuesta a Preguntas del Negocio </a:t>
            </a:r>
            <a:r>
              <a:rPr lang="es-CO" dirty="0" smtClean="0"/>
              <a:t>(3/3</a:t>
            </a:r>
            <a:r>
              <a:rPr lang="es-CO" dirty="0"/>
              <a:t>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0930" y="6381328"/>
            <a:ext cx="4439342" cy="436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Demanda por geografía</a:t>
            </a:r>
            <a:endParaRPr lang="es-CO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79910"/>
            <a:ext cx="8640959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 y Entregables (1/2)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Construcción de un BI</a:t>
            </a:r>
          </a:p>
          <a:p>
            <a:r>
              <a:rPr lang="es-CO" dirty="0" smtClean="0"/>
              <a:t>Modelos estrella</a:t>
            </a:r>
          </a:p>
          <a:p>
            <a:r>
              <a:rPr lang="es-CO" dirty="0" smtClean="0"/>
              <a:t>Análisis de demanda y pérdidas de energía</a:t>
            </a:r>
          </a:p>
          <a:p>
            <a:r>
              <a:rPr lang="es-CO" dirty="0" smtClean="0"/>
              <a:t>Resultados para los agentes del mercado</a:t>
            </a:r>
          </a:p>
          <a:p>
            <a:pPr lvl="1"/>
            <a:r>
              <a:rPr lang="es-CO" dirty="0" smtClean="0"/>
              <a:t>El BI </a:t>
            </a:r>
            <a:r>
              <a:rPr lang="es-CO" dirty="0"/>
              <a:t>les permite contar con información de demanda y pérdidas </a:t>
            </a:r>
            <a:r>
              <a:rPr lang="es-CO" dirty="0" smtClean="0"/>
              <a:t>en </a:t>
            </a:r>
            <a:r>
              <a:rPr lang="es-CO" dirty="0"/>
              <a:t>forma oportuna y confiable, esto les ayuda </a:t>
            </a:r>
            <a:r>
              <a:rPr lang="es-CO" dirty="0" smtClean="0"/>
              <a:t>en la toma de decisiones</a:t>
            </a:r>
          </a:p>
          <a:p>
            <a:r>
              <a:rPr lang="es-CO" dirty="0" smtClean="0"/>
              <a:t>Calidad de datos</a:t>
            </a:r>
          </a:p>
          <a:p>
            <a:pPr lvl="1"/>
            <a:r>
              <a:rPr lang="es-CO" dirty="0" smtClean="0"/>
              <a:t>Los agentes requieren información confiable</a:t>
            </a:r>
          </a:p>
          <a:p>
            <a:pPr lvl="1"/>
            <a:r>
              <a:rPr lang="es-CO" dirty="0" smtClean="0"/>
              <a:t>Bitácora para seguimiento de procesos</a:t>
            </a:r>
          </a:p>
          <a:p>
            <a:r>
              <a:rPr lang="es-CO" dirty="0" smtClean="0"/>
              <a:t>Aplicación Web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948139"/>
            <a:ext cx="5516602" cy="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y Entregables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Documento proyecto de grado</a:t>
            </a:r>
          </a:p>
          <a:p>
            <a:r>
              <a:rPr lang="es-CO" dirty="0" smtClean="0"/>
              <a:t>Manual de instalación</a:t>
            </a:r>
          </a:p>
          <a:p>
            <a:r>
              <a:rPr lang="es-CO" dirty="0" smtClean="0"/>
              <a:t>Manual de operación</a:t>
            </a:r>
          </a:p>
          <a:p>
            <a:r>
              <a:rPr lang="es-CO" dirty="0" smtClean="0"/>
              <a:t>Proyecto de base de datos con los scripts</a:t>
            </a:r>
          </a:p>
          <a:p>
            <a:r>
              <a:rPr lang="es-CO" dirty="0" smtClean="0"/>
              <a:t>Proyectos de </a:t>
            </a:r>
            <a:r>
              <a:rPr lang="es-CO" dirty="0" err="1" smtClean="0"/>
              <a:t>ETLs</a:t>
            </a:r>
            <a:endParaRPr lang="es-CO" dirty="0" smtClean="0"/>
          </a:p>
          <a:p>
            <a:r>
              <a:rPr lang="es-CO" dirty="0" smtClean="0"/>
              <a:t>Proyecto de cubos OLAP</a:t>
            </a:r>
          </a:p>
          <a:p>
            <a:r>
              <a:rPr lang="es-CO" dirty="0" smtClean="0"/>
              <a:t>Proyectos reportes de bitácora y del sistema</a:t>
            </a:r>
          </a:p>
          <a:p>
            <a:r>
              <a:rPr lang="es-CO" dirty="0" smtClean="0"/>
              <a:t>Proyecto aplicación Web</a:t>
            </a:r>
          </a:p>
          <a:p>
            <a:r>
              <a:rPr lang="es-CO" dirty="0" smtClean="0"/>
              <a:t>Muestra de archivos</a:t>
            </a:r>
          </a:p>
          <a:p>
            <a:r>
              <a:rPr lang="es-CO" dirty="0" smtClean="0"/>
              <a:t>Repositorio en Internet en el sitio GitHub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37" y="5884060"/>
            <a:ext cx="877416" cy="82200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07704" y="6110395"/>
            <a:ext cx="599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sng" dirty="0">
                <a:hlinkClick r:id="rId3"/>
              </a:rPr>
              <a:t>https://github.com/hugo14gonzalez/BI_Demanda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8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 dirty="0"/>
              <a:t>Objetivo general</a:t>
            </a:r>
          </a:p>
          <a:p>
            <a:pPr lvl="1">
              <a:lnSpc>
                <a:spcPct val="150000"/>
              </a:lnSpc>
            </a:pPr>
            <a:r>
              <a:rPr lang="es-CO" sz="1500" dirty="0"/>
              <a:t>Construir un prototipo funcional para analizar la demanda y pérdidas de energía eléctrica utilizando tecnología de Business </a:t>
            </a:r>
            <a:r>
              <a:rPr lang="es-CO" sz="1500" dirty="0" err="1"/>
              <a:t>Inteligence</a:t>
            </a:r>
            <a:r>
              <a:rPr lang="es-CO" sz="1500" dirty="0"/>
              <a:t> (BI) como solución de software</a:t>
            </a:r>
          </a:p>
          <a:p>
            <a:r>
              <a:rPr lang="es-CO" sz="2000" dirty="0"/>
              <a:t>Objetivos específicos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Construir </a:t>
            </a:r>
            <a:r>
              <a:rPr lang="es-CO" sz="1500" dirty="0"/>
              <a:t>una solución de BI que le sirva a los agentes del mercado para analizar la información de demanda y pérdidas de energía eléctrica para la toma de decisiones en forma oportuna.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Mejorar </a:t>
            </a:r>
            <a:r>
              <a:rPr lang="es-CO" sz="1500" dirty="0"/>
              <a:t>la calidad de datos por medio de procesos de auditoría de procesos y reportes de auditoría para garantizar la confiabilidad de los agentes en la información que están consultado.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Crear </a:t>
            </a:r>
            <a:r>
              <a:rPr lang="es-CO" sz="1500" dirty="0"/>
              <a:t>un sitio de consultas y reportes, rápido, de agradable presentación y sin costos adicionales, para que los agentes (usuarios) analicen la información.</a:t>
            </a:r>
          </a:p>
          <a:p>
            <a:pPr lvl="1">
              <a:lnSpc>
                <a:spcPct val="150000"/>
              </a:lnSpc>
            </a:pPr>
            <a:r>
              <a:rPr lang="es-CO" sz="1500" dirty="0" smtClean="0"/>
              <a:t>Contribuir </a:t>
            </a:r>
            <a:r>
              <a:rPr lang="es-CO" sz="1500" dirty="0"/>
              <a:t>en la generación de conocimiento en BI, con la construcción de código robusto para soluciones de BI</a:t>
            </a:r>
          </a:p>
          <a:p>
            <a:pPr lvl="1">
              <a:lnSpc>
                <a:spcPct val="150000"/>
              </a:lnSpc>
            </a:pPr>
            <a:endParaRPr lang="es-CO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 (1/2)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2000" dirty="0" smtClean="0"/>
              <a:t>Los proyectos de BI son construidos siguiendo metodologías como </a:t>
            </a:r>
            <a:r>
              <a:rPr lang="es-CO" sz="2000" dirty="0" err="1" smtClean="0"/>
              <a:t>Inmon</a:t>
            </a:r>
            <a:r>
              <a:rPr lang="es-CO" sz="2000" dirty="0" smtClean="0"/>
              <a:t> y </a:t>
            </a:r>
            <a:r>
              <a:rPr lang="es-CO" sz="2000" b="1" dirty="0" err="1" smtClean="0">
                <a:solidFill>
                  <a:srgbClr val="FF0000"/>
                </a:solidFill>
              </a:rPr>
              <a:t>Kimball</a:t>
            </a:r>
            <a:endParaRPr lang="es-CO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CO" sz="2000" dirty="0" smtClean="0"/>
              <a:t>En la “arquitectura bus” de </a:t>
            </a:r>
            <a:r>
              <a:rPr lang="es-CO" sz="2000" dirty="0" err="1" smtClean="0"/>
              <a:t>Kimball</a:t>
            </a:r>
            <a:r>
              <a:rPr lang="es-CO" sz="2000" dirty="0" smtClean="0"/>
              <a:t> los bloques son constantes, pero la implementación es abierta según las necesidades y la tecnología</a:t>
            </a:r>
          </a:p>
          <a:p>
            <a:pPr lvl="1">
              <a:lnSpc>
                <a:spcPct val="150000"/>
              </a:lnSpc>
            </a:pPr>
            <a:r>
              <a:rPr lang="es-CO" sz="1400" dirty="0" smtClean="0"/>
              <a:t>Para construir estos bloques es recomendable seguir patrones y buenas prácticas</a:t>
            </a:r>
          </a:p>
          <a:p>
            <a:pPr lvl="1">
              <a:lnSpc>
                <a:spcPct val="150000"/>
              </a:lnSpc>
            </a:pPr>
            <a:r>
              <a:rPr lang="es-CO" sz="1400" dirty="0" smtClean="0"/>
              <a:t>Atributos de calidad para crear un sistema robusto</a:t>
            </a:r>
          </a:p>
          <a:p>
            <a:pPr>
              <a:lnSpc>
                <a:spcPct val="150000"/>
              </a:lnSpc>
            </a:pPr>
            <a:r>
              <a:rPr lang="es-CO" sz="2000" dirty="0" smtClean="0"/>
              <a:t>Establecer las </a:t>
            </a:r>
            <a:r>
              <a:rPr lang="es-CO" sz="2000" dirty="0"/>
              <a:t>preguntas de </a:t>
            </a:r>
            <a:r>
              <a:rPr lang="es-CO" sz="2000" dirty="0" smtClean="0"/>
              <a:t>negocio, definir las fuentes de datos y crear los “modelos estrellas” son fundamentales, un mal entendimiento implica reprocesos o terminar con un proyecto que no satisface las necesidades. Por ejemplo, en el proyecto la decisión fue utilizar archivos planos obtenidos de XM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2000" dirty="0" smtClean="0"/>
              <a:t>La selección de herramientas dependen de las condiciones económicas, necesidades del proyecto y que estén alineadas con las herramientas que utilice la empresa</a:t>
            </a:r>
          </a:p>
          <a:p>
            <a:pPr>
              <a:lnSpc>
                <a:spcPct val="150000"/>
              </a:lnSpc>
            </a:pPr>
            <a:r>
              <a:rPr lang="es-CO" sz="2000" dirty="0" smtClean="0"/>
              <a:t>Un </a:t>
            </a:r>
            <a:r>
              <a:rPr lang="es-CO" sz="2000" dirty="0"/>
              <a:t>proyecto de BI puede considerar </a:t>
            </a:r>
            <a:r>
              <a:rPr lang="es-CO" sz="2000" b="1" dirty="0">
                <a:solidFill>
                  <a:srgbClr val="FF0000"/>
                </a:solidFill>
              </a:rPr>
              <a:t>exitoso</a:t>
            </a:r>
            <a:r>
              <a:rPr lang="es-CO" sz="2000" dirty="0"/>
              <a:t> si es utilizado por los </a:t>
            </a:r>
            <a:r>
              <a:rPr lang="es-CO" sz="2000" dirty="0" smtClean="0"/>
              <a:t>usuarios (agentes) </a:t>
            </a:r>
            <a:r>
              <a:rPr lang="es-CO" sz="2000" dirty="0"/>
              <a:t>porque ofrece “</a:t>
            </a:r>
            <a:r>
              <a:rPr lang="es-CO" sz="2000" b="1" dirty="0">
                <a:solidFill>
                  <a:srgbClr val="FF0000"/>
                </a:solidFill>
              </a:rPr>
              <a:t>lo que necesitan</a:t>
            </a:r>
            <a:r>
              <a:rPr lang="es-CO" sz="2000" dirty="0"/>
              <a:t>”. Esto implicó retos como </a:t>
            </a:r>
            <a:r>
              <a:rPr lang="es-CO" sz="2000" dirty="0" smtClean="0"/>
              <a:t>desempeño</a:t>
            </a:r>
            <a:r>
              <a:rPr lang="es-CO" sz="2000" dirty="0"/>
              <a:t>, oportunidad de la información</a:t>
            </a:r>
            <a:r>
              <a:rPr lang="es-CO" sz="2000" dirty="0" smtClean="0"/>
              <a:t>, </a:t>
            </a:r>
            <a:r>
              <a:rPr lang="es-CO" sz="2000" dirty="0"/>
              <a:t>calidad de </a:t>
            </a:r>
            <a:r>
              <a:rPr lang="es-CO" sz="2000" dirty="0" smtClean="0"/>
              <a:t>datos</a:t>
            </a:r>
          </a:p>
          <a:p>
            <a:pPr>
              <a:lnSpc>
                <a:spcPct val="150000"/>
              </a:lnSpc>
            </a:pPr>
            <a:r>
              <a:rPr lang="es-CO" sz="2000" dirty="0"/>
              <a:t>BI es una tecnología que cada día es más </a:t>
            </a:r>
            <a:r>
              <a:rPr lang="es-CO" sz="2000" dirty="0" smtClean="0"/>
              <a:t>utilizada, </a:t>
            </a:r>
            <a:r>
              <a:rPr lang="es-CO" sz="2000" dirty="0"/>
              <a:t>pero existe poco personal </a:t>
            </a:r>
            <a:r>
              <a:rPr lang="es-CO" sz="2000" dirty="0" smtClean="0"/>
              <a:t>calificado. </a:t>
            </a:r>
            <a:r>
              <a:rPr lang="es-CO" sz="2000" dirty="0" smtClean="0"/>
              <a:t>El </a:t>
            </a:r>
            <a:r>
              <a:rPr lang="es-CO" sz="2000" dirty="0"/>
              <a:t>proyecto incluye código para contribuir en la generación de conocimiento en </a:t>
            </a:r>
            <a:r>
              <a:rPr lang="es-CO" sz="2000" dirty="0" smtClean="0"/>
              <a:t>BI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sz="1100" dirty="0"/>
              <a:t>Curto </a:t>
            </a:r>
            <a:r>
              <a:rPr lang="es-CO" sz="1100" dirty="0" err="1"/>
              <a:t>Diaz</a:t>
            </a:r>
            <a:r>
              <a:rPr lang="es-CO" sz="1100" dirty="0"/>
              <a:t>, J. y </a:t>
            </a:r>
            <a:r>
              <a:rPr lang="es-CO" sz="1100" dirty="0" err="1"/>
              <a:t>Conesa</a:t>
            </a:r>
            <a:r>
              <a:rPr lang="es-CO" sz="1100" dirty="0"/>
              <a:t> </a:t>
            </a:r>
            <a:r>
              <a:rPr lang="es-CO" sz="1100" dirty="0" err="1"/>
              <a:t>Caralt</a:t>
            </a:r>
            <a:r>
              <a:rPr lang="es-CO" sz="1100" dirty="0"/>
              <a:t>, J. (2015). Introducción al </a:t>
            </a:r>
            <a:r>
              <a:rPr lang="es-CO" sz="1100" dirty="0" err="1"/>
              <a:t>business</a:t>
            </a:r>
            <a:r>
              <a:rPr lang="es-CO" sz="1100" dirty="0"/>
              <a:t> </a:t>
            </a:r>
            <a:r>
              <a:rPr lang="es-CO" sz="1100" dirty="0" err="1"/>
              <a:t>intelligence</a:t>
            </a:r>
            <a:r>
              <a:rPr lang="es-CO" sz="1100" dirty="0"/>
              <a:t>. Recuperado de: </a:t>
            </a:r>
            <a:r>
              <a:rPr lang="es-CO" sz="1100" u="sng" dirty="0">
                <a:hlinkClick r:id="rId2"/>
              </a:rPr>
              <a:t>https://</a:t>
            </a:r>
            <a:r>
              <a:rPr lang="es-CO" sz="1100" u="sng" dirty="0" smtClean="0">
                <a:hlinkClick r:id="rId2"/>
              </a:rPr>
              <a:t>issuu.com/gian3/docs/introduccion_al_business_intelligen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 smtClean="0"/>
              <a:t>Ferrari</a:t>
            </a:r>
            <a:r>
              <a:rPr lang="es-CO" sz="1100" dirty="0"/>
              <a:t>, Alberto &amp; </a:t>
            </a:r>
            <a:r>
              <a:rPr lang="es-CO" sz="1100" dirty="0" err="1"/>
              <a:t>Russo</a:t>
            </a:r>
            <a:r>
              <a:rPr lang="es-CO" sz="1100" dirty="0"/>
              <a:t>, Marco (2008). </a:t>
            </a:r>
            <a:r>
              <a:rPr lang="es-CO" sz="1100" dirty="0" err="1"/>
              <a:t>Introduction</a:t>
            </a:r>
            <a:r>
              <a:rPr lang="es-CO" sz="1100" dirty="0"/>
              <a:t> to </a:t>
            </a:r>
            <a:r>
              <a:rPr lang="es-CO" sz="1100" dirty="0" err="1"/>
              <a:t>the</a:t>
            </a:r>
            <a:r>
              <a:rPr lang="es-CO" sz="1100" dirty="0"/>
              <a:t> SQLBI </a:t>
            </a:r>
            <a:r>
              <a:rPr lang="es-CO" sz="1100" dirty="0" err="1"/>
              <a:t>methology</a:t>
            </a:r>
            <a:r>
              <a:rPr lang="es-CO" sz="1100" dirty="0"/>
              <a:t>. Recuperado de: </a:t>
            </a:r>
            <a:r>
              <a:rPr lang="es-CO" sz="1100" u="sng" dirty="0">
                <a:hlinkClick r:id="rId3"/>
              </a:rPr>
              <a:t>https://www.sqlbi.com/wp-content/uploads/Introduction-to-SQLBI-Methodology-draft-1.0.pdf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Gorman, K., </a:t>
            </a:r>
            <a:r>
              <a:rPr lang="es-CO" sz="1100" dirty="0" err="1"/>
              <a:t>Hirt</a:t>
            </a:r>
            <a:r>
              <a:rPr lang="es-CO" sz="1100" dirty="0"/>
              <a:t>, A., &amp; otros (2019). </a:t>
            </a:r>
            <a:r>
              <a:rPr lang="es-CO" sz="1100" dirty="0" err="1"/>
              <a:t>Introducing</a:t>
            </a:r>
            <a:r>
              <a:rPr lang="es-CO" sz="1100" dirty="0"/>
              <a:t> Microsoft SQL Server 2019. Recuperado de: </a:t>
            </a:r>
            <a:r>
              <a:rPr lang="es-CO" sz="1100" u="sng" dirty="0">
                <a:hlinkClick r:id="rId4"/>
              </a:rPr>
              <a:t>https://info.microsoft.com/ww-landing-introducing-sql-server-2019-content.html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 err="1" smtClean="0"/>
              <a:t>Kimball</a:t>
            </a:r>
            <a:r>
              <a:rPr lang="es-CO" sz="1100" dirty="0"/>
              <a:t>, R. &amp; Ross, M. (2013). </a:t>
            </a:r>
            <a:r>
              <a:rPr lang="es-CO" sz="1100" dirty="0" err="1"/>
              <a:t>The</a:t>
            </a:r>
            <a:r>
              <a:rPr lang="es-CO" sz="1100" dirty="0"/>
              <a:t> data </a:t>
            </a:r>
            <a:r>
              <a:rPr lang="es-CO" sz="1100" dirty="0" err="1"/>
              <a:t>warehouse</a:t>
            </a:r>
            <a:r>
              <a:rPr lang="es-CO" sz="1100" dirty="0"/>
              <a:t> </a:t>
            </a:r>
            <a:r>
              <a:rPr lang="es-CO" sz="1100" dirty="0" err="1"/>
              <a:t>toolkit</a:t>
            </a:r>
            <a:r>
              <a:rPr lang="es-CO" sz="1100" dirty="0"/>
              <a:t> (3 ed.). </a:t>
            </a:r>
            <a:r>
              <a:rPr lang="es-CO" sz="1100" dirty="0" err="1"/>
              <a:t>Indianapolis</a:t>
            </a:r>
            <a:r>
              <a:rPr lang="es-CO" sz="1100" dirty="0"/>
              <a:t>. Editorial </a:t>
            </a:r>
            <a:r>
              <a:rPr lang="es-CO" sz="1100" dirty="0" err="1" smtClean="0"/>
              <a:t>Wiley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/>
              <a:t>Rueda Mejía, V. M. (2011) Predicción del consumo de energía en Colombia con modelos no lineales. Tesis de grado. Universidad Nacional de Colombia. Recuperado de: </a:t>
            </a:r>
            <a:r>
              <a:rPr lang="es-CO" sz="1100" u="sng" dirty="0">
                <a:hlinkClick r:id="rId5"/>
              </a:rPr>
              <a:t>http://</a:t>
            </a:r>
            <a:r>
              <a:rPr lang="es-CO" sz="1100" u="sng" dirty="0" smtClean="0">
                <a:hlinkClick r:id="rId5"/>
              </a:rPr>
              <a:t>bdigital.unal.edu.co/4462/1/200920150.2011.pdf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 err="1"/>
              <a:t>Sarka</a:t>
            </a:r>
            <a:r>
              <a:rPr lang="es-CO" sz="1100" dirty="0"/>
              <a:t>, D., </a:t>
            </a:r>
            <a:r>
              <a:rPr lang="es-CO" sz="1100" dirty="0" err="1"/>
              <a:t>Lah</a:t>
            </a:r>
            <a:r>
              <a:rPr lang="es-CO" sz="1100" dirty="0"/>
              <a:t>, M. &amp; </a:t>
            </a:r>
            <a:r>
              <a:rPr lang="es-CO" sz="1100" dirty="0" err="1"/>
              <a:t>Jerkic</a:t>
            </a:r>
            <a:r>
              <a:rPr lang="es-CO" sz="1100" dirty="0"/>
              <a:t>, G. (2012). Training Kit (</a:t>
            </a:r>
            <a:r>
              <a:rPr lang="es-CO" sz="1100" dirty="0" err="1"/>
              <a:t>Exam</a:t>
            </a:r>
            <a:r>
              <a:rPr lang="es-CO" sz="1100" dirty="0"/>
              <a:t> 70-463) </a:t>
            </a:r>
            <a:r>
              <a:rPr lang="es-CO" sz="1100" dirty="0" err="1"/>
              <a:t>Implementing</a:t>
            </a:r>
            <a:r>
              <a:rPr lang="es-CO" sz="1100" dirty="0"/>
              <a:t> a Data </a:t>
            </a:r>
            <a:r>
              <a:rPr lang="es-CO" sz="1100" dirty="0" err="1"/>
              <a:t>Warehouse</a:t>
            </a:r>
            <a:r>
              <a:rPr lang="es-CO" sz="1100" dirty="0"/>
              <a:t> </a:t>
            </a:r>
            <a:r>
              <a:rPr lang="es-CO" sz="1100" dirty="0" err="1"/>
              <a:t>with</a:t>
            </a:r>
            <a:r>
              <a:rPr lang="es-CO" sz="1100" dirty="0"/>
              <a:t> Microsoft SQL Server 2012 (MCSA). Recuperado de: </a:t>
            </a:r>
            <a:r>
              <a:rPr lang="es-CO" sz="1100" u="sng" dirty="0">
                <a:hlinkClick r:id="rId6"/>
              </a:rPr>
              <a:t>https://www.microsoftpressstore.com/store/training-kit-exam-70-463-implementing-a-data-warehouse-9780735666092#downloads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 smtClean="0"/>
              <a:t>XM </a:t>
            </a:r>
            <a:r>
              <a:rPr lang="es-CO" sz="1100" dirty="0"/>
              <a:t>(2018). Introducción a la Operación y Administración del Mercado. Recuperado de: </a:t>
            </a:r>
            <a:r>
              <a:rPr lang="es-CO" sz="1100" u="sng" dirty="0">
                <a:hlinkClick r:id="rId7"/>
              </a:rPr>
              <a:t>https://www.xm.com.co/corporativo/Memorias%20Seminarios/PPTFINAL_LUNES23.pdf</a:t>
            </a:r>
            <a:endParaRPr lang="es-CO" sz="1100" dirty="0" smtClean="0"/>
          </a:p>
          <a:p>
            <a:pPr>
              <a:lnSpc>
                <a:spcPct val="150000"/>
              </a:lnSpc>
            </a:pPr>
            <a:r>
              <a:rPr lang="es-CO" sz="1100" dirty="0" smtClean="0"/>
              <a:t>XM </a:t>
            </a:r>
            <a:r>
              <a:rPr lang="es-CO" sz="1100" dirty="0"/>
              <a:t>(2020). Portal web de BI.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8"/>
              </a:rPr>
              <a:t>http</a:t>
            </a:r>
            <a:r>
              <a:rPr lang="es-CO" sz="1100" u="sng" dirty="0">
                <a:hlinkClick r:id="rId8"/>
              </a:rPr>
              <a:t>://portalbissrs.xm.com.co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Descarga Microsoft SQL Server Data Tools (2020). Recuperado de: </a:t>
            </a:r>
            <a:r>
              <a:rPr lang="es-CO" sz="1100" u="sng" dirty="0" smtClean="0">
                <a:hlinkClick r:id="rId9"/>
              </a:rPr>
              <a:t>https</a:t>
            </a:r>
            <a:r>
              <a:rPr lang="es-CO" sz="1100" u="sng" dirty="0">
                <a:hlinkClick r:id="rId9"/>
              </a:rPr>
              <a:t>://docs.microsoft.com/en-us/sql/ssdt/download-sql-server-data-tools-ssdt</a:t>
            </a:r>
            <a:endParaRPr lang="es-CO" sz="1100" dirty="0"/>
          </a:p>
          <a:p>
            <a:pPr>
              <a:lnSpc>
                <a:spcPct val="150000"/>
              </a:lnSpc>
            </a:pPr>
            <a:r>
              <a:rPr lang="es-CO" sz="1100" dirty="0"/>
              <a:t> </a:t>
            </a:r>
            <a:r>
              <a:rPr lang="es-CO" sz="1100" dirty="0" smtClean="0"/>
              <a:t>Descarga </a:t>
            </a:r>
            <a:r>
              <a:rPr lang="es-CO" sz="1100" dirty="0"/>
              <a:t>Microsoft SQL Server Management Studio (2020).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10"/>
              </a:rPr>
              <a:t>https</a:t>
            </a:r>
            <a:r>
              <a:rPr lang="es-CO" sz="1100" u="sng" dirty="0">
                <a:hlinkClick r:id="rId10"/>
              </a:rPr>
              <a:t>://</a:t>
            </a:r>
            <a:r>
              <a:rPr lang="es-CO" sz="1100" u="sng" dirty="0" smtClean="0">
                <a:hlinkClick r:id="rId10"/>
              </a:rPr>
              <a:t>docs.microsoft.com/es-es/sql/ssms/download-sql-server-management-studio-ssms</a:t>
            </a:r>
            <a:endParaRPr lang="es-CO" sz="1100" u="sng" dirty="0" smtClean="0"/>
          </a:p>
          <a:p>
            <a:pPr>
              <a:lnSpc>
                <a:spcPct val="150000"/>
              </a:lnSpc>
            </a:pPr>
            <a:r>
              <a:rPr lang="es-CO" sz="1100" dirty="0"/>
              <a:t> </a:t>
            </a:r>
            <a:r>
              <a:rPr lang="es-CO" sz="1100" dirty="0" smtClean="0"/>
              <a:t>Descarga </a:t>
            </a:r>
            <a:r>
              <a:rPr lang="es-CO" sz="1100" dirty="0"/>
              <a:t>Microsoft Visual Studio </a:t>
            </a:r>
            <a:r>
              <a:rPr lang="es-CO" sz="1100" dirty="0" err="1"/>
              <a:t>.Net</a:t>
            </a:r>
            <a:r>
              <a:rPr lang="es-CO" sz="1100" dirty="0"/>
              <a:t> (2020). Recuperado de</a:t>
            </a:r>
            <a:r>
              <a:rPr lang="es-CO" sz="1100" dirty="0" smtClean="0"/>
              <a:t>: </a:t>
            </a:r>
            <a:r>
              <a:rPr lang="es-CO" sz="1100" u="sng" dirty="0" smtClean="0">
                <a:hlinkClick r:id="rId11"/>
              </a:rPr>
              <a:t>https</a:t>
            </a:r>
            <a:r>
              <a:rPr lang="es-CO" sz="1100" u="sng" dirty="0">
                <a:hlinkClick r:id="rId11"/>
              </a:rPr>
              <a:t>://my.visualstudio.com/Downloads?q=sql%20server&amp;pgroup</a:t>
            </a:r>
            <a:r>
              <a:rPr lang="es-CO" sz="1100" u="sng" dirty="0" smtClean="0">
                <a:hlinkClick r:id="rId11"/>
              </a:rPr>
              <a:t>=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0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Marco Teórico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49" name="Imagen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44723"/>
            <a:ext cx="4204887" cy="24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5496" y="3408783"/>
            <a:ext cx="4924966" cy="271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Cadena productiva de energía eléctrica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35496" y="944724"/>
            <a:ext cx="311924" cy="2412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Demanda energía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395536" y="944724"/>
            <a:ext cx="311924" cy="2412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CO" sz="1200" dirty="0" smtClean="0"/>
              <a:t>Pérdidas energía</a:t>
            </a:r>
            <a:endParaRPr lang="es-CO" sz="1200" dirty="0"/>
          </a:p>
        </p:txBody>
      </p:sp>
      <p:sp>
        <p:nvSpPr>
          <p:cNvPr id="11" name="Llamada rectangular redondeada 10"/>
          <p:cNvSpPr/>
          <p:nvPr/>
        </p:nvSpPr>
        <p:spPr>
          <a:xfrm>
            <a:off x="5008576" y="944723"/>
            <a:ext cx="3883903" cy="927299"/>
          </a:xfrm>
          <a:prstGeom prst="wedgeRoundRectCallout">
            <a:avLst>
              <a:gd name="adj1" fmla="val -7064"/>
              <a:gd name="adj2" fmla="val 726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Los </a:t>
            </a:r>
            <a:r>
              <a:rPr lang="es-CO" sz="1200" b="1" dirty="0" smtClean="0"/>
              <a:t>agentes</a:t>
            </a:r>
            <a:r>
              <a:rPr lang="es-CO" sz="1200" dirty="0" smtClean="0"/>
              <a:t> </a:t>
            </a:r>
            <a:r>
              <a:rPr lang="es-CO" sz="1200" dirty="0"/>
              <a:t>del mercado necesitan información de demanda y </a:t>
            </a:r>
            <a:r>
              <a:rPr lang="es-CO" sz="1200" dirty="0" smtClean="0"/>
              <a:t>pérdidas de energía </a:t>
            </a:r>
            <a:r>
              <a:rPr lang="es-CO" sz="1200" dirty="0"/>
              <a:t>en forma </a:t>
            </a:r>
            <a:r>
              <a:rPr lang="es-CO" sz="1200" b="1" dirty="0"/>
              <a:t>oportuna</a:t>
            </a:r>
            <a:r>
              <a:rPr lang="es-CO" sz="1200" dirty="0"/>
              <a:t> para la toma de </a:t>
            </a:r>
            <a:r>
              <a:rPr lang="es-CO" sz="1200" b="1" dirty="0" smtClean="0"/>
              <a:t>decisiones</a:t>
            </a:r>
            <a:endParaRPr lang="es-CO" sz="1200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59388" y="3717032"/>
            <a:ext cx="89771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203848" y="3791445"/>
            <a:ext cx="5832648" cy="1405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FF0000"/>
                </a:solidFill>
              </a:rPr>
              <a:t>Business </a:t>
            </a:r>
            <a:r>
              <a:rPr lang="es-CO" sz="1200" dirty="0" err="1" smtClean="0">
                <a:solidFill>
                  <a:srgbClr val="FF0000"/>
                </a:solidFill>
              </a:rPr>
              <a:t>Intelligence</a:t>
            </a:r>
            <a:r>
              <a:rPr lang="es-CO" sz="1200" dirty="0" smtClean="0">
                <a:solidFill>
                  <a:srgbClr val="FF0000"/>
                </a:solidFill>
              </a:rPr>
              <a:t> (BI)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tx1"/>
                </a:solidFill>
              </a:rPr>
              <a:t>Transforma </a:t>
            </a:r>
            <a:r>
              <a:rPr lang="es-CO" sz="1200" b="1" dirty="0">
                <a:solidFill>
                  <a:schemeClr val="tx1"/>
                </a:solidFill>
              </a:rPr>
              <a:t>Datos</a:t>
            </a:r>
            <a:r>
              <a:rPr lang="es-CO" sz="1200" dirty="0">
                <a:solidFill>
                  <a:schemeClr val="tx1"/>
                </a:solidFill>
              </a:rPr>
              <a:t> en </a:t>
            </a:r>
            <a:r>
              <a:rPr lang="es-CO" sz="1200" b="1" dirty="0">
                <a:solidFill>
                  <a:schemeClr val="tx1"/>
                </a:solidFill>
              </a:rPr>
              <a:t>Información </a:t>
            </a:r>
            <a:endParaRPr lang="es-CO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tx1"/>
                </a:solidFill>
              </a:rPr>
              <a:t>Identificar tendencias para </a:t>
            </a:r>
            <a:r>
              <a:rPr lang="es-CO" sz="1200" dirty="0">
                <a:solidFill>
                  <a:schemeClr val="tx1"/>
                </a:solidFill>
              </a:rPr>
              <a:t>la </a:t>
            </a:r>
            <a:r>
              <a:rPr lang="es-CO" sz="1200" b="1" dirty="0">
                <a:solidFill>
                  <a:schemeClr val="tx1"/>
                </a:solidFill>
              </a:rPr>
              <a:t>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Responde las preguntas del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</a:rPr>
              <a:t>BI es necesario para dirigir el </a:t>
            </a:r>
            <a:r>
              <a:rPr lang="es-MX" sz="1200" dirty="0" smtClean="0">
                <a:solidFill>
                  <a:schemeClr val="tx1"/>
                </a:solidFill>
              </a:rPr>
              <a:t>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Para que el BI sea exitoso, es decir “</a:t>
            </a:r>
            <a:r>
              <a:rPr lang="es-CO" sz="1200" b="1" dirty="0"/>
              <a:t>que el usuario lo use</a:t>
            </a:r>
            <a:r>
              <a:rPr lang="es-CO" sz="1200" dirty="0"/>
              <a:t>” es porque le ofrece “</a:t>
            </a:r>
            <a:r>
              <a:rPr lang="es-CO" sz="1200" b="1" dirty="0"/>
              <a:t>lo que necesita</a:t>
            </a:r>
            <a:r>
              <a:rPr lang="es-CO" sz="1200" dirty="0"/>
              <a:t>”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03848" y="5269303"/>
            <a:ext cx="5832648" cy="1543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FF0000"/>
                </a:solidFill>
              </a:rPr>
              <a:t>Metodología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Basada </a:t>
            </a:r>
            <a:r>
              <a:rPr lang="es-CO" sz="1200" dirty="0"/>
              <a:t>en la “arquitectura bus” definida por </a:t>
            </a:r>
            <a:r>
              <a:rPr lang="es-CO" sz="1200" dirty="0" err="1" smtClean="0"/>
              <a:t>Kimball</a:t>
            </a:r>
            <a:endParaRPr lang="es-CO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El modelo estrella representa las “preguntas del negocio</a:t>
            </a:r>
            <a:r>
              <a:rPr lang="es-CO" sz="12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Core </a:t>
            </a:r>
            <a:r>
              <a:rPr lang="es-CO" sz="1200" dirty="0" err="1" smtClean="0"/>
              <a:t>Kimball</a:t>
            </a:r>
            <a:r>
              <a:rPr lang="es-CO" sz="1200" dirty="0" smtClean="0"/>
              <a:t>, entidades: Hechos (</a:t>
            </a:r>
            <a:r>
              <a:rPr lang="es-CO" sz="1200" dirty="0" err="1" smtClean="0"/>
              <a:t>Fact</a:t>
            </a:r>
            <a:r>
              <a:rPr lang="es-CO" sz="1200" dirty="0" smtClean="0"/>
              <a:t>), Dimensiones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Modelo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ETL integración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Cubos 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 smtClean="0"/>
              <a:t>Herramientas cliente</a:t>
            </a:r>
            <a:endParaRPr lang="es-CO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888854" y="3787811"/>
            <a:ext cx="2133600" cy="783976"/>
          </a:xfrm>
          <a:prstGeom prst="roundRect">
            <a:avLst/>
          </a:prstGeom>
          <a:solidFill>
            <a:srgbClr val="67B6D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“El conocimiento es poder”</a:t>
            </a:r>
          </a:p>
          <a:p>
            <a:pPr algn="ctr"/>
            <a:r>
              <a:rPr lang="es-CO" sz="800" dirty="0" smtClean="0"/>
              <a:t>Sir Francis Bacon</a:t>
            </a:r>
            <a:endParaRPr lang="es-CO" sz="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923936"/>
            <a:ext cx="668735" cy="7017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60462" y="2706863"/>
            <a:ext cx="3932017" cy="968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/>
              <a:t>Generación</a:t>
            </a:r>
          </a:p>
          <a:p>
            <a:r>
              <a:rPr lang="es-CO" sz="1000" dirty="0" smtClean="0"/>
              <a:t>Transmisión</a:t>
            </a:r>
          </a:p>
          <a:p>
            <a:r>
              <a:rPr lang="es-CO" sz="1000" dirty="0" smtClean="0"/>
              <a:t>Distribución</a:t>
            </a:r>
          </a:p>
          <a:p>
            <a:r>
              <a:rPr lang="es-CO" sz="1000" dirty="0" smtClean="0"/>
              <a:t>Comercialización</a:t>
            </a:r>
          </a:p>
          <a:p>
            <a:r>
              <a:rPr lang="es-CO" sz="1000" dirty="0" smtClean="0"/>
              <a:t>Operador de red</a:t>
            </a:r>
          </a:p>
          <a:p>
            <a:r>
              <a:rPr lang="es-CO" sz="1000" dirty="0" smtClean="0"/>
              <a:t>XM: Administrador del mercado </a:t>
            </a:r>
            <a:r>
              <a:rPr lang="es-CO" sz="1000" dirty="0"/>
              <a:t>mayorista </a:t>
            </a:r>
            <a:r>
              <a:rPr lang="es-CO" sz="1000" dirty="0" smtClean="0"/>
              <a:t>de energía</a:t>
            </a:r>
            <a:endParaRPr lang="es-CO" sz="10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" y="3787811"/>
            <a:ext cx="718279" cy="783976"/>
          </a:xfrm>
          <a:prstGeom prst="rect">
            <a:avLst/>
          </a:prstGeom>
          <a:solidFill>
            <a:srgbClr val="8BCFE4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8" y="5349681"/>
            <a:ext cx="268642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Requisitos del Sistema (1/2)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259632" y="908720"/>
            <a:ext cx="6552728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rgbClr val="FF0000"/>
                </a:solidFill>
              </a:rPr>
              <a:t>Preguntas del negocio</a:t>
            </a:r>
            <a:r>
              <a:rPr lang="es-CO" sz="1400" dirty="0" smtClean="0"/>
              <a:t>:</a:t>
            </a:r>
          </a:p>
          <a:p>
            <a:pPr algn="ctr"/>
            <a:r>
              <a:rPr lang="es-CO" sz="1400" dirty="0"/>
              <a:t>“Obtener información de demanda y pérdidas de energía eléctrica, que pueda ser consultada por fecha, geografía, agente y tipo de mercado</a:t>
            </a:r>
            <a:r>
              <a:rPr lang="es-CO" sz="1400" dirty="0" smtClean="0"/>
              <a:t>”</a:t>
            </a:r>
            <a:endParaRPr lang="es-CO" sz="1400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3608"/>
            <a:ext cx="7560840" cy="4392488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3347864" y="1948800"/>
            <a:ext cx="261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Diseño general del sistema</a:t>
            </a:r>
            <a:endParaRPr lang="es-C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del Sistema </a:t>
            </a:r>
            <a:r>
              <a:rPr lang="es-CO" dirty="0" smtClean="0"/>
              <a:t>(2/2</a:t>
            </a:r>
            <a:r>
              <a:rPr lang="es-CO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Fuentes de datos: Archivos planos</a:t>
            </a:r>
          </a:p>
          <a:p>
            <a:r>
              <a:rPr lang="es-CO" dirty="0" smtClean="0"/>
              <a:t>Diseño </a:t>
            </a:r>
            <a:r>
              <a:rPr lang="es-CO" dirty="0"/>
              <a:t>de la arquitectura de la solución</a:t>
            </a:r>
          </a:p>
          <a:p>
            <a:r>
              <a:rPr lang="es-CO" dirty="0" smtClean="0"/>
              <a:t>Diseño </a:t>
            </a:r>
            <a:r>
              <a:rPr lang="es-CO" dirty="0"/>
              <a:t>de tablas de la bodega de datos (DW)</a:t>
            </a:r>
          </a:p>
          <a:p>
            <a:r>
              <a:rPr lang="es-CO" dirty="0" smtClean="0"/>
              <a:t>Diseño </a:t>
            </a:r>
            <a:r>
              <a:rPr lang="es-CO" dirty="0"/>
              <a:t>de métricas para los cubos de información</a:t>
            </a:r>
          </a:p>
          <a:p>
            <a:r>
              <a:rPr lang="es-CO" dirty="0" smtClean="0"/>
              <a:t>Diseño </a:t>
            </a:r>
            <a:r>
              <a:rPr lang="es-CO" dirty="0"/>
              <a:t>de </a:t>
            </a:r>
            <a:r>
              <a:rPr lang="es-CO" dirty="0" err="1"/>
              <a:t>ETLs</a:t>
            </a:r>
            <a:r>
              <a:rPr lang="es-CO" dirty="0"/>
              <a:t> para carga de datos</a:t>
            </a:r>
          </a:p>
          <a:p>
            <a:r>
              <a:rPr lang="es-CO" dirty="0" smtClean="0"/>
              <a:t>Diseño </a:t>
            </a:r>
            <a:r>
              <a:rPr lang="es-CO" dirty="0"/>
              <a:t>de bitácora de ejecución de procesos</a:t>
            </a:r>
          </a:p>
          <a:p>
            <a:r>
              <a:rPr lang="es-CO" dirty="0" smtClean="0"/>
              <a:t>Diseño </a:t>
            </a:r>
            <a:r>
              <a:rPr lang="es-CO" dirty="0"/>
              <a:t>de reportes</a:t>
            </a:r>
          </a:p>
          <a:p>
            <a:r>
              <a:rPr lang="es-CO" dirty="0" smtClean="0"/>
              <a:t>Diseño </a:t>
            </a:r>
            <a:r>
              <a:rPr lang="es-CO" dirty="0"/>
              <a:t>del sitio </a:t>
            </a:r>
            <a:r>
              <a:rPr lang="es-CO" dirty="0" smtClean="0"/>
              <a:t>Web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E75B-1E43-46CC-806A-C05B20DF0F3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48" y="908051"/>
            <a:ext cx="1221675" cy="55848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A9D2ABC-B5C7-4130-AD74-569C254DD919}"/>
              </a:ext>
            </a:extLst>
          </p:cNvPr>
          <p:cNvGrpSpPr/>
          <p:nvPr/>
        </p:nvGrpSpPr>
        <p:grpSpPr>
          <a:xfrm>
            <a:off x="5292080" y="4653136"/>
            <a:ext cx="3119539" cy="1615755"/>
            <a:chOff x="2712095" y="3806891"/>
            <a:chExt cx="3119539" cy="1615755"/>
          </a:xfrm>
        </p:grpSpPr>
        <p:sp>
          <p:nvSpPr>
            <p:cNvPr id="7" name="Rectángulo: esquinas redondeadas 4">
              <a:extLst>
                <a:ext uri="{FF2B5EF4-FFF2-40B4-BE49-F238E27FC236}">
                  <a16:creationId xmlns:a16="http://schemas.microsoft.com/office/drawing/2014/main" id="{8FCB1B23-1089-49B5-833B-F7BEAAFB7A3A}"/>
                </a:ext>
              </a:extLst>
            </p:cNvPr>
            <p:cNvSpPr/>
            <p:nvPr/>
          </p:nvSpPr>
          <p:spPr>
            <a:xfrm>
              <a:off x="3536301" y="4357397"/>
              <a:ext cx="1539554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Demanda y pérdidas</a:t>
              </a:r>
            </a:p>
          </p:txBody>
        </p:sp>
        <p:sp>
          <p:nvSpPr>
            <p:cNvPr id="8" name="Rectángulo: esquinas redondeadas 6">
              <a:extLst>
                <a:ext uri="{FF2B5EF4-FFF2-40B4-BE49-F238E27FC236}">
                  <a16:creationId xmlns:a16="http://schemas.microsoft.com/office/drawing/2014/main" id="{04335BE6-A662-48BF-9AB9-86BE7CCDB5F8}"/>
                </a:ext>
              </a:extLst>
            </p:cNvPr>
            <p:cNvSpPr/>
            <p:nvPr/>
          </p:nvSpPr>
          <p:spPr>
            <a:xfrm>
              <a:off x="2901819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4CD25EC-0935-45E7-9161-4370CC07EB93}"/>
                </a:ext>
              </a:extLst>
            </p:cNvPr>
            <p:cNvSpPr/>
            <p:nvPr/>
          </p:nvSpPr>
          <p:spPr>
            <a:xfrm>
              <a:off x="4968551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Periodo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9D9A1C5-67E4-4521-8913-A74D27BB2AFC}"/>
                </a:ext>
              </a:extLst>
            </p:cNvPr>
            <p:cNvSpPr/>
            <p:nvPr/>
          </p:nvSpPr>
          <p:spPr>
            <a:xfrm>
              <a:off x="5075853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Agente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635B029-5FA1-410E-9885-88DD1B0DC6CC}"/>
                </a:ext>
              </a:extLst>
            </p:cNvPr>
            <p:cNvSpPr/>
            <p:nvPr/>
          </p:nvSpPr>
          <p:spPr>
            <a:xfrm>
              <a:off x="3928186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Mercado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4B734223-88F6-43B7-8435-09D8ADFFF023}"/>
                </a:ext>
              </a:extLst>
            </p:cNvPr>
            <p:cNvSpPr/>
            <p:nvPr/>
          </p:nvSpPr>
          <p:spPr>
            <a:xfrm>
              <a:off x="2712095" y="4965446"/>
              <a:ext cx="824205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Geografía</a:t>
              </a:r>
            </a:p>
          </p:txBody>
        </p: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B6098895-6A3D-481E-A5A1-12D4DD66DA12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rot="16200000" flipV="1">
              <a:off x="3820886" y="3872205"/>
              <a:ext cx="321906" cy="648478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Conector: angular 14">
              <a:extLst>
                <a:ext uri="{FF2B5EF4-FFF2-40B4-BE49-F238E27FC236}">
                  <a16:creationId xmlns:a16="http://schemas.microsoft.com/office/drawing/2014/main" id="{4F9DA71B-B2D8-4222-8AE2-E5A137D6C5BE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rot="5400000" flipH="1" flipV="1">
              <a:off x="4476361" y="3865208"/>
              <a:ext cx="321906" cy="662473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ector: angular 16">
              <a:extLst>
                <a:ext uri="{FF2B5EF4-FFF2-40B4-BE49-F238E27FC236}">
                  <a16:creationId xmlns:a16="http://schemas.microsoft.com/office/drawing/2014/main" id="{7F5ECA79-40FE-489B-8955-186D71F3CB81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>
              <a:off x="5075855" y="4585997"/>
              <a:ext cx="377889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Conector: angular 18">
              <a:extLst>
                <a:ext uri="{FF2B5EF4-FFF2-40B4-BE49-F238E27FC236}">
                  <a16:creationId xmlns:a16="http://schemas.microsoft.com/office/drawing/2014/main" id="{D98848BD-8DEF-48FE-8E79-37E984801782}"/>
                </a:ext>
              </a:extLst>
            </p:cNvPr>
            <p:cNvCxnSpPr>
              <a:cxnSpLocks/>
              <a:stCxn id="7" idx="1"/>
              <a:endCxn id="12" idx="0"/>
            </p:cNvCxnSpPr>
            <p:nvPr/>
          </p:nvCxnSpPr>
          <p:spPr>
            <a:xfrm rot="10800000" flipV="1">
              <a:off x="3124199" y="4585996"/>
              <a:ext cx="412103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Conector: angular 20">
              <a:extLst>
                <a:ext uri="{FF2B5EF4-FFF2-40B4-BE49-F238E27FC236}">
                  <a16:creationId xmlns:a16="http://schemas.microsoft.com/office/drawing/2014/main" id="{42382C73-98AB-41C5-8029-AFF73F22ABDE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4230654" y="4890021"/>
              <a:ext cx="150849" cy="1"/>
            </a:xfrm>
            <a:prstGeom prst="bentConnector3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543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</a:t>
            </a:r>
            <a:r>
              <a:rPr lang="es-CO" dirty="0" smtClean="0"/>
              <a:t>del Sistema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158" name="CuadroTexto 157"/>
          <p:cNvSpPr txBox="1"/>
          <p:nvPr/>
        </p:nvSpPr>
        <p:spPr>
          <a:xfrm>
            <a:off x="2061854" y="854225"/>
            <a:ext cx="20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Arquitectura conceptual</a:t>
            </a:r>
            <a:endParaRPr lang="es-CO" sz="1200" u="sng" dirty="0"/>
          </a:p>
        </p:txBody>
      </p: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16B71142-680E-42AF-A9E4-245AC8654F34}"/>
              </a:ext>
            </a:extLst>
          </p:cNvPr>
          <p:cNvGrpSpPr/>
          <p:nvPr/>
        </p:nvGrpSpPr>
        <p:grpSpPr>
          <a:xfrm>
            <a:off x="179512" y="1268760"/>
            <a:ext cx="5256584" cy="5511763"/>
            <a:chOff x="3131840" y="941575"/>
            <a:chExt cx="5256584" cy="5511763"/>
          </a:xfrm>
        </p:grpSpPr>
        <p:grpSp>
          <p:nvGrpSpPr>
            <p:cNvPr id="188" name="Grupo 187"/>
            <p:cNvGrpSpPr/>
            <p:nvPr/>
          </p:nvGrpSpPr>
          <p:grpSpPr>
            <a:xfrm>
              <a:off x="3131840" y="1451195"/>
              <a:ext cx="1171939" cy="5002143"/>
              <a:chOff x="904939" y="1072824"/>
              <a:chExt cx="980053" cy="5400956"/>
            </a:xfrm>
          </p:grpSpPr>
          <p:sp>
            <p:nvSpPr>
              <p:cNvPr id="261" name="Rectángulo redondeado 260"/>
              <p:cNvSpPr/>
              <p:nvPr/>
            </p:nvSpPr>
            <p:spPr>
              <a:xfrm rot="16200000">
                <a:off x="-1647904" y="3625667"/>
                <a:ext cx="5400955" cy="295269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Logging</a:t>
                </a: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- Auditoria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2" name="Rectángulo redondeado 261"/>
              <p:cNvSpPr/>
              <p:nvPr/>
            </p:nvSpPr>
            <p:spPr>
              <a:xfrm rot="16200000">
                <a:off x="-1305511" y="3625668"/>
                <a:ext cx="5400954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Seguridad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63" name="Rectángulo redondeado 262"/>
              <p:cNvSpPr/>
              <p:nvPr/>
            </p:nvSpPr>
            <p:spPr>
              <a:xfrm rot="16200000">
                <a:off x="-963121" y="3625667"/>
                <a:ext cx="5400955" cy="295270"/>
              </a:xfrm>
              <a:prstGeom prst="round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Configuración</a:t>
                </a:r>
                <a:endParaRPr kumimoji="0" lang="es-CO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89" name="Grupo 188"/>
            <p:cNvGrpSpPr/>
            <p:nvPr/>
          </p:nvGrpSpPr>
          <p:grpSpPr>
            <a:xfrm>
              <a:off x="4716015" y="941575"/>
              <a:ext cx="3149288" cy="399193"/>
              <a:chOff x="2154234" y="655815"/>
              <a:chExt cx="2633640" cy="358821"/>
            </a:xfrm>
          </p:grpSpPr>
          <p:sp>
            <p:nvSpPr>
              <p:cNvPr id="254" name="Nube 253"/>
              <p:cNvSpPr/>
              <p:nvPr/>
            </p:nvSpPr>
            <p:spPr>
              <a:xfrm>
                <a:off x="3066591" y="655815"/>
                <a:ext cx="801568" cy="358821"/>
              </a:xfrm>
              <a:prstGeom prst="cloud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Internet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55" name="Grupo 254"/>
              <p:cNvGrpSpPr/>
              <p:nvPr/>
            </p:nvGrpSpPr>
            <p:grpSpPr>
              <a:xfrm>
                <a:off x="2154234" y="702636"/>
                <a:ext cx="822730" cy="265179"/>
                <a:chOff x="2225793" y="695311"/>
                <a:chExt cx="822730" cy="265179"/>
              </a:xfrm>
            </p:grpSpPr>
            <p:pic>
              <p:nvPicPr>
                <p:cNvPr id="259" name="Imagen 2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25793" y="695311"/>
                  <a:ext cx="249347" cy="265179"/>
                </a:xfrm>
                <a:prstGeom prst="rect">
                  <a:avLst/>
                </a:prstGeom>
              </p:spPr>
            </p:pic>
            <p:sp>
              <p:nvSpPr>
                <p:cNvPr id="260" name="CuadroTexto 259"/>
                <p:cNvSpPr txBox="1"/>
                <p:nvPr/>
              </p:nvSpPr>
              <p:spPr>
                <a:xfrm>
                  <a:off x="2589791" y="731073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Usuarios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56" name="Grupo 255"/>
              <p:cNvGrpSpPr/>
              <p:nvPr/>
            </p:nvGrpSpPr>
            <p:grpSpPr>
              <a:xfrm>
                <a:off x="3978948" y="702636"/>
                <a:ext cx="808926" cy="265179"/>
                <a:chOff x="4050507" y="780922"/>
                <a:chExt cx="808926" cy="265179"/>
              </a:xfrm>
            </p:grpSpPr>
            <p:pic>
              <p:nvPicPr>
                <p:cNvPr id="257" name="Imagen 2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0507" y="780922"/>
                  <a:ext cx="245390" cy="265179"/>
                </a:xfrm>
                <a:prstGeom prst="rect">
                  <a:avLst/>
                </a:prstGeom>
              </p:spPr>
            </p:pic>
            <p:sp>
              <p:nvSpPr>
                <p:cNvPr id="258" name="CuadroTexto 257"/>
                <p:cNvSpPr txBox="1"/>
                <p:nvPr/>
              </p:nvSpPr>
              <p:spPr>
                <a:xfrm>
                  <a:off x="4400701" y="816684"/>
                  <a:ext cx="458732" cy="193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Usuarios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cxnSp>
          <p:nvCxnSpPr>
            <p:cNvPr id="190" name="Conector angular 189"/>
            <p:cNvCxnSpPr/>
            <p:nvPr/>
          </p:nvCxnSpPr>
          <p:spPr>
            <a:xfrm rot="16200000" flipV="1">
              <a:off x="6601900" y="5504927"/>
              <a:ext cx="319438" cy="4410"/>
            </a:xfrm>
            <a:prstGeom prst="bentConnector3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91" name="Grupo 190"/>
            <p:cNvGrpSpPr/>
            <p:nvPr/>
          </p:nvGrpSpPr>
          <p:grpSpPr>
            <a:xfrm>
              <a:off x="4407811" y="4623635"/>
              <a:ext cx="3980612" cy="694916"/>
              <a:chOff x="4048516" y="4532613"/>
              <a:chExt cx="2890034" cy="552571"/>
            </a:xfrm>
          </p:grpSpPr>
          <p:sp>
            <p:nvSpPr>
              <p:cNvPr id="242" name="Rectángulo redondeado 241"/>
              <p:cNvSpPr/>
              <p:nvPr/>
            </p:nvSpPr>
            <p:spPr>
              <a:xfrm>
                <a:off x="4048516" y="4656835"/>
                <a:ext cx="2890034" cy="428349"/>
              </a:xfrm>
              <a:prstGeom prst="round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43" name="CuadroTexto 242"/>
              <p:cNvSpPr txBox="1"/>
              <p:nvPr/>
            </p:nvSpPr>
            <p:spPr>
              <a:xfrm>
                <a:off x="4316991" y="4532613"/>
                <a:ext cx="536756" cy="16519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Modelo Datos</a:t>
                </a:r>
                <a:endParaRPr kumimoji="0" lang="es-CO" sz="7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44" name="Grupo 243"/>
              <p:cNvGrpSpPr/>
              <p:nvPr/>
            </p:nvGrpSpPr>
            <p:grpSpPr>
              <a:xfrm>
                <a:off x="4271123" y="4763365"/>
                <a:ext cx="618120" cy="281774"/>
                <a:chOff x="4556288" y="4763365"/>
                <a:chExt cx="618120" cy="281774"/>
              </a:xfrm>
            </p:grpSpPr>
            <p:sp>
              <p:nvSpPr>
                <p:cNvPr id="252" name="Rectángulo redondeado 251"/>
                <p:cNvSpPr/>
                <p:nvPr/>
              </p:nvSpPr>
              <p:spPr>
                <a:xfrm>
                  <a:off x="4556288" y="4763365"/>
                  <a:ext cx="618120" cy="281774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DW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53" name="Imagen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4679" y="4793010"/>
                  <a:ext cx="243140" cy="223914"/>
                </a:xfrm>
                <a:prstGeom prst="rect">
                  <a:avLst/>
                </a:prstGeom>
              </p:spPr>
            </p:pic>
          </p:grpSp>
          <p:grpSp>
            <p:nvGrpSpPr>
              <p:cNvPr id="245" name="Grupo 244"/>
              <p:cNvGrpSpPr/>
              <p:nvPr/>
            </p:nvGrpSpPr>
            <p:grpSpPr>
              <a:xfrm>
                <a:off x="5826088" y="4763365"/>
                <a:ext cx="618120" cy="281774"/>
                <a:chOff x="3146309" y="3944699"/>
                <a:chExt cx="711974" cy="318522"/>
              </a:xfrm>
            </p:grpSpPr>
            <p:sp>
              <p:nvSpPr>
                <p:cNvPr id="250" name="Rectángulo redondeado 249"/>
                <p:cNvSpPr/>
                <p:nvPr/>
              </p:nvSpPr>
              <p:spPr>
                <a:xfrm>
                  <a:off x="3146309" y="3944699"/>
                  <a:ext cx="711974" cy="31852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Cubos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51" name="Imagen 25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0251" y="3970431"/>
                  <a:ext cx="307941" cy="260894"/>
                </a:xfrm>
                <a:prstGeom prst="rect">
                  <a:avLst/>
                </a:prstGeom>
              </p:spPr>
            </p:pic>
          </p:grpSp>
          <p:pic>
            <p:nvPicPr>
              <p:cNvPr id="246" name="Imagen 2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778" y="4794089"/>
                <a:ext cx="232449" cy="218224"/>
              </a:xfrm>
              <a:prstGeom prst="rect">
                <a:avLst/>
              </a:prstGeom>
            </p:spPr>
          </p:pic>
          <p:cxnSp>
            <p:nvCxnSpPr>
              <p:cNvPr id="247" name="Conector angular 246"/>
              <p:cNvCxnSpPr>
                <a:stCxn id="252" idx="3"/>
                <a:endCxn id="246" idx="1"/>
              </p:cNvCxnSpPr>
              <p:nvPr/>
            </p:nvCxnSpPr>
            <p:spPr>
              <a:xfrm flipV="1">
                <a:off x="4889243" y="4903201"/>
                <a:ext cx="341535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8" name="Conector angular 247"/>
              <p:cNvCxnSpPr>
                <a:stCxn id="246" idx="3"/>
                <a:endCxn id="250" idx="1"/>
              </p:cNvCxnSpPr>
              <p:nvPr/>
            </p:nvCxnSpPr>
            <p:spPr>
              <a:xfrm>
                <a:off x="5463227" y="4903201"/>
                <a:ext cx="362861" cy="1052"/>
              </a:xfrm>
              <a:prstGeom prst="bentConnector3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9" name="CuadroTexto 248"/>
              <p:cNvSpPr txBox="1"/>
              <p:nvPr/>
            </p:nvSpPr>
            <p:spPr>
              <a:xfrm>
                <a:off x="5213318" y="4638814"/>
                <a:ext cx="289100" cy="17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ETL</a:t>
                </a:r>
                <a:endParaRPr kumimoji="0" lang="es-C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192" name="Imagen 1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4678" y="5379107"/>
              <a:ext cx="306568" cy="262785"/>
            </a:xfrm>
            <a:prstGeom prst="rect">
              <a:avLst/>
            </a:prstGeom>
          </p:spPr>
        </p:pic>
        <p:sp>
          <p:nvSpPr>
            <p:cNvPr id="193" name="CuadroTexto 192"/>
            <p:cNvSpPr txBox="1"/>
            <p:nvPr/>
          </p:nvSpPr>
          <p:spPr>
            <a:xfrm>
              <a:off x="6799112" y="5364706"/>
              <a:ext cx="392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ETL</a:t>
              </a:r>
              <a:endParaRPr kumimoji="0" lang="es-CO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94" name="Grupo 193"/>
            <p:cNvGrpSpPr/>
            <p:nvPr/>
          </p:nvGrpSpPr>
          <p:grpSpPr>
            <a:xfrm>
              <a:off x="4407811" y="5536937"/>
              <a:ext cx="3980612" cy="916401"/>
              <a:chOff x="3986222" y="4803291"/>
              <a:chExt cx="2890034" cy="728687"/>
            </a:xfrm>
          </p:grpSpPr>
          <p:sp>
            <p:nvSpPr>
              <p:cNvPr id="234" name="Rectángulo redondeado 233"/>
              <p:cNvSpPr/>
              <p:nvPr/>
            </p:nvSpPr>
            <p:spPr>
              <a:xfrm>
                <a:off x="3986222" y="4927514"/>
                <a:ext cx="2890034" cy="604464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lumMod val="110000"/>
                      <a:satMod val="105000"/>
                      <a:tint val="67000"/>
                    </a:sysClr>
                  </a:gs>
                  <a:gs pos="50000">
                    <a:sysClr val="windowText" lastClr="000000">
                      <a:lumMod val="105000"/>
                      <a:satMod val="103000"/>
                      <a:tint val="73000"/>
                    </a:sysClr>
                  </a:gs>
                  <a:gs pos="100000">
                    <a:sysClr val="windowText" lastClr="000000">
                      <a:lumMod val="105000"/>
                      <a:satMod val="109000"/>
                      <a:tint val="81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5" name="CuadroTexto 234"/>
              <p:cNvSpPr txBox="1"/>
              <p:nvPr/>
            </p:nvSpPr>
            <p:spPr>
              <a:xfrm>
                <a:off x="4310364" y="4803291"/>
                <a:ext cx="56585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Fuentes Datos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36" name="Grupo 235"/>
              <p:cNvGrpSpPr/>
              <p:nvPr/>
            </p:nvGrpSpPr>
            <p:grpSpPr>
              <a:xfrm>
                <a:off x="4958594" y="4963393"/>
                <a:ext cx="1185746" cy="511328"/>
                <a:chOff x="4080135" y="4973267"/>
                <a:chExt cx="1185746" cy="511328"/>
              </a:xfrm>
            </p:grpSpPr>
            <p:sp>
              <p:nvSpPr>
                <p:cNvPr id="237" name="Rectángulo redondeado 236"/>
                <p:cNvSpPr/>
                <p:nvPr/>
              </p:nvSpPr>
              <p:spPr>
                <a:xfrm>
                  <a:off x="4080135" y="5040399"/>
                  <a:ext cx="1185746" cy="444196"/>
                </a:xfrm>
                <a:prstGeom prst="roundRect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38" name="CuadroTexto 237"/>
                <p:cNvSpPr txBox="1"/>
                <p:nvPr/>
              </p:nvSpPr>
              <p:spPr>
                <a:xfrm>
                  <a:off x="4158523" y="4973267"/>
                  <a:ext cx="650810" cy="171313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Mercado Energía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239" name="Grupo 238"/>
                <p:cNvGrpSpPr/>
                <p:nvPr/>
              </p:nvGrpSpPr>
              <p:grpSpPr>
                <a:xfrm>
                  <a:off x="4243999" y="5194705"/>
                  <a:ext cx="876846" cy="232634"/>
                  <a:chOff x="4149105" y="5662923"/>
                  <a:chExt cx="876846" cy="232634"/>
                </a:xfrm>
              </p:grpSpPr>
              <p:sp>
                <p:nvSpPr>
                  <p:cNvPr id="240" name="Rectángulo redondeado 239"/>
                  <p:cNvSpPr/>
                  <p:nvPr/>
                </p:nvSpPr>
                <p:spPr>
                  <a:xfrm>
                    <a:off x="4149105" y="5662923"/>
                    <a:ext cx="876846" cy="232634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lumMod val="110000"/>
                          <a:satMod val="105000"/>
                          <a:tint val="67000"/>
                        </a:sysClr>
                      </a:gs>
                      <a:gs pos="50000">
                        <a:sysClr val="windowText" lastClr="000000">
                          <a:lumMod val="105000"/>
                          <a:satMod val="103000"/>
                          <a:tint val="73000"/>
                        </a:sysClr>
                      </a:gs>
                      <a:gs pos="100000">
                        <a:sysClr val="windowText" lastClr="000000">
                          <a:lumMod val="105000"/>
                          <a:satMod val="109000"/>
                          <a:tint val="81000"/>
                        </a:sysClr>
                      </a:gs>
                    </a:gsLst>
                    <a:lin ang="5400000" scaled="0"/>
                  </a:gra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Archivos Planos</a:t>
                    </a:r>
                  </a:p>
                </p:txBody>
              </p:sp>
              <p:pic>
                <p:nvPicPr>
                  <p:cNvPr id="241" name="Imagen 240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7056" y="5706872"/>
                    <a:ext cx="161537" cy="146510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</p:pic>
            </p:grpSp>
          </p:grpSp>
        </p:grpSp>
        <p:grpSp>
          <p:nvGrpSpPr>
            <p:cNvPr id="195" name="Grupo 194"/>
            <p:cNvGrpSpPr/>
            <p:nvPr/>
          </p:nvGrpSpPr>
          <p:grpSpPr>
            <a:xfrm>
              <a:off x="4407811" y="3281334"/>
              <a:ext cx="3980612" cy="579714"/>
              <a:chOff x="4098140" y="3486023"/>
              <a:chExt cx="2778116" cy="460967"/>
            </a:xfrm>
          </p:grpSpPr>
          <p:sp>
            <p:nvSpPr>
              <p:cNvPr id="228" name="Rectángulo redondeado 227"/>
              <p:cNvSpPr/>
              <p:nvPr/>
            </p:nvSpPr>
            <p:spPr>
              <a:xfrm>
                <a:off x="4098140" y="3558032"/>
                <a:ext cx="2778116" cy="388958"/>
              </a:xfrm>
              <a:prstGeom prst="round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9" name="CuadroTexto 228"/>
              <p:cNvSpPr txBox="1"/>
              <p:nvPr/>
            </p:nvSpPr>
            <p:spPr>
              <a:xfrm>
                <a:off x="4463873" y="3486023"/>
                <a:ext cx="612182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Capa Intermedia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0" name="Rectángulo redondeado 229"/>
              <p:cNvSpPr/>
              <p:nvPr/>
            </p:nvSpPr>
            <p:spPr>
              <a:xfrm>
                <a:off x="4175017" y="3702265"/>
                <a:ext cx="615872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Integration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1" name="Rectángulo redondeado 230"/>
              <p:cNvSpPr/>
              <p:nvPr/>
            </p:nvSpPr>
            <p:spPr>
              <a:xfrm>
                <a:off x="4848637" y="3702265"/>
                <a:ext cx="474557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Analysis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2" name="Rectángulo redondeado 231"/>
              <p:cNvSpPr/>
              <p:nvPr/>
            </p:nvSpPr>
            <p:spPr>
              <a:xfrm>
                <a:off x="5380942" y="3698028"/>
                <a:ext cx="576335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Reporting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33" name="Rectángulo redondeado 232"/>
              <p:cNvSpPr/>
              <p:nvPr/>
            </p:nvSpPr>
            <p:spPr>
              <a:xfrm>
                <a:off x="6015025" y="3701021"/>
                <a:ext cx="744110" cy="21580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Machine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Learning</a:t>
                </a: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s-ES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Services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96" name="Grupo 195"/>
            <p:cNvGrpSpPr/>
            <p:nvPr/>
          </p:nvGrpSpPr>
          <p:grpSpPr>
            <a:xfrm>
              <a:off x="4401850" y="1294974"/>
              <a:ext cx="3983397" cy="1902278"/>
              <a:chOff x="3981894" y="1402488"/>
              <a:chExt cx="2892056" cy="1512620"/>
            </a:xfrm>
          </p:grpSpPr>
          <p:sp>
            <p:nvSpPr>
              <p:cNvPr id="206" name="Rectángulo redondeado 205"/>
              <p:cNvSpPr/>
              <p:nvPr/>
            </p:nvSpPr>
            <p:spPr>
              <a:xfrm>
                <a:off x="3981894" y="1526710"/>
                <a:ext cx="2892056" cy="138839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O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07" name="CuadroTexto 206"/>
              <p:cNvSpPr txBox="1"/>
              <p:nvPr/>
            </p:nvSpPr>
            <p:spPr>
              <a:xfrm>
                <a:off x="4317676" y="1402488"/>
                <a:ext cx="697363" cy="171313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Capa Presentación</a:t>
                </a:r>
                <a:endParaRPr kumimoji="0" lang="es-CO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208" name="Grupo 207"/>
              <p:cNvGrpSpPr/>
              <p:nvPr/>
            </p:nvGrpSpPr>
            <p:grpSpPr>
              <a:xfrm>
                <a:off x="5868144" y="2100522"/>
                <a:ext cx="881839" cy="368634"/>
                <a:chOff x="7539083" y="317132"/>
                <a:chExt cx="1015735" cy="416710"/>
              </a:xfrm>
            </p:grpSpPr>
            <p:sp>
              <p:nvSpPr>
                <p:cNvPr id="226" name="Rectángulo redondeado 225"/>
                <p:cNvSpPr/>
                <p:nvPr/>
              </p:nvSpPr>
              <p:spPr>
                <a:xfrm>
                  <a:off x="7539083" y="317132"/>
                  <a:ext cx="1015735" cy="416710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Excel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27" name="Imagen 2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0974" y="347563"/>
                  <a:ext cx="396462" cy="344922"/>
                </a:xfrm>
                <a:prstGeom prst="rect">
                  <a:avLst/>
                </a:prstGeom>
              </p:spPr>
            </p:pic>
          </p:grpSp>
          <p:pic>
            <p:nvPicPr>
              <p:cNvPr id="209" name="Imagen 20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7124" y="2521223"/>
                <a:ext cx="340935" cy="351906"/>
              </a:xfrm>
              <a:prstGeom prst="rect">
                <a:avLst/>
              </a:prstGeom>
            </p:spPr>
          </p:pic>
          <p:grpSp>
            <p:nvGrpSpPr>
              <p:cNvPr id="210" name="Grupo 209"/>
              <p:cNvGrpSpPr/>
              <p:nvPr/>
            </p:nvGrpSpPr>
            <p:grpSpPr>
              <a:xfrm>
                <a:off x="5868144" y="1704414"/>
                <a:ext cx="881839" cy="363829"/>
                <a:chOff x="4022622" y="1362774"/>
                <a:chExt cx="999205" cy="411278"/>
              </a:xfrm>
            </p:grpSpPr>
            <p:sp>
              <p:nvSpPr>
                <p:cNvPr id="224" name="Rectángulo redondeado 223"/>
                <p:cNvSpPr/>
                <p:nvPr/>
              </p:nvSpPr>
              <p:spPr>
                <a:xfrm>
                  <a:off x="4022622" y="1362774"/>
                  <a:ext cx="999205" cy="411278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Reporting</a:t>
                  </a: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</a:t>
                  </a:r>
                </a:p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Services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pic>
              <p:nvPicPr>
                <p:cNvPr id="225" name="Picture 2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30822" y="1414771"/>
                  <a:ext cx="255947" cy="315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1" name="Grupo 210"/>
              <p:cNvGrpSpPr/>
              <p:nvPr/>
            </p:nvGrpSpPr>
            <p:grpSpPr>
              <a:xfrm>
                <a:off x="4091369" y="1690071"/>
                <a:ext cx="1704768" cy="1161244"/>
                <a:chOff x="4091369" y="1690071"/>
                <a:chExt cx="1704768" cy="1161244"/>
              </a:xfrm>
            </p:grpSpPr>
            <p:sp>
              <p:nvSpPr>
                <p:cNvPr id="212" name="Rectángulo redondeado 211"/>
                <p:cNvSpPr/>
                <p:nvPr/>
              </p:nvSpPr>
              <p:spPr>
                <a:xfrm>
                  <a:off x="4091369" y="1692626"/>
                  <a:ext cx="1704768" cy="115868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5B9BD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5B9BD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5B9BD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825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13" name="CuadroTexto 212"/>
                <p:cNvSpPr txBox="1"/>
                <p:nvPr/>
              </p:nvSpPr>
              <p:spPr>
                <a:xfrm>
                  <a:off x="4127834" y="1690071"/>
                  <a:ext cx="1620560" cy="171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Sitio WEB Demanda BI</a:t>
                  </a:r>
                  <a:endParaRPr kumimoji="0" lang="es-CO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214" name="Grupo 213"/>
                <p:cNvGrpSpPr/>
                <p:nvPr/>
              </p:nvGrpSpPr>
              <p:grpSpPr>
                <a:xfrm>
                  <a:off x="4264610" y="2355031"/>
                  <a:ext cx="1328620" cy="453284"/>
                  <a:chOff x="4127833" y="2460227"/>
                  <a:chExt cx="1328620" cy="453284"/>
                </a:xfrm>
              </p:grpSpPr>
              <p:sp>
                <p:nvSpPr>
                  <p:cNvPr id="220" name="Rectángulo redondeado 219"/>
                  <p:cNvSpPr/>
                  <p:nvPr/>
                </p:nvSpPr>
                <p:spPr>
                  <a:xfrm>
                    <a:off x="4127833" y="2476844"/>
                    <a:ext cx="1328620" cy="436667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1" name="Rectángulo redondeado 220"/>
                  <p:cNvSpPr/>
                  <p:nvPr/>
                </p:nvSpPr>
                <p:spPr>
                  <a:xfrm>
                    <a:off x="4207183" y="2632237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Informes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2" name="Rectángulo redondeado 221"/>
                  <p:cNvSpPr/>
                  <p:nvPr/>
                </p:nvSpPr>
                <p:spPr>
                  <a:xfrm>
                    <a:off x="4810075" y="2632237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Pronósticos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23" name="CuadroTexto 222"/>
                  <p:cNvSpPr txBox="1"/>
                  <p:nvPr/>
                </p:nvSpPr>
                <p:spPr>
                  <a:xfrm>
                    <a:off x="4207183" y="2460227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Pérdidas</a:t>
                    </a:r>
                    <a:endParaRPr kumimoji="0" lang="es-CO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215" name="Grupo 214"/>
                <p:cNvGrpSpPr/>
                <p:nvPr/>
              </p:nvGrpSpPr>
              <p:grpSpPr>
                <a:xfrm>
                  <a:off x="4273804" y="1839708"/>
                  <a:ext cx="1328620" cy="459825"/>
                  <a:chOff x="4127833" y="2496955"/>
                  <a:chExt cx="1328620" cy="459825"/>
                </a:xfrm>
              </p:grpSpPr>
              <p:sp>
                <p:nvSpPr>
                  <p:cNvPr id="216" name="Rectángulo redondeado 215"/>
                  <p:cNvSpPr/>
                  <p:nvPr/>
                </p:nvSpPr>
                <p:spPr>
                  <a:xfrm>
                    <a:off x="4127833" y="2510600"/>
                    <a:ext cx="1328620" cy="446180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O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7" name="Rectángulo redondeado 216"/>
                  <p:cNvSpPr/>
                  <p:nvPr/>
                </p:nvSpPr>
                <p:spPr>
                  <a:xfrm>
                    <a:off x="4207183" y="2648435"/>
                    <a:ext cx="541553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Informes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8" name="Rectángulo redondeado 217"/>
                  <p:cNvSpPr/>
                  <p:nvPr/>
                </p:nvSpPr>
                <p:spPr>
                  <a:xfrm>
                    <a:off x="4810075" y="2648435"/>
                    <a:ext cx="574902" cy="242552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5B9BD5">
                          <a:lumMod val="110000"/>
                          <a:satMod val="105000"/>
                          <a:tint val="67000"/>
                        </a:srgbClr>
                      </a:gs>
                      <a:gs pos="50000">
                        <a:srgbClr val="5B9BD5">
                          <a:lumMod val="105000"/>
                          <a:satMod val="103000"/>
                          <a:tint val="73000"/>
                        </a:srgbClr>
                      </a:gs>
                      <a:gs pos="100000">
                        <a:srgbClr val="5B9BD5">
                          <a:lumMod val="105000"/>
                          <a:satMod val="109000"/>
                          <a:tint val="81000"/>
                        </a:srgbClr>
                      </a:gs>
                    </a:gsLst>
                    <a:lin ang="5400000" scaled="0"/>
                  </a:gradFill>
                  <a:ln w="635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Pronósticos</a:t>
                    </a:r>
                    <a:endParaRPr kumimoji="0" lang="es-CO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219" name="CuadroTexto 218"/>
                  <p:cNvSpPr txBox="1"/>
                  <p:nvPr/>
                </p:nvSpPr>
                <p:spPr>
                  <a:xfrm>
                    <a:off x="4207183" y="2496955"/>
                    <a:ext cx="1173760" cy="171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Demanda</a:t>
                    </a:r>
                    <a:endParaRPr kumimoji="0" lang="es-CO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197" name="Grupo 196">
              <a:extLst>
                <a:ext uri="{FF2B5EF4-FFF2-40B4-BE49-F238E27FC236}">
                  <a16:creationId xmlns:a16="http://schemas.microsoft.com/office/drawing/2014/main" id="{8D9D7F97-3758-421D-8535-3BED3CAD6517}"/>
                </a:ext>
              </a:extLst>
            </p:cNvPr>
            <p:cNvGrpSpPr/>
            <p:nvPr/>
          </p:nvGrpSpPr>
          <p:grpSpPr>
            <a:xfrm>
              <a:off x="4407811" y="3899174"/>
              <a:ext cx="3980613" cy="694916"/>
              <a:chOff x="4407811" y="3899174"/>
              <a:chExt cx="3980613" cy="694916"/>
            </a:xfrm>
          </p:grpSpPr>
          <p:grpSp>
            <p:nvGrpSpPr>
              <p:cNvPr id="198" name="Grupo 197"/>
              <p:cNvGrpSpPr/>
              <p:nvPr/>
            </p:nvGrpSpPr>
            <p:grpSpPr>
              <a:xfrm>
                <a:off x="4407811" y="3899174"/>
                <a:ext cx="3980613" cy="694916"/>
                <a:chOff x="1306897" y="3639143"/>
                <a:chExt cx="3328851" cy="624635"/>
              </a:xfrm>
            </p:grpSpPr>
            <p:sp>
              <p:nvSpPr>
                <p:cNvPr id="200" name="Rectángulo redondeado 199"/>
                <p:cNvSpPr/>
                <p:nvPr/>
              </p:nvSpPr>
              <p:spPr>
                <a:xfrm>
                  <a:off x="1306897" y="3779566"/>
                  <a:ext cx="3328851" cy="484212"/>
                </a:xfrm>
                <a:prstGeom prst="roundRect">
                  <a:avLst/>
                </a:prstGeom>
                <a:solidFill>
                  <a:srgbClr val="00B0F0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CO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1" name="CuadroTexto 200"/>
                <p:cNvSpPr txBox="1"/>
                <p:nvPr/>
              </p:nvSpPr>
              <p:spPr>
                <a:xfrm>
                  <a:off x="1739352" y="3639143"/>
                  <a:ext cx="647747" cy="193655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Minería Datos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2" name="Rectángulo redondeado 201"/>
                <p:cNvSpPr/>
                <p:nvPr/>
              </p:nvSpPr>
              <p:spPr>
                <a:xfrm>
                  <a:off x="1401028" y="3899989"/>
                  <a:ext cx="922965" cy="318522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Calibración y Selección Modelo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03" name="Rectángulo redondeado 202"/>
                <p:cNvSpPr/>
                <p:nvPr/>
              </p:nvSpPr>
              <p:spPr>
                <a:xfrm>
                  <a:off x="3403085" y="3899989"/>
                  <a:ext cx="735445" cy="318522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Pronósticos</a:t>
                  </a:r>
                  <a:endParaRPr kumimoji="0" lang="es-CO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cxnSp>
              <p:nvCxnSpPr>
                <p:cNvPr id="204" name="Conector angular 203"/>
                <p:cNvCxnSpPr>
                  <a:cxnSpLocks/>
                  <a:stCxn id="202" idx="3"/>
                </p:cNvCxnSpPr>
                <p:nvPr/>
              </p:nvCxnSpPr>
              <p:spPr>
                <a:xfrm flipV="1">
                  <a:off x="2323993" y="4058062"/>
                  <a:ext cx="393393" cy="118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5" name="Conector angular 204"/>
                <p:cNvCxnSpPr>
                  <a:cxnSpLocks/>
                  <a:endCxn id="203" idx="1"/>
                </p:cNvCxnSpPr>
                <p:nvPr/>
              </p:nvCxnSpPr>
              <p:spPr>
                <a:xfrm>
                  <a:off x="3053310" y="4058953"/>
                  <a:ext cx="349775" cy="298"/>
                </a:xfrm>
                <a:prstGeom prst="bentConnector3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pic>
            <p:nvPicPr>
              <p:cNvPr id="199" name="Imagen 198">
                <a:extLst>
                  <a:ext uri="{FF2B5EF4-FFF2-40B4-BE49-F238E27FC236}">
                    <a16:creationId xmlns:a16="http://schemas.microsoft.com/office/drawing/2014/main" id="{3E7527EF-E54C-427B-B307-AC1D7DE96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1126" y="4206986"/>
                <a:ext cx="388368" cy="315722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6371456" y="2615824"/>
            <a:ext cx="2501549" cy="2655661"/>
            <a:chOff x="6450987" y="2548264"/>
            <a:chExt cx="2501549" cy="2655661"/>
          </a:xfrm>
        </p:grpSpPr>
        <p:sp>
          <p:nvSpPr>
            <p:cNvPr id="159" name="CuadroTexto 158"/>
            <p:cNvSpPr txBox="1"/>
            <p:nvPr/>
          </p:nvSpPr>
          <p:spPr>
            <a:xfrm>
              <a:off x="6595747" y="2548264"/>
              <a:ext cx="2004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u="sng" dirty="0" smtClean="0"/>
                <a:t>Selección Herramientas</a:t>
              </a:r>
              <a:endParaRPr lang="es-CO" sz="1200" u="sng" dirty="0"/>
            </a:p>
          </p:txBody>
        </p:sp>
        <p:pic>
          <p:nvPicPr>
            <p:cNvPr id="160" name="Imagen 15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98068" y="2984217"/>
              <a:ext cx="1980152" cy="572771"/>
            </a:xfrm>
            <a:prstGeom prst="rect">
              <a:avLst/>
            </a:prstGeom>
          </p:spPr>
        </p:pic>
        <p:sp>
          <p:nvSpPr>
            <p:cNvPr id="185" name="Llaves 184"/>
            <p:cNvSpPr/>
            <p:nvPr/>
          </p:nvSpPr>
          <p:spPr>
            <a:xfrm>
              <a:off x="6450987" y="3617447"/>
              <a:ext cx="2501549" cy="1108509"/>
            </a:xfrm>
            <a:prstGeom prst="bracePair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s-CO" sz="1200" dirty="0" smtClean="0"/>
                <a:t>Motor SQL Server</a:t>
              </a:r>
            </a:p>
            <a:p>
              <a:r>
                <a:rPr lang="es-CO" sz="1200" dirty="0" smtClean="0"/>
                <a:t>SSIS: ETL</a:t>
              </a:r>
            </a:p>
            <a:p>
              <a:r>
                <a:rPr lang="es-CO" sz="1200" dirty="0" smtClean="0"/>
                <a:t>SSAS: Cubos</a:t>
              </a:r>
            </a:p>
            <a:p>
              <a:r>
                <a:rPr lang="es-CO" sz="1200" dirty="0" smtClean="0"/>
                <a:t>SSRS: Reportes</a:t>
              </a:r>
            </a:p>
            <a:p>
              <a:r>
                <a:rPr lang="es-CO" sz="1200" dirty="0" smtClean="0"/>
                <a:t>VS </a:t>
              </a:r>
              <a:r>
                <a:rPr lang="es-CO" sz="1200" dirty="0" err="1" smtClean="0"/>
                <a:t>.Net</a:t>
              </a:r>
              <a:r>
                <a:rPr lang="es-CO" sz="1200" dirty="0" smtClean="0"/>
                <a:t>: Aplicación Web</a:t>
              </a:r>
              <a:endParaRPr lang="es-CO" sz="1200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93277" y="4792577"/>
              <a:ext cx="324465" cy="411348"/>
            </a:xfrm>
            <a:prstGeom prst="rect">
              <a:avLst/>
            </a:prstGeom>
          </p:spPr>
        </p:pic>
        <p:grpSp>
          <p:nvGrpSpPr>
            <p:cNvPr id="101" name="39 Grupo"/>
            <p:cNvGrpSpPr>
              <a:grpSpLocks/>
            </p:cNvGrpSpPr>
            <p:nvPr/>
          </p:nvGrpSpPr>
          <p:grpSpPr bwMode="auto">
            <a:xfrm>
              <a:off x="7135968" y="4831408"/>
              <a:ext cx="496621" cy="333686"/>
              <a:chOff x="5214941" y="5357826"/>
              <a:chExt cx="1000133" cy="675149"/>
            </a:xfrm>
          </p:grpSpPr>
          <p:pic>
            <p:nvPicPr>
              <p:cNvPr id="102" name="Picture 5" descr="DataCube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214941" y="5357826"/>
                <a:ext cx="617588" cy="675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6" descr="Calculator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15008" y="5500702"/>
                <a:ext cx="500066" cy="49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815" y="4803435"/>
              <a:ext cx="316290" cy="389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85332" y="4827603"/>
              <a:ext cx="393232" cy="341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Construcción – Data </a:t>
            </a:r>
            <a:r>
              <a:rPr lang="es-CO" dirty="0" err="1" smtClean="0"/>
              <a:t>WareHouse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1546714"/>
            <a:ext cx="1966569" cy="24446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0025" y="1268760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Solución base datos</a:t>
            </a:r>
            <a:endParaRPr lang="es-CO" sz="1200" u="sng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A9D2ABC-B5C7-4130-AD74-569C254DD919}"/>
              </a:ext>
            </a:extLst>
          </p:cNvPr>
          <p:cNvGrpSpPr/>
          <p:nvPr/>
        </p:nvGrpSpPr>
        <p:grpSpPr>
          <a:xfrm>
            <a:off x="2645226" y="2159771"/>
            <a:ext cx="3119539" cy="1615755"/>
            <a:chOff x="2712095" y="3806891"/>
            <a:chExt cx="3119539" cy="1615755"/>
          </a:xfrm>
        </p:grpSpPr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8FCB1B23-1089-49B5-833B-F7BEAAFB7A3A}"/>
                </a:ext>
              </a:extLst>
            </p:cNvPr>
            <p:cNvSpPr/>
            <p:nvPr/>
          </p:nvSpPr>
          <p:spPr>
            <a:xfrm>
              <a:off x="3536301" y="4357397"/>
              <a:ext cx="1539554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Demanda y pérdidas</a:t>
              </a:r>
            </a:p>
          </p:txBody>
        </p:sp>
        <p:sp>
          <p:nvSpPr>
            <p:cNvPr id="9" name="Rectángulo: esquinas redondeadas 6">
              <a:extLst>
                <a:ext uri="{FF2B5EF4-FFF2-40B4-BE49-F238E27FC236}">
                  <a16:creationId xmlns:a16="http://schemas.microsoft.com/office/drawing/2014/main" id="{04335BE6-A662-48BF-9AB9-86BE7CCDB5F8}"/>
                </a:ext>
              </a:extLst>
            </p:cNvPr>
            <p:cNvSpPr/>
            <p:nvPr/>
          </p:nvSpPr>
          <p:spPr>
            <a:xfrm>
              <a:off x="2901819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</a:t>
              </a:r>
            </a:p>
          </p:txBody>
        </p:sp>
        <p:sp>
          <p:nvSpPr>
            <p:cNvPr id="10" name="Rectángulo: esquinas redondeadas 8">
              <a:extLst>
                <a:ext uri="{FF2B5EF4-FFF2-40B4-BE49-F238E27FC236}">
                  <a16:creationId xmlns:a16="http://schemas.microsoft.com/office/drawing/2014/main" id="{F4CD25EC-0935-45E7-9161-4370CC07EB93}"/>
                </a:ext>
              </a:extLst>
            </p:cNvPr>
            <p:cNvSpPr/>
            <p:nvPr/>
          </p:nvSpPr>
          <p:spPr>
            <a:xfrm>
              <a:off x="4968551" y="3806891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Periodo</a:t>
              </a:r>
            </a:p>
          </p:txBody>
        </p:sp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id="{E9D9A1C5-67E4-4521-8913-A74D27BB2AFC}"/>
                </a:ext>
              </a:extLst>
            </p:cNvPr>
            <p:cNvSpPr/>
            <p:nvPr/>
          </p:nvSpPr>
          <p:spPr>
            <a:xfrm>
              <a:off x="5075853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Agente</a:t>
              </a:r>
            </a:p>
          </p:txBody>
        </p:sp>
        <p:sp>
          <p:nvSpPr>
            <p:cNvPr id="12" name="Rectángulo: esquinas redondeadas 10">
              <a:extLst>
                <a:ext uri="{FF2B5EF4-FFF2-40B4-BE49-F238E27FC236}">
                  <a16:creationId xmlns:a16="http://schemas.microsoft.com/office/drawing/2014/main" id="{3635B029-5FA1-410E-9885-88DD1B0DC6CC}"/>
                </a:ext>
              </a:extLst>
            </p:cNvPr>
            <p:cNvSpPr/>
            <p:nvPr/>
          </p:nvSpPr>
          <p:spPr>
            <a:xfrm>
              <a:off x="3928186" y="4965446"/>
              <a:ext cx="755781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Mercado</a:t>
              </a:r>
            </a:p>
          </p:txBody>
        </p:sp>
        <p:sp>
          <p:nvSpPr>
            <p:cNvPr id="13" name="Rectángulo: esquinas redondeadas 11">
              <a:extLst>
                <a:ext uri="{FF2B5EF4-FFF2-40B4-BE49-F238E27FC236}">
                  <a16:creationId xmlns:a16="http://schemas.microsoft.com/office/drawing/2014/main" id="{4B734223-88F6-43B7-8435-09D8ADFFF023}"/>
                </a:ext>
              </a:extLst>
            </p:cNvPr>
            <p:cNvSpPr/>
            <p:nvPr/>
          </p:nvSpPr>
          <p:spPr>
            <a:xfrm>
              <a:off x="2712095" y="4965446"/>
              <a:ext cx="824205" cy="45720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Dim</a:t>
              </a:r>
              <a:endParaRPr kumimoji="0" lang="es-CO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Geografía</a:t>
              </a:r>
            </a:p>
          </p:txBody>
        </p:sp>
        <p:cxnSp>
          <p:nvCxnSpPr>
            <p:cNvPr id="14" name="Conector: angular 12">
              <a:extLst>
                <a:ext uri="{FF2B5EF4-FFF2-40B4-BE49-F238E27FC236}">
                  <a16:creationId xmlns:a16="http://schemas.microsoft.com/office/drawing/2014/main" id="{B6098895-6A3D-481E-A5A1-12D4DD66DA12}"/>
                </a:ext>
              </a:extLst>
            </p:cNvPr>
            <p:cNvCxnSpPr>
              <a:cxnSpLocks/>
              <a:stCxn id="8" idx="0"/>
              <a:endCxn id="9" idx="3"/>
            </p:cNvCxnSpPr>
            <p:nvPr/>
          </p:nvCxnSpPr>
          <p:spPr>
            <a:xfrm rot="16200000" flipV="1">
              <a:off x="3820886" y="3872205"/>
              <a:ext cx="321906" cy="648478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4F9DA71B-B2D8-4222-8AE2-E5A137D6C5BE}"/>
                </a:ext>
              </a:extLst>
            </p:cNvPr>
            <p:cNvCxnSpPr>
              <a:cxnSpLocks/>
              <a:stCxn id="8" idx="0"/>
              <a:endCxn id="10" idx="1"/>
            </p:cNvCxnSpPr>
            <p:nvPr/>
          </p:nvCxnSpPr>
          <p:spPr>
            <a:xfrm rot="5400000" flipH="1" flipV="1">
              <a:off x="4476361" y="3865208"/>
              <a:ext cx="321906" cy="662473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Conector: angular 16">
              <a:extLst>
                <a:ext uri="{FF2B5EF4-FFF2-40B4-BE49-F238E27FC236}">
                  <a16:creationId xmlns:a16="http://schemas.microsoft.com/office/drawing/2014/main" id="{7F5ECA79-40FE-489B-8955-186D71F3CB81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>
              <a:off x="5075855" y="4585997"/>
              <a:ext cx="377889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Conector: angular 18">
              <a:extLst>
                <a:ext uri="{FF2B5EF4-FFF2-40B4-BE49-F238E27FC236}">
                  <a16:creationId xmlns:a16="http://schemas.microsoft.com/office/drawing/2014/main" id="{D98848BD-8DEF-48FE-8E79-37E984801782}"/>
                </a:ext>
              </a:extLst>
            </p:cNvPr>
            <p:cNvCxnSpPr>
              <a:cxnSpLocks/>
              <a:stCxn id="8" idx="1"/>
              <a:endCxn id="13" idx="0"/>
            </p:cNvCxnSpPr>
            <p:nvPr/>
          </p:nvCxnSpPr>
          <p:spPr>
            <a:xfrm rot="10800000" flipV="1">
              <a:off x="3124199" y="4585996"/>
              <a:ext cx="412103" cy="379449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Conector: angular 20">
              <a:extLst>
                <a:ext uri="{FF2B5EF4-FFF2-40B4-BE49-F238E27FC236}">
                  <a16:creationId xmlns:a16="http://schemas.microsoft.com/office/drawing/2014/main" id="{42382C73-98AB-41C5-8029-AFF73F22ABDE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5400000">
              <a:off x="4230654" y="4890021"/>
              <a:ext cx="150849" cy="1"/>
            </a:xfrm>
            <a:prstGeom prst="bentConnector3">
              <a:avLst/>
            </a:prstGeom>
            <a:noFill/>
            <a:ln w="190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CuadroTexto 18"/>
          <p:cNvSpPr txBox="1"/>
          <p:nvPr/>
        </p:nvSpPr>
        <p:spPr>
          <a:xfrm>
            <a:off x="3575578" y="165568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sng" dirty="0" smtClean="0"/>
              <a:t>Modelo Estrella</a:t>
            </a:r>
            <a:endParaRPr lang="es-CO" sz="1200" u="sng" dirty="0"/>
          </a:p>
        </p:txBody>
      </p:sp>
      <p:grpSp>
        <p:nvGrpSpPr>
          <p:cNvPr id="37" name="Grupo 36"/>
          <p:cNvGrpSpPr/>
          <p:nvPr/>
        </p:nvGrpSpPr>
        <p:grpSpPr>
          <a:xfrm>
            <a:off x="6660232" y="960797"/>
            <a:ext cx="2384591" cy="3373906"/>
            <a:chOff x="6759411" y="960797"/>
            <a:chExt cx="2384591" cy="3373906"/>
          </a:xfrm>
        </p:grpSpPr>
        <p:grpSp>
          <p:nvGrpSpPr>
            <p:cNvPr id="36" name="Grupo 35"/>
            <p:cNvGrpSpPr/>
            <p:nvPr/>
          </p:nvGrpSpPr>
          <p:grpSpPr>
            <a:xfrm>
              <a:off x="6787137" y="960797"/>
              <a:ext cx="2332624" cy="1667140"/>
              <a:chOff x="6787137" y="960797"/>
              <a:chExt cx="2332624" cy="1667140"/>
            </a:xfrm>
          </p:grpSpPr>
          <p:pic>
            <p:nvPicPr>
              <p:cNvPr id="24" name="Imagen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1561" y="960797"/>
                <a:ext cx="1878200" cy="1667140"/>
              </a:xfrm>
              <a:prstGeom prst="rect">
                <a:avLst/>
              </a:prstGeom>
            </p:spPr>
          </p:pic>
          <p:sp>
            <p:nvSpPr>
              <p:cNvPr id="26" name="Rectángulo 25"/>
              <p:cNvSpPr/>
              <p:nvPr/>
            </p:nvSpPr>
            <p:spPr>
              <a:xfrm>
                <a:off x="6787137" y="963656"/>
                <a:ext cx="432048" cy="166428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Dimensión Tipo 1</a:t>
                </a:r>
                <a:endParaRPr lang="es-CO" sz="1200" dirty="0"/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6759411" y="2780928"/>
              <a:ext cx="2384591" cy="1553775"/>
              <a:chOff x="6759411" y="3027354"/>
              <a:chExt cx="2384591" cy="1553775"/>
            </a:xfrm>
          </p:grpSpPr>
          <p:pic>
            <p:nvPicPr>
              <p:cNvPr id="25" name="Imagen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1562" y="3027354"/>
                <a:ext cx="1902440" cy="1553774"/>
              </a:xfrm>
              <a:prstGeom prst="rect">
                <a:avLst/>
              </a:prstGeom>
            </p:spPr>
          </p:pic>
          <p:sp>
            <p:nvSpPr>
              <p:cNvPr id="27" name="Rectángulo 26"/>
              <p:cNvSpPr/>
              <p:nvPr/>
            </p:nvSpPr>
            <p:spPr>
              <a:xfrm>
                <a:off x="6759411" y="3027354"/>
                <a:ext cx="432048" cy="155377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Dimensión Tipo 2</a:t>
                </a:r>
                <a:endParaRPr lang="es-CO" sz="1200" dirty="0"/>
              </a:p>
            </p:txBody>
          </p:sp>
          <p:sp>
            <p:nvSpPr>
              <p:cNvPr id="28" name="Flecha derecha 27"/>
              <p:cNvSpPr/>
              <p:nvPr/>
            </p:nvSpPr>
            <p:spPr>
              <a:xfrm>
                <a:off x="7241560" y="4196400"/>
                <a:ext cx="354775" cy="272883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38" name="Grupo 37"/>
          <p:cNvGrpSpPr/>
          <p:nvPr/>
        </p:nvGrpSpPr>
        <p:grpSpPr>
          <a:xfrm>
            <a:off x="35496" y="4869160"/>
            <a:ext cx="8928992" cy="1810178"/>
            <a:chOff x="35496" y="5025617"/>
            <a:chExt cx="8928992" cy="1810178"/>
          </a:xfrm>
        </p:grpSpPr>
        <p:grpSp>
          <p:nvGrpSpPr>
            <p:cNvPr id="29" name="Grupo 28"/>
            <p:cNvGrpSpPr/>
            <p:nvPr/>
          </p:nvGrpSpPr>
          <p:grpSpPr>
            <a:xfrm>
              <a:off x="5241697" y="5046279"/>
              <a:ext cx="3722791" cy="1789516"/>
              <a:chOff x="5241697" y="5046279"/>
              <a:chExt cx="3722791" cy="1789516"/>
            </a:xfrm>
          </p:grpSpPr>
          <p:pic>
            <p:nvPicPr>
              <p:cNvPr id="30" name="Imagen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45" y="5046279"/>
                <a:ext cx="2460143" cy="1789516"/>
              </a:xfrm>
              <a:prstGeom prst="rect">
                <a:avLst/>
              </a:prstGeom>
            </p:spPr>
          </p:pic>
          <p:sp>
            <p:nvSpPr>
              <p:cNvPr id="31" name="Rectángulo 30"/>
              <p:cNvSpPr/>
              <p:nvPr/>
            </p:nvSpPr>
            <p:spPr>
              <a:xfrm>
                <a:off x="5784265" y="5046279"/>
                <a:ext cx="720080" cy="178951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Cubos particionados</a:t>
                </a:r>
              </a:p>
              <a:p>
                <a:pPr algn="ctr"/>
                <a:r>
                  <a:rPr lang="es-CO" sz="1200" dirty="0" smtClean="0"/>
                  <a:t>En forma mensual</a:t>
                </a:r>
                <a:endParaRPr lang="es-CO" sz="1200" dirty="0"/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697" y="5666697"/>
                <a:ext cx="482431" cy="548680"/>
              </a:xfrm>
              <a:prstGeom prst="rect">
                <a:avLst/>
              </a:prstGeom>
            </p:spPr>
          </p:pic>
        </p:grpSp>
        <p:sp>
          <p:nvSpPr>
            <p:cNvPr id="33" name="Flecha derecha 32"/>
            <p:cNvSpPr/>
            <p:nvPr/>
          </p:nvSpPr>
          <p:spPr>
            <a:xfrm>
              <a:off x="3859785" y="5666697"/>
              <a:ext cx="1072255" cy="533508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35496" y="5025617"/>
              <a:ext cx="3488501" cy="1810178"/>
              <a:chOff x="35496" y="5025617"/>
              <a:chExt cx="3488501" cy="1810178"/>
            </a:xfrm>
          </p:grpSpPr>
          <p:pic>
            <p:nvPicPr>
              <p:cNvPr id="20" name="Imagen 19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272" y="5361224"/>
                <a:ext cx="2371725" cy="14745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CuadroTexto 20"/>
              <p:cNvSpPr txBox="1"/>
              <p:nvPr/>
            </p:nvSpPr>
            <p:spPr>
              <a:xfrm>
                <a:off x="1115616" y="5025617"/>
                <a:ext cx="2285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200" u="sng" dirty="0" err="1" smtClean="0"/>
                  <a:t>Particionamiento</a:t>
                </a:r>
                <a:r>
                  <a:rPr lang="es-CO" sz="1200" u="sng" dirty="0" smtClean="0"/>
                  <a:t> - Mensual</a:t>
                </a:r>
                <a:endParaRPr lang="es-CO" sz="1200" u="sng" dirty="0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395536" y="5030491"/>
                <a:ext cx="720080" cy="17895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CO" sz="1200" dirty="0" smtClean="0"/>
                  <a:t>Atributo de calidad</a:t>
                </a:r>
              </a:p>
              <a:p>
                <a:pPr algn="ctr"/>
                <a:r>
                  <a:rPr lang="es-CO" sz="1200" dirty="0" smtClean="0"/>
                  <a:t>Desempeño</a:t>
                </a:r>
                <a:endParaRPr lang="es-CO" sz="1200" dirty="0"/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96" y="5733256"/>
                <a:ext cx="324465" cy="4113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4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Aspectos No Funcionales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" y="1374651"/>
            <a:ext cx="1512168" cy="125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27711" y="908720"/>
            <a:ext cx="15121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Bitácora</a:t>
            </a:r>
            <a:endParaRPr lang="es-CO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74651"/>
            <a:ext cx="318833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2195736" y="908720"/>
            <a:ext cx="33123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Administración del sistema</a:t>
            </a:r>
            <a:endParaRPr lang="es-CO" dirty="0"/>
          </a:p>
        </p:txBody>
      </p:sp>
      <p:pic>
        <p:nvPicPr>
          <p:cNvPr id="9" name="Imagen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48349" y="1374651"/>
            <a:ext cx="2247900" cy="5143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40152" y="908720"/>
            <a:ext cx="2664295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Ejecución automática</a:t>
            </a:r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879" y="4396022"/>
            <a:ext cx="5544616" cy="685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ángulo 11"/>
          <p:cNvSpPr/>
          <p:nvPr/>
        </p:nvSpPr>
        <p:spPr>
          <a:xfrm>
            <a:off x="1521069" y="3480975"/>
            <a:ext cx="5544616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Programación de recarga de modelos en rangos de fechas especificados</a:t>
            </a:r>
            <a:endParaRPr lang="es-CO" dirty="0"/>
          </a:p>
        </p:txBody>
      </p:sp>
      <p:grpSp>
        <p:nvGrpSpPr>
          <p:cNvPr id="17" name="Grupo 16"/>
          <p:cNvGrpSpPr/>
          <p:nvPr/>
        </p:nvGrpSpPr>
        <p:grpSpPr>
          <a:xfrm>
            <a:off x="457201" y="5549730"/>
            <a:ext cx="7355159" cy="1263646"/>
            <a:chOff x="457201" y="5549730"/>
            <a:chExt cx="7355159" cy="1263646"/>
          </a:xfrm>
        </p:grpSpPr>
        <p:sp>
          <p:nvSpPr>
            <p:cNvPr id="14" name="Rectángulo 13"/>
            <p:cNvSpPr/>
            <p:nvPr/>
          </p:nvSpPr>
          <p:spPr>
            <a:xfrm>
              <a:off x="2267744" y="5549731"/>
              <a:ext cx="3724433" cy="12636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/>
                <a:t>Calidad de datos</a:t>
              </a:r>
            </a:p>
            <a:p>
              <a:pPr algn="ctr"/>
              <a:r>
                <a:rPr lang="es-CO" sz="1400" dirty="0" smtClean="0"/>
                <a:t>Desempeño</a:t>
              </a:r>
            </a:p>
            <a:p>
              <a:pPr algn="ctr"/>
              <a:r>
                <a:rPr lang="es-CO" sz="1400" dirty="0" smtClean="0"/>
                <a:t>Cargas del sistema</a:t>
              </a:r>
            </a:p>
            <a:p>
              <a:pPr algn="ctr"/>
              <a:r>
                <a:rPr lang="es-CO" sz="1400" dirty="0" smtClean="0"/>
                <a:t>Información oportuna</a:t>
              </a:r>
              <a:endParaRPr lang="es-CO" sz="1400" dirty="0"/>
            </a:p>
          </p:txBody>
        </p:sp>
        <p:sp>
          <p:nvSpPr>
            <p:cNvPr id="15" name="Flecha doblada 14"/>
            <p:cNvSpPr/>
            <p:nvPr/>
          </p:nvSpPr>
          <p:spPr>
            <a:xfrm flipV="1">
              <a:off x="457201" y="5549730"/>
              <a:ext cx="1796960" cy="1263645"/>
            </a:xfrm>
            <a:prstGeom prst="ben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6" name="Flecha doblada 15"/>
            <p:cNvSpPr/>
            <p:nvPr/>
          </p:nvSpPr>
          <p:spPr>
            <a:xfrm flipH="1" flipV="1">
              <a:off x="6015400" y="5549730"/>
              <a:ext cx="1796960" cy="1263645"/>
            </a:xfrm>
            <a:prstGeom prst="ben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ETL – Generar Archivos Planos de XM</a:t>
            </a:r>
            <a:endParaRPr lang="es-CO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16B84-76DD-4F4F-8817-1D52543B7D12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181" y="897763"/>
            <a:ext cx="7224227" cy="307041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" y="4667771"/>
            <a:ext cx="2743000" cy="21583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1020181" y="4000791"/>
            <a:ext cx="7921598" cy="580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/>
              <a:t>Archivos planos CSV</a:t>
            </a:r>
          </a:p>
          <a:p>
            <a:r>
              <a:rPr lang="es-CO" sz="1100" dirty="0"/>
              <a:t>La bodega de datos de XM, tiene datos desde el año 2000, </a:t>
            </a:r>
            <a:r>
              <a:rPr lang="es-CO" sz="1100" dirty="0" smtClean="0"/>
              <a:t>en </a:t>
            </a:r>
            <a:r>
              <a:rPr lang="es-CO" sz="1100" dirty="0"/>
              <a:t>20 años son alrededor de 24 GB, 7,300 archivos, 300 carpetas y 2,000 millones de filas</a:t>
            </a:r>
            <a:r>
              <a:rPr lang="es-CO" sz="1100" dirty="0" smtClean="0"/>
              <a:t>. Cada archivo tiene alrededor de 2,200 KB y 23,500 filas</a:t>
            </a:r>
            <a:endParaRPr lang="es-CO" sz="1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023" y="4991328"/>
            <a:ext cx="5953954" cy="15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92A_SSIS_00_Introduccion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2792A_SSIS_00_Introduccion</Template>
  <TotalTime>884</TotalTime>
  <Words>1370</Words>
  <Application>Microsoft Office PowerPoint</Application>
  <PresentationFormat>Presentación en pantalla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2792A_SSIS_00_Introduccion</vt:lpstr>
      <vt:lpstr>Imagen de mapa de bits</vt:lpstr>
      <vt:lpstr>BUSINESS INTELLIGENCE PARA ANALIZAR LA DEMANDA  DE ENERGÍA ELÉCTRICA</vt:lpstr>
      <vt:lpstr>Objetivos</vt:lpstr>
      <vt:lpstr>Marco Teórico</vt:lpstr>
      <vt:lpstr>Requisitos del Sistema (1/2)</vt:lpstr>
      <vt:lpstr>Requisitos del Sistema (2/2)</vt:lpstr>
      <vt:lpstr>Arquitectura del Sistema</vt:lpstr>
      <vt:lpstr>Construcción – Data WareHouse</vt:lpstr>
      <vt:lpstr>Aspectos No Funcionales</vt:lpstr>
      <vt:lpstr>ETL – Generar Archivos Planos de XM</vt:lpstr>
      <vt:lpstr>Construcción - ETLs</vt:lpstr>
      <vt:lpstr>Construcción - Cubos 1/2</vt:lpstr>
      <vt:lpstr>Construcción - Cubos 2/2</vt:lpstr>
      <vt:lpstr>Construcción - Reportes</vt:lpstr>
      <vt:lpstr>Construcción – Aplicación Web</vt:lpstr>
      <vt:lpstr>Respuesta a Preguntas del Negocio (1/3)</vt:lpstr>
      <vt:lpstr>Respuesta a Preguntas del Negocio (2/3)</vt:lpstr>
      <vt:lpstr>Respuesta a Preguntas del Negocio (3/3)</vt:lpstr>
      <vt:lpstr>Resultados y Entregables (1/2)</vt:lpstr>
      <vt:lpstr>Resultados y Entregables (2/2)</vt:lpstr>
      <vt:lpstr>Conclusiones (1/2)</vt:lpstr>
      <vt:lpstr>Conclusiones (2/2)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DATA WAREHOUSE</dc:title>
  <dc:creator>HUGO  GONZALEZ</dc:creator>
  <cp:lastModifiedBy>HUGO DE JESÚS GONZÁLEZ OLAYA</cp:lastModifiedBy>
  <cp:revision>251</cp:revision>
  <dcterms:created xsi:type="dcterms:W3CDTF">2008-05-07T04:36:19Z</dcterms:created>
  <dcterms:modified xsi:type="dcterms:W3CDTF">2020-09-13T00:43:53Z</dcterms:modified>
</cp:coreProperties>
</file>