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91" r:id="rId4"/>
    <p:sldId id="292" r:id="rId5"/>
    <p:sldId id="293" r:id="rId6"/>
    <p:sldId id="260" r:id="rId7"/>
    <p:sldId id="289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6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05C2B-09E8-448F-B2C6-5488B48E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164F2E-E1C3-47C3-8A36-CB855E223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960BC-A1C2-4FBE-B6C4-30F8FC62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8DF5A-FA68-4C80-BA23-E5A3A359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AE912-7E45-4592-B8A0-71D196F8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81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D0C21-90A0-41E5-83CF-CB7E4AA8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B6FA2D-C3DE-44F1-A85F-C8DEDC827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970E7-4CD4-4CA0-A4B3-2E297675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13748-43DF-4D7A-8854-633EF52D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F2B62-BA27-476F-846C-35EBEC98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47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40560C-A8CE-4A3C-99EB-612546072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3555F-9F17-4FEC-A7CB-5EBC0856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0A350-2EBF-4B86-A8CF-5DDD682B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3F95C-A77F-465B-8AF4-743481F8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AA1AF-9CBE-471A-87B2-59DE80C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0484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0270"/>
            <a:ext cx="10515600" cy="700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2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3B426-28BD-46E7-A5AA-74853B3E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ACE8B-2305-444D-B3C4-E34CAB7F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60DFB-E493-4CE5-992D-4F3C3BAE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948CF-2462-4E1D-8D0C-404E62C8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00157-AA5D-44CD-8AEA-340A608F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3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3BF3B-4CC7-420A-BE66-DEBF1D07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B41DC-4575-4B7A-A07C-A797D6AF1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1D648-7505-4C21-AB09-73777DCD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7B043-CC58-4DC9-9E30-FAD3A158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D715A7-7D7E-4774-B1C6-FF5A5A5A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0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C99E-6561-4B2E-9063-8099F05F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F0854-CAE0-42BF-A913-49AF977AD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ADF60-4FD6-4545-A9E1-E30B41F0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14C953-3924-48B6-AF66-D03DEDC3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601A7-6A8A-4A13-88D1-E35F55C9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185EC8-7561-4A6D-98B3-FCF27E6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622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70C0C-6660-4978-8329-A7DC5A0D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7C252-2C7E-46D6-8B53-E3DA3E71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4E8090-E143-437A-8F1B-DC89F7915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CFA483-6FAC-48D9-81D3-97BEED512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D0F567-6579-4AE6-88EF-B82537FC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86CA96-5232-4592-B38C-6C69D6C6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F32C78-28B7-44EA-A5DE-B60202BF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26364F-0FDD-4E9A-9AB8-320605DB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3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66DB-ADB9-4B64-B1D4-FE152E22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E5E91C-5E25-4125-9F66-4D5CAE24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4F6A37-D6D8-4789-B1A9-E39B0D1C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0FDACC-040D-4316-B23A-35BBBA2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75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2641CA-90CA-4220-8EC1-F7C528A3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235FCE-E861-49F8-AA6B-AA91D00D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2FD29-4E68-46C5-86D6-992E80D2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69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4E30E-EBBC-49C8-9E60-F7B99985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367B3-15D2-4CCA-BC7B-C945901D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2E9046-24A7-4BCA-8812-F23CB13F3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540D41-F6E5-481C-BA32-1209CBBA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467D2-B97F-46DF-A207-8462721A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046BF9-03A0-4E95-BF1D-DE91054D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98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3F9B1-CAB1-4566-9DB2-598E420F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CAC83-F251-435F-B234-2358BB140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FF630-AFFD-48AE-9E7C-93530F5A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0E9567-6505-4D30-8DF9-13BF5CD0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4456DC-B104-49D7-B862-E58CB43A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A2DF2E-3D75-4E92-9BE6-E81DEB6C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05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45749E-52AC-4365-9B81-E401BF83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55994-14FA-4176-90CB-C8D0176C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5B91DA-1001-45A2-B246-61D0C1293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D0F5-6739-4D27-AD1F-2E6D79699E45}" type="datetimeFigureOut">
              <a:rPr lang="es-CO" smtClean="0"/>
              <a:t>2020-06-27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30E64-4233-4CFE-8772-7958219F0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A476B-7049-4D5D-8D2D-E400395A9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51BD-DEAE-4066-AEE9-CA1306544F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94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48C4097-D333-4E4A-80CA-1BBF87AA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200CF-7340-4EDD-9197-E5011EA1FD7A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DDC2334-4A13-4F24-92A9-A3DDC3CD45D6}"/>
              </a:ext>
            </a:extLst>
          </p:cNvPr>
          <p:cNvSpPr txBox="1"/>
          <p:nvPr/>
        </p:nvSpPr>
        <p:spPr>
          <a:xfrm>
            <a:off x="4303896" y="26261"/>
            <a:ext cx="57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72 </a:t>
            </a:r>
            <a:r>
              <a:rPr lang="es-CO" sz="1400" dirty="0" err="1"/>
              <a:t>px</a:t>
            </a:r>
            <a:endParaRPr lang="es-CO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1D96B9-713F-4D64-9617-A98B301C5427}"/>
              </a:ext>
            </a:extLst>
          </p:cNvPr>
          <p:cNvSpPr txBox="1"/>
          <p:nvPr/>
        </p:nvSpPr>
        <p:spPr>
          <a:xfrm>
            <a:off x="5318185" y="0"/>
            <a:ext cx="57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96 </a:t>
            </a:r>
            <a:r>
              <a:rPr lang="es-CO" sz="1400" dirty="0" err="1"/>
              <a:t>px</a:t>
            </a:r>
            <a:endParaRPr lang="es-CO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1CDE65-7B0E-45CD-ABCA-9249AC807B62}"/>
              </a:ext>
            </a:extLst>
          </p:cNvPr>
          <p:cNvSpPr txBox="1"/>
          <p:nvPr/>
        </p:nvSpPr>
        <p:spPr>
          <a:xfrm>
            <a:off x="6606711" y="26261"/>
            <a:ext cx="668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128 </a:t>
            </a:r>
            <a:r>
              <a:rPr lang="es-CO" sz="1400" dirty="0" err="1"/>
              <a:t>px</a:t>
            </a:r>
            <a:endParaRPr lang="es-CO" sz="140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5BFF9D3-A8D7-4AF7-9E70-4ADF433CE654}"/>
              </a:ext>
            </a:extLst>
          </p:cNvPr>
          <p:cNvGrpSpPr/>
          <p:nvPr/>
        </p:nvGrpSpPr>
        <p:grpSpPr>
          <a:xfrm>
            <a:off x="1526535" y="52264"/>
            <a:ext cx="1471629" cy="1323439"/>
            <a:chOff x="1548000" y="3284984"/>
            <a:chExt cx="1471629" cy="1323439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8BF5D99E-6489-4A3F-857D-DB5D85F6397D}"/>
                </a:ext>
              </a:extLst>
            </p:cNvPr>
            <p:cNvSpPr/>
            <p:nvPr/>
          </p:nvSpPr>
          <p:spPr>
            <a:xfrm>
              <a:off x="1548000" y="3429000"/>
              <a:ext cx="1471629" cy="990000"/>
            </a:xfrm>
            <a:prstGeom prst="roundRect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25FA826-AA1D-462A-82B5-06FFD431239A}"/>
                </a:ext>
              </a:extLst>
            </p:cNvPr>
            <p:cNvSpPr txBox="1"/>
            <p:nvPr/>
          </p:nvSpPr>
          <p:spPr>
            <a:xfrm>
              <a:off x="1975895" y="3284984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0" dirty="0">
                  <a:solidFill>
                    <a:srgbClr val="00B0F0"/>
                  </a:solidFill>
                  <a:latin typeface="Copperplate Gothic Bold" panose="020E0705020206020404" pitchFamily="34" charset="0"/>
                </a:rPr>
                <a:t>D</a:t>
              </a:r>
            </a:p>
          </p:txBody>
        </p:sp>
        <p:pic>
          <p:nvPicPr>
            <p:cNvPr id="22" name="Imagen 21" descr="Imagen que contiene dibujo, botella&#10;&#10;Descripción generada automáticamente">
              <a:extLst>
                <a:ext uri="{FF2B5EF4-FFF2-40B4-BE49-F238E27FC236}">
                  <a16:creationId xmlns:a16="http://schemas.microsoft.com/office/drawing/2014/main" id="{059888E3-27CF-4709-983F-D395ED7E9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000" y="3456000"/>
              <a:ext cx="914400" cy="914400"/>
            </a:xfrm>
            <a:prstGeom prst="rect">
              <a:avLst/>
            </a:prstGeom>
          </p:spPr>
        </p:pic>
        <p:sp>
          <p:nvSpPr>
            <p:cNvPr id="25" name="Rayo 24">
              <a:extLst>
                <a:ext uri="{FF2B5EF4-FFF2-40B4-BE49-F238E27FC236}">
                  <a16:creationId xmlns:a16="http://schemas.microsoft.com/office/drawing/2014/main" id="{104FD447-EA13-4751-B51A-BC56103C729C}"/>
                </a:ext>
              </a:extLst>
            </p:cNvPr>
            <p:cNvSpPr/>
            <p:nvPr/>
          </p:nvSpPr>
          <p:spPr>
            <a:xfrm>
              <a:off x="2174368" y="3645024"/>
              <a:ext cx="525424" cy="648072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01A9EA7D-0F8F-47DB-AC79-46B88649C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04" y="361378"/>
            <a:ext cx="803366" cy="54864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D788F20-A8FC-4D89-8B02-74E74330A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74" y="361752"/>
            <a:ext cx="1071154" cy="73152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EEDDF95-09F2-4963-A567-EE0316F8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1" y="326569"/>
            <a:ext cx="1428206" cy="975360"/>
          </a:xfrm>
          <a:prstGeom prst="rect">
            <a:avLst/>
          </a:prstGeom>
        </p:spPr>
      </p:pic>
      <p:sp>
        <p:nvSpPr>
          <p:cNvPr id="5" name="Rectángulo: esquinas superiores redondeadas 4">
            <a:extLst>
              <a:ext uri="{FF2B5EF4-FFF2-40B4-BE49-F238E27FC236}">
                <a16:creationId xmlns:a16="http://schemas.microsoft.com/office/drawing/2014/main" id="{0C239038-0074-430C-96B7-05CF4F5C3027}"/>
              </a:ext>
            </a:extLst>
          </p:cNvPr>
          <p:cNvSpPr>
            <a:spLocks/>
          </p:cNvSpPr>
          <p:nvPr/>
        </p:nvSpPr>
        <p:spPr>
          <a:xfrm>
            <a:off x="154903" y="2085391"/>
            <a:ext cx="1998000" cy="1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: esquinas superiores redondeadas 17">
            <a:extLst>
              <a:ext uri="{FF2B5EF4-FFF2-40B4-BE49-F238E27FC236}">
                <a16:creationId xmlns:a16="http://schemas.microsoft.com/office/drawing/2014/main" id="{37AB32FB-98F2-4494-9938-188F33247FE8}"/>
              </a:ext>
            </a:extLst>
          </p:cNvPr>
          <p:cNvSpPr>
            <a:spLocks/>
          </p:cNvSpPr>
          <p:nvPr/>
        </p:nvSpPr>
        <p:spPr>
          <a:xfrm flipV="1">
            <a:off x="154903" y="2355922"/>
            <a:ext cx="1998000" cy="1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E5E4E5-0E2E-4E58-AA2C-17EC9A9AF5B6}"/>
              </a:ext>
            </a:extLst>
          </p:cNvPr>
          <p:cNvSpPr txBox="1"/>
          <p:nvPr/>
        </p:nvSpPr>
        <p:spPr>
          <a:xfrm>
            <a:off x="279918" y="36004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Logotipo</a:t>
            </a:r>
          </a:p>
        </p:txBody>
      </p:sp>
    </p:spTree>
    <p:extLst>
      <p:ext uri="{BB962C8B-B14F-4D97-AF65-F5344CB8AC3E}">
        <p14:creationId xmlns:p14="http://schemas.microsoft.com/office/powerpoint/2010/main" val="238938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AC5268-2736-45F7-BE10-D5EC7C20DF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78" y="1449201"/>
            <a:ext cx="6696744" cy="39595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834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90" y="37260"/>
            <a:ext cx="2899392" cy="587891"/>
          </a:xfrm>
        </p:spPr>
        <p:txBody>
          <a:bodyPr>
            <a:normAutofit/>
          </a:bodyPr>
          <a:lstStyle/>
          <a:p>
            <a:r>
              <a:rPr lang="es-CO" sz="2000" dirty="0"/>
              <a:t>Arquitectura Conceptual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6B71142-680E-42AF-A9E4-245AC8654F34}"/>
              </a:ext>
            </a:extLst>
          </p:cNvPr>
          <p:cNvGrpSpPr/>
          <p:nvPr/>
        </p:nvGrpSpPr>
        <p:grpSpPr>
          <a:xfrm>
            <a:off x="3696309" y="1119968"/>
            <a:ext cx="5256584" cy="5511763"/>
            <a:chOff x="3131840" y="941575"/>
            <a:chExt cx="5256584" cy="5511763"/>
          </a:xfrm>
        </p:grpSpPr>
        <p:grpSp>
          <p:nvGrpSpPr>
            <p:cNvPr id="5" name="Grupo 4"/>
            <p:cNvGrpSpPr/>
            <p:nvPr/>
          </p:nvGrpSpPr>
          <p:grpSpPr>
            <a:xfrm>
              <a:off x="3131840" y="1451195"/>
              <a:ext cx="1171939" cy="5002143"/>
              <a:chOff x="904939" y="1072824"/>
              <a:chExt cx="980053" cy="5400956"/>
            </a:xfrm>
          </p:grpSpPr>
          <p:sp>
            <p:nvSpPr>
              <p:cNvPr id="78" name="Rectángulo redondeado 77"/>
              <p:cNvSpPr/>
              <p:nvPr/>
            </p:nvSpPr>
            <p:spPr>
              <a:xfrm rot="16200000">
                <a:off x="-1647904" y="3625667"/>
                <a:ext cx="5400955" cy="295269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1200" kern="0" dirty="0" err="1">
                    <a:solidFill>
                      <a:prstClr val="black"/>
                    </a:solidFill>
                    <a:latin typeface="Calibri" panose="020F0502020204030204"/>
                  </a:rPr>
                  <a:t>Logging</a:t>
                </a:r>
                <a:r>
                  <a:rPr lang="es-ES" sz="1200" kern="0" dirty="0">
                    <a:solidFill>
                      <a:prstClr val="black"/>
                    </a:solidFill>
                    <a:latin typeface="Calibri" panose="020F0502020204030204"/>
                  </a:rPr>
                  <a:t> - Auditoria</a:t>
                </a:r>
                <a:endParaRPr lang="es-CO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Rectángulo redondeado 78"/>
              <p:cNvSpPr/>
              <p:nvPr/>
            </p:nvSpPr>
            <p:spPr>
              <a:xfrm rot="16200000">
                <a:off x="-1305511" y="3625668"/>
                <a:ext cx="5400954" cy="295270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1200" kern="0" dirty="0">
                    <a:solidFill>
                      <a:prstClr val="black"/>
                    </a:solidFill>
                    <a:latin typeface="Calibri" panose="020F0502020204030204"/>
                  </a:rPr>
                  <a:t>Seguridad</a:t>
                </a:r>
                <a:endParaRPr lang="es-CO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Rectángulo redondeado 79"/>
              <p:cNvSpPr/>
              <p:nvPr/>
            </p:nvSpPr>
            <p:spPr>
              <a:xfrm rot="16200000">
                <a:off x="-963121" y="3625667"/>
                <a:ext cx="5400955" cy="295270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1200" kern="0" dirty="0">
                    <a:solidFill>
                      <a:prstClr val="black"/>
                    </a:solidFill>
                    <a:latin typeface="Calibri" panose="020F0502020204030204"/>
                  </a:rPr>
                  <a:t>Configuración</a:t>
                </a:r>
                <a:endParaRPr lang="es-CO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4716015" y="941575"/>
              <a:ext cx="3149288" cy="399193"/>
              <a:chOff x="2154234" y="655815"/>
              <a:chExt cx="2633640" cy="358821"/>
            </a:xfrm>
          </p:grpSpPr>
          <p:sp>
            <p:nvSpPr>
              <p:cNvPr id="71" name="Nube 70"/>
              <p:cNvSpPr/>
              <p:nvPr/>
            </p:nvSpPr>
            <p:spPr>
              <a:xfrm>
                <a:off x="3066591" y="655815"/>
                <a:ext cx="801568" cy="358821"/>
              </a:xfrm>
              <a:prstGeom prst="cloud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00" kern="0" dirty="0">
                    <a:solidFill>
                      <a:prstClr val="black"/>
                    </a:solidFill>
                    <a:latin typeface="Calibri" panose="020F0502020204030204"/>
                  </a:rPr>
                  <a:t>Internet</a:t>
                </a:r>
                <a:endParaRPr lang="es-CO" sz="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72" name="Grupo 71"/>
              <p:cNvGrpSpPr/>
              <p:nvPr/>
            </p:nvGrpSpPr>
            <p:grpSpPr>
              <a:xfrm>
                <a:off x="2154234" y="702636"/>
                <a:ext cx="822730" cy="265179"/>
                <a:chOff x="2225793" y="695311"/>
                <a:chExt cx="822730" cy="265179"/>
              </a:xfrm>
            </p:grpSpPr>
            <p:pic>
              <p:nvPicPr>
                <p:cNvPr id="76" name="Imagen 7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25793" y="695311"/>
                  <a:ext cx="249347" cy="265179"/>
                </a:xfrm>
                <a:prstGeom prst="rect">
                  <a:avLst/>
                </a:prstGeom>
              </p:spPr>
            </p:pic>
            <p:sp>
              <p:nvSpPr>
                <p:cNvPr id="77" name="CuadroTexto 76"/>
                <p:cNvSpPr txBox="1"/>
                <p:nvPr/>
              </p:nvSpPr>
              <p:spPr>
                <a:xfrm>
                  <a:off x="2589791" y="731073"/>
                  <a:ext cx="458732" cy="193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685800">
                    <a:defRPr/>
                  </a:pPr>
                  <a:r>
                    <a:rPr lang="es-ES" sz="800" kern="0" dirty="0">
                      <a:solidFill>
                        <a:prstClr val="black"/>
                      </a:solidFill>
                    </a:rPr>
                    <a:t>Usuarios</a:t>
                  </a:r>
                  <a:endParaRPr lang="es-CO" sz="800" kern="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3" name="Grupo 72"/>
              <p:cNvGrpSpPr/>
              <p:nvPr/>
            </p:nvGrpSpPr>
            <p:grpSpPr>
              <a:xfrm>
                <a:off x="3978948" y="702636"/>
                <a:ext cx="808926" cy="265179"/>
                <a:chOff x="4050507" y="780922"/>
                <a:chExt cx="808926" cy="265179"/>
              </a:xfrm>
            </p:grpSpPr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50507" y="780922"/>
                  <a:ext cx="245390" cy="265179"/>
                </a:xfrm>
                <a:prstGeom prst="rect">
                  <a:avLst/>
                </a:prstGeom>
              </p:spPr>
            </p:pic>
            <p:sp>
              <p:nvSpPr>
                <p:cNvPr id="75" name="CuadroTexto 74"/>
                <p:cNvSpPr txBox="1"/>
                <p:nvPr/>
              </p:nvSpPr>
              <p:spPr>
                <a:xfrm>
                  <a:off x="4400701" y="816684"/>
                  <a:ext cx="458732" cy="193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685800">
                    <a:defRPr/>
                  </a:pPr>
                  <a:r>
                    <a:rPr lang="es-ES" sz="800" kern="0" dirty="0">
                      <a:solidFill>
                        <a:prstClr val="black"/>
                      </a:solidFill>
                    </a:rPr>
                    <a:t>Usuarios</a:t>
                  </a:r>
                  <a:endParaRPr lang="es-CO" sz="80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7" name="Conector angular 6"/>
            <p:cNvCxnSpPr/>
            <p:nvPr/>
          </p:nvCxnSpPr>
          <p:spPr>
            <a:xfrm rot="16200000" flipV="1">
              <a:off x="6601900" y="5504927"/>
              <a:ext cx="319438" cy="4410"/>
            </a:xfrm>
            <a:prstGeom prst="bentConnector3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8" name="Grupo 7"/>
            <p:cNvGrpSpPr/>
            <p:nvPr/>
          </p:nvGrpSpPr>
          <p:grpSpPr>
            <a:xfrm>
              <a:off x="4407811" y="4623635"/>
              <a:ext cx="3980612" cy="694916"/>
              <a:chOff x="4048516" y="4532613"/>
              <a:chExt cx="2890034" cy="552571"/>
            </a:xfrm>
          </p:grpSpPr>
          <p:sp>
            <p:nvSpPr>
              <p:cNvPr id="59" name="Rectángulo redondeado 58"/>
              <p:cNvSpPr/>
              <p:nvPr/>
            </p:nvSpPr>
            <p:spPr>
              <a:xfrm>
                <a:off x="4048516" y="4656835"/>
                <a:ext cx="2890034" cy="428349"/>
              </a:xfrm>
              <a:prstGeom prst="round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CuadroTexto 59"/>
              <p:cNvSpPr txBox="1"/>
              <p:nvPr/>
            </p:nvSpPr>
            <p:spPr>
              <a:xfrm>
                <a:off x="4316991" y="4532613"/>
                <a:ext cx="536756" cy="16519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s-ES" sz="750" kern="0" dirty="0">
                    <a:solidFill>
                      <a:prstClr val="black"/>
                    </a:solidFill>
                  </a:rPr>
                  <a:t>Modelo Datos</a:t>
                </a:r>
                <a:endParaRPr lang="es-CO" sz="750" kern="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4271123" y="4763365"/>
                <a:ext cx="618120" cy="281774"/>
                <a:chOff x="4556288" y="4763365"/>
                <a:chExt cx="618120" cy="281774"/>
              </a:xfrm>
            </p:grpSpPr>
            <p:sp>
              <p:nvSpPr>
                <p:cNvPr id="69" name="Rectángulo redondeado 68"/>
                <p:cNvSpPr/>
                <p:nvPr/>
              </p:nvSpPr>
              <p:spPr>
                <a:xfrm>
                  <a:off x="4556288" y="4763365"/>
                  <a:ext cx="618120" cy="281774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472C4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4472C4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4472C4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685800">
                    <a:defRPr/>
                  </a:pPr>
                  <a:r>
                    <a:rPr lang="es-ES" sz="8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DW</a:t>
                  </a:r>
                  <a:endParaRPr lang="es-CO" sz="8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70" name="Imagen 6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4679" y="4793010"/>
                  <a:ext cx="243140" cy="223914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upo 61"/>
              <p:cNvGrpSpPr/>
              <p:nvPr/>
            </p:nvGrpSpPr>
            <p:grpSpPr>
              <a:xfrm>
                <a:off x="5826088" y="4763365"/>
                <a:ext cx="618120" cy="281774"/>
                <a:chOff x="3146309" y="3944699"/>
                <a:chExt cx="711974" cy="318522"/>
              </a:xfrm>
            </p:grpSpPr>
            <p:sp>
              <p:nvSpPr>
                <p:cNvPr id="67" name="Rectángulo redondeado 66"/>
                <p:cNvSpPr/>
                <p:nvPr/>
              </p:nvSpPr>
              <p:spPr>
                <a:xfrm>
                  <a:off x="3146309" y="3944699"/>
                  <a:ext cx="711974" cy="31852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472C4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4472C4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4472C4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685800">
                    <a:defRPr/>
                  </a:pPr>
                  <a:r>
                    <a:rPr lang="es-ES" sz="8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Cubos</a:t>
                  </a:r>
                  <a:endParaRPr lang="es-CO" sz="8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0251" y="3970431"/>
                  <a:ext cx="307941" cy="260894"/>
                </a:xfrm>
                <a:prstGeom prst="rect">
                  <a:avLst/>
                </a:prstGeom>
              </p:spPr>
            </p:pic>
          </p:grpSp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778" y="4794089"/>
                <a:ext cx="232449" cy="218224"/>
              </a:xfrm>
              <a:prstGeom prst="rect">
                <a:avLst/>
              </a:prstGeom>
            </p:spPr>
          </p:pic>
          <p:cxnSp>
            <p:nvCxnSpPr>
              <p:cNvPr id="64" name="Conector angular 63"/>
              <p:cNvCxnSpPr>
                <a:stCxn id="69" idx="3"/>
                <a:endCxn id="63" idx="1"/>
              </p:cNvCxnSpPr>
              <p:nvPr/>
            </p:nvCxnSpPr>
            <p:spPr>
              <a:xfrm flipV="1">
                <a:off x="4889243" y="4903201"/>
                <a:ext cx="341535" cy="1052"/>
              </a:xfrm>
              <a:prstGeom prst="bentConnector3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5" name="Conector angular 64"/>
              <p:cNvCxnSpPr>
                <a:stCxn id="63" idx="3"/>
                <a:endCxn id="67" idx="1"/>
              </p:cNvCxnSpPr>
              <p:nvPr/>
            </p:nvCxnSpPr>
            <p:spPr>
              <a:xfrm>
                <a:off x="5463227" y="4903201"/>
                <a:ext cx="362861" cy="1052"/>
              </a:xfrm>
              <a:prstGeom prst="bentConnector3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6" name="CuadroTexto 65"/>
              <p:cNvSpPr txBox="1"/>
              <p:nvPr/>
            </p:nvSpPr>
            <p:spPr>
              <a:xfrm>
                <a:off x="5213318" y="4638814"/>
                <a:ext cx="289100" cy="171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s-ES" sz="800" b="1" kern="0" dirty="0">
                    <a:solidFill>
                      <a:prstClr val="white"/>
                    </a:solidFill>
                  </a:rPr>
                  <a:t>ETL</a:t>
                </a:r>
                <a:endParaRPr lang="es-CO" sz="800" b="1" kern="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4678" y="5379107"/>
              <a:ext cx="306568" cy="26278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6799112" y="5364706"/>
              <a:ext cx="392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es-ES" sz="800" b="1" kern="0" dirty="0">
                  <a:solidFill>
                    <a:prstClr val="black"/>
                  </a:solidFill>
                </a:rPr>
                <a:t>ETL</a:t>
              </a:r>
              <a:endParaRPr lang="es-CO" sz="800" b="1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4407811" y="5536937"/>
              <a:ext cx="3980612" cy="916401"/>
              <a:chOff x="3986222" y="4803291"/>
              <a:chExt cx="2890034" cy="728687"/>
            </a:xfrm>
          </p:grpSpPr>
          <p:sp>
            <p:nvSpPr>
              <p:cNvPr id="51" name="Rectángulo redondeado 50"/>
              <p:cNvSpPr/>
              <p:nvPr/>
            </p:nvSpPr>
            <p:spPr>
              <a:xfrm>
                <a:off x="3986222" y="4927514"/>
                <a:ext cx="2890034" cy="604464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lumMod val="110000"/>
                      <a:satMod val="105000"/>
                      <a:tint val="67000"/>
                    </a:sysClr>
                  </a:gs>
                  <a:gs pos="50000">
                    <a:sysClr val="windowText" lastClr="000000">
                      <a:lumMod val="105000"/>
                      <a:satMod val="103000"/>
                      <a:tint val="73000"/>
                    </a:sysClr>
                  </a:gs>
                  <a:gs pos="100000">
                    <a:sysClr val="windowText" lastClr="000000">
                      <a:lumMod val="105000"/>
                      <a:satMod val="109000"/>
                      <a:tint val="81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>
                <a:off x="4310364" y="4803291"/>
                <a:ext cx="565852" cy="17131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s-ES" sz="800" kern="0" dirty="0">
                    <a:solidFill>
                      <a:prstClr val="black"/>
                    </a:solidFill>
                  </a:rPr>
                  <a:t>Fuentes Datos</a:t>
                </a:r>
                <a:endParaRPr lang="es-CO" sz="800" kern="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3" name="Grupo 52"/>
              <p:cNvGrpSpPr/>
              <p:nvPr/>
            </p:nvGrpSpPr>
            <p:grpSpPr>
              <a:xfrm>
                <a:off x="4958594" y="4963393"/>
                <a:ext cx="1185746" cy="511328"/>
                <a:chOff x="4080135" y="4973267"/>
                <a:chExt cx="1185746" cy="511328"/>
              </a:xfrm>
            </p:grpSpPr>
            <p:sp>
              <p:nvSpPr>
                <p:cNvPr id="54" name="Rectángulo redondeado 53"/>
                <p:cNvSpPr/>
                <p:nvPr/>
              </p:nvSpPr>
              <p:spPr>
                <a:xfrm>
                  <a:off x="4080135" y="5040399"/>
                  <a:ext cx="1185746" cy="444196"/>
                </a:xfrm>
                <a:prstGeom prst="roundRect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5" name="CuadroTexto 54"/>
                <p:cNvSpPr txBox="1"/>
                <p:nvPr/>
              </p:nvSpPr>
              <p:spPr>
                <a:xfrm>
                  <a:off x="4158523" y="4973267"/>
                  <a:ext cx="650810" cy="171313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defRPr/>
                  </a:pPr>
                  <a:r>
                    <a:rPr lang="es-ES" sz="800" kern="0" dirty="0">
                      <a:solidFill>
                        <a:prstClr val="black"/>
                      </a:solidFill>
                    </a:rPr>
                    <a:t>Mercado Energía</a:t>
                  </a:r>
                  <a:endParaRPr lang="es-CO" sz="800" kern="0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56" name="Grupo 55"/>
                <p:cNvGrpSpPr/>
                <p:nvPr/>
              </p:nvGrpSpPr>
              <p:grpSpPr>
                <a:xfrm>
                  <a:off x="4243999" y="5194705"/>
                  <a:ext cx="876846" cy="232634"/>
                  <a:chOff x="4149105" y="5662923"/>
                  <a:chExt cx="876846" cy="232634"/>
                </a:xfrm>
              </p:grpSpPr>
              <p:sp>
                <p:nvSpPr>
                  <p:cNvPr id="57" name="Rectángulo redondeado 56"/>
                  <p:cNvSpPr/>
                  <p:nvPr/>
                </p:nvSpPr>
                <p:spPr>
                  <a:xfrm>
                    <a:off x="4149105" y="5662923"/>
                    <a:ext cx="876846" cy="232634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ysClr val="windowText" lastClr="000000">
                          <a:lumMod val="110000"/>
                          <a:satMod val="105000"/>
                          <a:tint val="67000"/>
                        </a:sysClr>
                      </a:gs>
                      <a:gs pos="50000">
                        <a:sysClr val="windowText" lastClr="000000">
                          <a:lumMod val="105000"/>
                          <a:satMod val="103000"/>
                          <a:tint val="73000"/>
                        </a:sysClr>
                      </a:gs>
                      <a:gs pos="100000">
                        <a:sysClr val="windowText" lastClr="000000">
                          <a:lumMod val="105000"/>
                          <a:satMod val="109000"/>
                          <a:tint val="81000"/>
                        </a:sys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685800">
                      <a:defRPr/>
                    </a:pPr>
                    <a:r>
                      <a:rPr lang="es-ES" sz="800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Archivos Planos</a:t>
                    </a:r>
                  </a:p>
                </p:txBody>
              </p:sp>
              <p:pic>
                <p:nvPicPr>
                  <p:cNvPr id="58" name="Imagen 57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97056" y="5706872"/>
                    <a:ext cx="161537" cy="146510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</p:pic>
            </p:grpSp>
          </p:grpSp>
        </p:grpSp>
        <p:grpSp>
          <p:nvGrpSpPr>
            <p:cNvPr id="12" name="Grupo 11"/>
            <p:cNvGrpSpPr/>
            <p:nvPr/>
          </p:nvGrpSpPr>
          <p:grpSpPr>
            <a:xfrm>
              <a:off x="4407811" y="3281334"/>
              <a:ext cx="3980612" cy="579714"/>
              <a:chOff x="4098140" y="3486023"/>
              <a:chExt cx="2778116" cy="460967"/>
            </a:xfrm>
          </p:grpSpPr>
          <p:sp>
            <p:nvSpPr>
              <p:cNvPr id="45" name="Rectángulo redondeado 44"/>
              <p:cNvSpPr/>
              <p:nvPr/>
            </p:nvSpPr>
            <p:spPr>
              <a:xfrm>
                <a:off x="4098140" y="3558032"/>
                <a:ext cx="2778116" cy="388958"/>
              </a:xfrm>
              <a:prstGeom prst="round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4463873" y="3486023"/>
                <a:ext cx="612182" cy="17131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s-ES" sz="800" kern="0" dirty="0">
                    <a:solidFill>
                      <a:prstClr val="black"/>
                    </a:solidFill>
                  </a:rPr>
                  <a:t>Capa Intermedia</a:t>
                </a:r>
                <a:endParaRPr lang="es-CO" sz="8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ángulo redondeado 46"/>
              <p:cNvSpPr/>
              <p:nvPr/>
            </p:nvSpPr>
            <p:spPr>
              <a:xfrm>
                <a:off x="4175017" y="3702265"/>
                <a:ext cx="615872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00" kern="0" dirty="0" err="1">
                    <a:solidFill>
                      <a:prstClr val="black"/>
                    </a:solidFill>
                    <a:latin typeface="Calibri" panose="020F0502020204030204"/>
                  </a:rPr>
                  <a:t>Integration</a:t>
                </a:r>
                <a:r>
                  <a:rPr lang="es-ES" sz="800" kern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s-ES" sz="800" kern="0" dirty="0" err="1">
                    <a:solidFill>
                      <a:prstClr val="black"/>
                    </a:solidFill>
                    <a:latin typeface="Calibri" panose="020F0502020204030204"/>
                  </a:rPr>
                  <a:t>Services</a:t>
                </a:r>
                <a:endParaRPr lang="es-CO" sz="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Rectángulo redondeado 47"/>
              <p:cNvSpPr/>
              <p:nvPr/>
            </p:nvSpPr>
            <p:spPr>
              <a:xfrm>
                <a:off x="4848637" y="3702265"/>
                <a:ext cx="474557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00" kern="0" dirty="0" err="1">
                    <a:solidFill>
                      <a:prstClr val="black"/>
                    </a:solidFill>
                    <a:latin typeface="Calibri" panose="020F0502020204030204"/>
                  </a:rPr>
                  <a:t>Analysis</a:t>
                </a:r>
                <a:r>
                  <a:rPr lang="es-ES" sz="800" kern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s-ES" sz="800" kern="0" dirty="0" err="1">
                    <a:solidFill>
                      <a:prstClr val="black"/>
                    </a:solidFill>
                    <a:latin typeface="Calibri" panose="020F0502020204030204"/>
                  </a:rPr>
                  <a:t>Services</a:t>
                </a:r>
                <a:endParaRPr lang="es-CO" sz="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Rectángulo redondeado 48"/>
              <p:cNvSpPr/>
              <p:nvPr/>
            </p:nvSpPr>
            <p:spPr>
              <a:xfrm>
                <a:off x="5380942" y="3698028"/>
                <a:ext cx="576335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00" kern="0" dirty="0" err="1">
                    <a:solidFill>
                      <a:prstClr val="black"/>
                    </a:solidFill>
                    <a:latin typeface="Calibri" panose="020F0502020204030204"/>
                  </a:rPr>
                  <a:t>Reporting</a:t>
                </a:r>
                <a:r>
                  <a:rPr lang="es-ES" sz="800" kern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s-ES" sz="800" kern="0" dirty="0" err="1">
                    <a:solidFill>
                      <a:prstClr val="black"/>
                    </a:solidFill>
                    <a:latin typeface="Calibri" panose="020F0502020204030204"/>
                  </a:rPr>
                  <a:t>Services</a:t>
                </a:r>
                <a:endParaRPr lang="es-CO" sz="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" name="Rectángulo redondeado 49"/>
              <p:cNvSpPr/>
              <p:nvPr/>
            </p:nvSpPr>
            <p:spPr>
              <a:xfrm>
                <a:off x="6015025" y="3701021"/>
                <a:ext cx="744110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00" kern="0" dirty="0">
                    <a:solidFill>
                      <a:prstClr val="black"/>
                    </a:solidFill>
                    <a:latin typeface="Calibri" panose="020F0502020204030204"/>
                  </a:rPr>
                  <a:t>Machine </a:t>
                </a:r>
                <a:r>
                  <a:rPr lang="es-ES" sz="800" kern="0" dirty="0" err="1">
                    <a:solidFill>
                      <a:prstClr val="black"/>
                    </a:solidFill>
                    <a:latin typeface="Calibri" panose="020F0502020204030204"/>
                  </a:rPr>
                  <a:t>Learning</a:t>
                </a:r>
                <a:r>
                  <a:rPr lang="es-ES" sz="800" kern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s-ES" sz="800" kern="0" dirty="0" err="1">
                    <a:solidFill>
                      <a:prstClr val="black"/>
                    </a:solidFill>
                    <a:latin typeface="Calibri" panose="020F0502020204030204"/>
                  </a:rPr>
                  <a:t>Services</a:t>
                </a:r>
                <a:endParaRPr lang="es-CO" sz="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4401850" y="1294974"/>
              <a:ext cx="3983397" cy="1902278"/>
              <a:chOff x="3981894" y="1402488"/>
              <a:chExt cx="2892056" cy="1512620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3981894" y="1526710"/>
                <a:ext cx="2892056" cy="138839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4317676" y="1402488"/>
                <a:ext cx="697363" cy="17131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s-ES" sz="800" kern="0" dirty="0">
                    <a:solidFill>
                      <a:prstClr val="black"/>
                    </a:solidFill>
                  </a:rPr>
                  <a:t>Capa Presentación</a:t>
                </a:r>
                <a:endParaRPr lang="es-CO" sz="800" kern="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5868144" y="2100522"/>
                <a:ext cx="881839" cy="368634"/>
                <a:chOff x="7539083" y="317132"/>
                <a:chExt cx="1015735" cy="416710"/>
              </a:xfrm>
            </p:grpSpPr>
            <p:sp>
              <p:nvSpPr>
                <p:cNvPr id="43" name="Rectángulo redondeado 42"/>
                <p:cNvSpPr/>
                <p:nvPr/>
              </p:nvSpPr>
              <p:spPr>
                <a:xfrm>
                  <a:off x="7539083" y="317132"/>
                  <a:ext cx="1015735" cy="416710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5B9BD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5B9BD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685800">
                    <a:defRPr/>
                  </a:pPr>
                  <a:r>
                    <a:rPr lang="es-ES" sz="8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Excel</a:t>
                  </a:r>
                  <a:endParaRPr lang="es-CO" sz="8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44" name="Imagen 4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00974" y="347563"/>
                  <a:ext cx="396462" cy="344922"/>
                </a:xfrm>
                <a:prstGeom prst="rect">
                  <a:avLst/>
                </a:prstGeom>
              </p:spPr>
            </p:pic>
          </p:grpSp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7124" y="2521223"/>
                <a:ext cx="340935" cy="351906"/>
              </a:xfrm>
              <a:prstGeom prst="rect">
                <a:avLst/>
              </a:prstGeom>
            </p:spPr>
          </p:pic>
          <p:grpSp>
            <p:nvGrpSpPr>
              <p:cNvPr id="27" name="Grupo 26"/>
              <p:cNvGrpSpPr/>
              <p:nvPr/>
            </p:nvGrpSpPr>
            <p:grpSpPr>
              <a:xfrm>
                <a:off x="5868144" y="1704414"/>
                <a:ext cx="881839" cy="363829"/>
                <a:chOff x="4022622" y="1362774"/>
                <a:chExt cx="999205" cy="411278"/>
              </a:xfrm>
            </p:grpSpPr>
            <p:sp>
              <p:nvSpPr>
                <p:cNvPr id="41" name="Rectángulo redondeado 40"/>
                <p:cNvSpPr/>
                <p:nvPr/>
              </p:nvSpPr>
              <p:spPr>
                <a:xfrm>
                  <a:off x="4022622" y="1362774"/>
                  <a:ext cx="999205" cy="411278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5B9BD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5B9BD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685800">
                    <a:defRPr/>
                  </a:pPr>
                  <a:r>
                    <a:rPr lang="es-ES" sz="800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Reporting</a:t>
                  </a:r>
                  <a:r>
                    <a:rPr lang="es-ES" sz="8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  <a:p>
                  <a:pPr defTabSz="685800">
                    <a:defRPr/>
                  </a:pPr>
                  <a:r>
                    <a:rPr lang="es-ES" sz="800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Services</a:t>
                  </a:r>
                  <a:endParaRPr lang="es-CO" sz="8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42" name="Picture 2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30822" y="1414771"/>
                  <a:ext cx="255947" cy="315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8" name="Grupo 27"/>
              <p:cNvGrpSpPr/>
              <p:nvPr/>
            </p:nvGrpSpPr>
            <p:grpSpPr>
              <a:xfrm>
                <a:off x="4091369" y="1690071"/>
                <a:ext cx="1704768" cy="1161244"/>
                <a:chOff x="4091369" y="1690071"/>
                <a:chExt cx="1704768" cy="1161244"/>
              </a:xfrm>
            </p:grpSpPr>
            <p:sp>
              <p:nvSpPr>
                <p:cNvPr id="29" name="Rectángulo redondeado 28"/>
                <p:cNvSpPr/>
                <p:nvPr/>
              </p:nvSpPr>
              <p:spPr>
                <a:xfrm>
                  <a:off x="4091369" y="1692626"/>
                  <a:ext cx="1704768" cy="1158689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5B9BD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5B9BD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algn="ctr" defTabSz="685800">
                    <a:defRPr/>
                  </a:pP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CuadroTexto 29"/>
                <p:cNvSpPr txBox="1"/>
                <p:nvPr/>
              </p:nvSpPr>
              <p:spPr>
                <a:xfrm>
                  <a:off x="4127834" y="1690071"/>
                  <a:ext cx="1620560" cy="171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85800">
                    <a:defRPr/>
                  </a:pPr>
                  <a:r>
                    <a:rPr lang="es-ES" sz="800" b="1" kern="0" dirty="0">
                      <a:solidFill>
                        <a:prstClr val="black"/>
                      </a:solidFill>
                    </a:rPr>
                    <a:t>Sitio WEB Demanda BI</a:t>
                  </a:r>
                  <a:endParaRPr lang="es-CO" sz="800" b="1" kern="0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1" name="Grupo 30"/>
                <p:cNvGrpSpPr/>
                <p:nvPr/>
              </p:nvGrpSpPr>
              <p:grpSpPr>
                <a:xfrm>
                  <a:off x="4264610" y="2355031"/>
                  <a:ext cx="1328620" cy="453284"/>
                  <a:chOff x="4127833" y="2460227"/>
                  <a:chExt cx="1328620" cy="453284"/>
                </a:xfrm>
              </p:grpSpPr>
              <p:sp>
                <p:nvSpPr>
                  <p:cNvPr id="37" name="Rectángulo redondeado 36"/>
                  <p:cNvSpPr/>
                  <p:nvPr/>
                </p:nvSpPr>
                <p:spPr>
                  <a:xfrm>
                    <a:off x="4127833" y="2476844"/>
                    <a:ext cx="1328620" cy="436667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t"/>
                  <a:lstStyle/>
                  <a:p>
                    <a:pPr algn="ctr" defTabSz="685800">
                      <a:defRPr/>
                    </a:pPr>
                    <a:endParaRPr lang="es-CO" sz="900" kern="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8" name="Rectángulo redondeado 37"/>
                  <p:cNvSpPr/>
                  <p:nvPr/>
                </p:nvSpPr>
                <p:spPr>
                  <a:xfrm>
                    <a:off x="4207183" y="2632237"/>
                    <a:ext cx="541553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ES" sz="800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Informes</a:t>
                    </a:r>
                    <a:endParaRPr lang="es-CO" sz="8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9" name="Rectángulo redondeado 38"/>
                  <p:cNvSpPr/>
                  <p:nvPr/>
                </p:nvSpPr>
                <p:spPr>
                  <a:xfrm>
                    <a:off x="4810075" y="2632237"/>
                    <a:ext cx="574902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ES" sz="800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Pronósticos</a:t>
                    </a:r>
                    <a:endParaRPr lang="es-CO" sz="8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4207183" y="2460227"/>
                    <a:ext cx="1173760" cy="171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685800">
                      <a:defRPr/>
                    </a:pPr>
                    <a:r>
                      <a:rPr lang="es-ES" sz="800" b="1" kern="0" dirty="0">
                        <a:solidFill>
                          <a:prstClr val="white"/>
                        </a:solidFill>
                      </a:rPr>
                      <a:t>Pérdidas</a:t>
                    </a:r>
                    <a:endParaRPr lang="es-CO" sz="800" b="1" kern="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Grupo 31"/>
                <p:cNvGrpSpPr/>
                <p:nvPr/>
              </p:nvGrpSpPr>
              <p:grpSpPr>
                <a:xfrm>
                  <a:off x="4273804" y="1839708"/>
                  <a:ext cx="1328620" cy="459825"/>
                  <a:chOff x="4127833" y="2496955"/>
                  <a:chExt cx="1328620" cy="459825"/>
                </a:xfrm>
              </p:grpSpPr>
              <p:sp>
                <p:nvSpPr>
                  <p:cNvPr id="33" name="Rectángulo redondeado 32"/>
                  <p:cNvSpPr/>
                  <p:nvPr/>
                </p:nvSpPr>
                <p:spPr>
                  <a:xfrm>
                    <a:off x="4127833" y="2510600"/>
                    <a:ext cx="1328620" cy="446180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t"/>
                  <a:lstStyle/>
                  <a:p>
                    <a:pPr algn="ctr" defTabSz="685800">
                      <a:defRPr/>
                    </a:pPr>
                    <a:endParaRPr lang="es-CO" sz="900" kern="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4" name="Rectángulo redondeado 33"/>
                  <p:cNvSpPr/>
                  <p:nvPr/>
                </p:nvSpPr>
                <p:spPr>
                  <a:xfrm>
                    <a:off x="4207183" y="2648435"/>
                    <a:ext cx="541553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ES" sz="800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Informes</a:t>
                    </a:r>
                    <a:endParaRPr lang="es-CO" sz="8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5" name="Rectángulo redondeado 34"/>
                  <p:cNvSpPr/>
                  <p:nvPr/>
                </p:nvSpPr>
                <p:spPr>
                  <a:xfrm>
                    <a:off x="4810075" y="2648435"/>
                    <a:ext cx="574902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ES" sz="800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Pronósticos</a:t>
                    </a:r>
                    <a:endParaRPr lang="es-CO" sz="8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6" name="CuadroTexto 35"/>
                  <p:cNvSpPr txBox="1"/>
                  <p:nvPr/>
                </p:nvSpPr>
                <p:spPr>
                  <a:xfrm>
                    <a:off x="4207183" y="2496955"/>
                    <a:ext cx="1173760" cy="171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685800">
                      <a:defRPr/>
                    </a:pPr>
                    <a:r>
                      <a:rPr lang="es-ES" sz="800" b="1" kern="0" dirty="0">
                        <a:solidFill>
                          <a:prstClr val="white"/>
                        </a:solidFill>
                      </a:rPr>
                      <a:t>Demanda</a:t>
                    </a:r>
                    <a:endParaRPr lang="es-CO" sz="800" b="1" kern="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D9D7F97-3758-421D-8535-3BED3CAD6517}"/>
                </a:ext>
              </a:extLst>
            </p:cNvPr>
            <p:cNvGrpSpPr/>
            <p:nvPr/>
          </p:nvGrpSpPr>
          <p:grpSpPr>
            <a:xfrm>
              <a:off x="4407811" y="3899174"/>
              <a:ext cx="3980613" cy="694916"/>
              <a:chOff x="4407811" y="3899174"/>
              <a:chExt cx="3980613" cy="694916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4407811" y="3899174"/>
                <a:ext cx="3980613" cy="694916"/>
                <a:chOff x="1306897" y="3639143"/>
                <a:chExt cx="3328851" cy="624635"/>
              </a:xfrm>
            </p:grpSpPr>
            <p:sp>
              <p:nvSpPr>
                <p:cNvPr id="17" name="Rectángulo redondeado 16"/>
                <p:cNvSpPr/>
                <p:nvPr/>
              </p:nvSpPr>
              <p:spPr>
                <a:xfrm>
                  <a:off x="1306897" y="3779566"/>
                  <a:ext cx="3328851" cy="484212"/>
                </a:xfrm>
                <a:prstGeom prst="roundRect">
                  <a:avLst/>
                </a:prstGeom>
                <a:solidFill>
                  <a:srgbClr val="00B0F0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" name="CuadroTexto 17"/>
                <p:cNvSpPr txBox="1"/>
                <p:nvPr/>
              </p:nvSpPr>
              <p:spPr>
                <a:xfrm>
                  <a:off x="1739352" y="3639143"/>
                  <a:ext cx="647747" cy="193655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defRPr/>
                  </a:pPr>
                  <a:r>
                    <a:rPr lang="es-ES" sz="800" kern="0" dirty="0">
                      <a:solidFill>
                        <a:prstClr val="black"/>
                      </a:solidFill>
                    </a:rPr>
                    <a:t>Minería Datos</a:t>
                  </a:r>
                  <a:endParaRPr lang="es-CO" sz="80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Rectángulo redondeado 18"/>
                <p:cNvSpPr/>
                <p:nvPr/>
              </p:nvSpPr>
              <p:spPr>
                <a:xfrm>
                  <a:off x="1401028" y="3899989"/>
                  <a:ext cx="922965" cy="31852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Calibración y Selección Modelo</a:t>
                  </a:r>
                  <a:endParaRPr lang="es-CO" sz="8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" name="Rectángulo redondeado 19"/>
                <p:cNvSpPr/>
                <p:nvPr/>
              </p:nvSpPr>
              <p:spPr>
                <a:xfrm>
                  <a:off x="3403085" y="3899989"/>
                  <a:ext cx="735445" cy="31852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Pronósticos</a:t>
                  </a:r>
                  <a:endParaRPr lang="es-CO" sz="8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21" name="Conector angular 20"/>
                <p:cNvCxnSpPr>
                  <a:cxnSpLocks/>
                  <a:stCxn id="19" idx="3"/>
                </p:cNvCxnSpPr>
                <p:nvPr/>
              </p:nvCxnSpPr>
              <p:spPr>
                <a:xfrm flipV="1">
                  <a:off x="2323993" y="4058062"/>
                  <a:ext cx="393393" cy="1188"/>
                </a:xfrm>
                <a:prstGeom prst="bentConnector3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2" name="Conector angular 21"/>
                <p:cNvCxnSpPr>
                  <a:cxnSpLocks/>
                  <a:endCxn id="20" idx="1"/>
                </p:cNvCxnSpPr>
                <p:nvPr/>
              </p:nvCxnSpPr>
              <p:spPr>
                <a:xfrm>
                  <a:off x="3053310" y="4058953"/>
                  <a:ext cx="349775" cy="298"/>
                </a:xfrm>
                <a:prstGeom prst="bentConnector3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3E7527EF-E54C-427B-B307-AC1D7DE96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1126" y="4206986"/>
                <a:ext cx="388368" cy="3157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2368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3121490" cy="569343"/>
          </a:xfrm>
        </p:spPr>
        <p:txBody>
          <a:bodyPr>
            <a:normAutofit/>
          </a:bodyPr>
          <a:lstStyle/>
          <a:p>
            <a:r>
              <a:rPr lang="es-CO" sz="2000" dirty="0"/>
              <a:t>CU </a:t>
            </a:r>
            <a:r>
              <a:rPr lang="es-ES" sz="2000" dirty="0"/>
              <a:t>Relevantes Arquitectura</a:t>
            </a:r>
            <a:endParaRPr lang="es-CO" sz="20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B48FEAA-65EF-4BE8-B404-3CCEA6B3F2D5}"/>
              </a:ext>
            </a:extLst>
          </p:cNvPr>
          <p:cNvGrpSpPr/>
          <p:nvPr/>
        </p:nvGrpSpPr>
        <p:grpSpPr>
          <a:xfrm>
            <a:off x="2042543" y="1656332"/>
            <a:ext cx="7567711" cy="4124304"/>
            <a:chOff x="518542" y="1656332"/>
            <a:chExt cx="7567711" cy="4124304"/>
          </a:xfrm>
        </p:grpSpPr>
        <p:sp>
          <p:nvSpPr>
            <p:cNvPr id="5" name="Rectángulo redondeado 4"/>
            <p:cNvSpPr/>
            <p:nvPr/>
          </p:nvSpPr>
          <p:spPr>
            <a:xfrm>
              <a:off x="1563378" y="2650054"/>
              <a:ext cx="5430086" cy="1914612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s-ES" sz="2400" kern="0" dirty="0">
                  <a:solidFill>
                    <a:prstClr val="white"/>
                  </a:solidFill>
                  <a:latin typeface="Calibri" panose="020F0502020204030204"/>
                </a:rPr>
                <a:t>DEMANDA BI</a:t>
              </a:r>
              <a:endParaRPr lang="es-CO" sz="24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518542" y="3823810"/>
              <a:ext cx="3428339" cy="1934808"/>
              <a:chOff x="3850783" y="4361576"/>
              <a:chExt cx="2618248" cy="1588463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3850783" y="4546242"/>
                <a:ext cx="2618248" cy="1403797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4108361" y="4361576"/>
                <a:ext cx="952692" cy="246365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s-ES" sz="1350" kern="0" dirty="0">
                    <a:solidFill>
                      <a:prstClr val="black"/>
                    </a:solidFill>
                  </a:rPr>
                  <a:t>Carga de Datos</a:t>
                </a:r>
                <a:endParaRPr lang="es-CO" sz="1350" kern="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98928" y="5378539"/>
                <a:ext cx="585950" cy="521560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8928" y="4751835"/>
                <a:ext cx="585950" cy="571500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0742" y="4803744"/>
                <a:ext cx="900797" cy="1048200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3537" y="5138412"/>
                <a:ext cx="401419" cy="369846"/>
              </a:xfrm>
              <a:prstGeom prst="rect">
                <a:avLst/>
              </a:prstGeom>
            </p:spPr>
          </p:pic>
          <p:sp>
            <p:nvSpPr>
              <p:cNvPr id="33" name="Flecha derecha 32"/>
              <p:cNvSpPr/>
              <p:nvPr/>
            </p:nvSpPr>
            <p:spPr>
              <a:xfrm>
                <a:off x="4623514" y="5189787"/>
                <a:ext cx="145951" cy="307449"/>
              </a:xfrm>
              <a:prstGeom prst="rightArrow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Flecha derecha 33"/>
              <p:cNvSpPr/>
              <p:nvPr/>
            </p:nvSpPr>
            <p:spPr>
              <a:xfrm>
                <a:off x="5254245" y="5182112"/>
                <a:ext cx="145951" cy="307449"/>
              </a:xfrm>
              <a:prstGeom prst="rightArrow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397977" y="1656332"/>
              <a:ext cx="2548904" cy="1497092"/>
              <a:chOff x="3000642" y="1035942"/>
              <a:chExt cx="1946617" cy="1229101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3000642" y="1220608"/>
                <a:ext cx="1946617" cy="1044435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258220" y="1035942"/>
                <a:ext cx="627049" cy="246365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s-ES" sz="1350" kern="0" dirty="0">
                    <a:solidFill>
                      <a:prstClr val="black"/>
                    </a:solidFill>
                  </a:rPr>
                  <a:t>Reportes</a:t>
                </a:r>
                <a:endParaRPr lang="es-CO" sz="1350" kern="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2256" y="1522163"/>
                <a:ext cx="444697" cy="547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2837" y="1522163"/>
                <a:ext cx="641785" cy="558353"/>
              </a:xfrm>
              <a:prstGeom prst="rect">
                <a:avLst/>
              </a:prstGeom>
            </p:spPr>
          </p:pic>
        </p:grpSp>
        <p:grpSp>
          <p:nvGrpSpPr>
            <p:cNvPr id="8" name="Grupo 7"/>
            <p:cNvGrpSpPr/>
            <p:nvPr/>
          </p:nvGrpSpPr>
          <p:grpSpPr>
            <a:xfrm>
              <a:off x="4609961" y="1656332"/>
              <a:ext cx="2548904" cy="1497092"/>
              <a:chOff x="6674969" y="342916"/>
              <a:chExt cx="1946617" cy="1229101"/>
            </a:xfrm>
          </p:grpSpPr>
          <p:sp>
            <p:nvSpPr>
              <p:cNvPr id="19" name="Rectángulo redondeado 18"/>
              <p:cNvSpPr/>
              <p:nvPr/>
            </p:nvSpPr>
            <p:spPr>
              <a:xfrm>
                <a:off x="6674969" y="527582"/>
                <a:ext cx="1946617" cy="1044435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6932547" y="342916"/>
                <a:ext cx="811907" cy="246365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s-ES" sz="1350" kern="0" dirty="0">
                    <a:solidFill>
                      <a:prstClr val="black"/>
                    </a:solidFill>
                  </a:rPr>
                  <a:t>Aplicaciones</a:t>
                </a:r>
                <a:endParaRPr lang="es-CO" sz="1350" kern="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6736" y="817796"/>
                <a:ext cx="608550" cy="616453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7053" y="827002"/>
                <a:ext cx="741488" cy="604175"/>
              </a:xfrm>
              <a:prstGeom prst="rect">
                <a:avLst/>
              </a:prstGeom>
            </p:spPr>
          </p:pic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178AB93-4B9A-4A99-8C98-86C853186796}"/>
                </a:ext>
              </a:extLst>
            </p:cNvPr>
            <p:cNvGrpSpPr/>
            <p:nvPr/>
          </p:nvGrpSpPr>
          <p:grpSpPr>
            <a:xfrm>
              <a:off x="4621903" y="3845828"/>
              <a:ext cx="3464350" cy="1934808"/>
              <a:chOff x="4621903" y="3845828"/>
              <a:chExt cx="3464350" cy="1934808"/>
            </a:xfrm>
          </p:grpSpPr>
          <p:sp>
            <p:nvSpPr>
              <p:cNvPr id="10" name="Rectángulo redondeado 36">
                <a:extLst>
                  <a:ext uri="{FF2B5EF4-FFF2-40B4-BE49-F238E27FC236}">
                    <a16:creationId xmlns:a16="http://schemas.microsoft.com/office/drawing/2014/main" id="{C91FD3C4-9F72-471C-B720-69946813FFDE}"/>
                  </a:ext>
                </a:extLst>
              </p:cNvPr>
              <p:cNvSpPr/>
              <p:nvPr/>
            </p:nvSpPr>
            <p:spPr>
              <a:xfrm>
                <a:off x="4621903" y="4070758"/>
                <a:ext cx="3464350" cy="170987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A770A11-F6AB-4153-AF09-27D322D38148}"/>
                  </a:ext>
                </a:extLst>
              </p:cNvPr>
              <p:cNvSpPr txBox="1"/>
              <p:nvPr/>
            </p:nvSpPr>
            <p:spPr>
              <a:xfrm>
                <a:off x="4959175" y="3845828"/>
                <a:ext cx="1394934" cy="30008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s-ES" sz="1350" kern="0" dirty="0">
                    <a:solidFill>
                      <a:prstClr val="black"/>
                    </a:solidFill>
                  </a:rPr>
                  <a:t>Minería de Datos</a:t>
                </a:r>
                <a:endParaRPr lang="es-CO" sz="1350" kern="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714D6986-218B-4589-B396-F2CD5F675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9337" y="4751107"/>
                <a:ext cx="455865" cy="390704"/>
              </a:xfrm>
              <a:prstGeom prst="rect">
                <a:avLst/>
              </a:prstGeom>
            </p:spPr>
          </p:pic>
          <p:sp>
            <p:nvSpPr>
              <p:cNvPr id="13" name="Flecha derecha 42">
                <a:extLst>
                  <a:ext uri="{FF2B5EF4-FFF2-40B4-BE49-F238E27FC236}">
                    <a16:creationId xmlns:a16="http://schemas.microsoft.com/office/drawing/2014/main" id="{CEEEFCB8-2F8E-4BFF-9134-2631A3E80385}"/>
                  </a:ext>
                </a:extLst>
              </p:cNvPr>
              <p:cNvSpPr/>
              <p:nvPr/>
            </p:nvSpPr>
            <p:spPr>
              <a:xfrm>
                <a:off x="6004822" y="4791214"/>
                <a:ext cx="235303" cy="390704"/>
              </a:xfrm>
              <a:prstGeom prst="rightArrow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Flecha derecha 43">
                <a:extLst>
                  <a:ext uri="{FF2B5EF4-FFF2-40B4-BE49-F238E27FC236}">
                    <a16:creationId xmlns:a16="http://schemas.microsoft.com/office/drawing/2014/main" id="{C6EE1EFE-C6D5-42B9-92B0-81A94885DA62}"/>
                  </a:ext>
                </a:extLst>
              </p:cNvPr>
              <p:cNvSpPr/>
              <p:nvPr/>
            </p:nvSpPr>
            <p:spPr>
              <a:xfrm>
                <a:off x="6797495" y="4782907"/>
                <a:ext cx="235303" cy="390704"/>
              </a:xfrm>
              <a:prstGeom prst="rightArrow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Rectángulo: esquinas redondeadas 2">
                <a:extLst>
                  <a:ext uri="{FF2B5EF4-FFF2-40B4-BE49-F238E27FC236}">
                    <a16:creationId xmlns:a16="http://schemas.microsoft.com/office/drawing/2014/main" id="{CFD97528-7672-4FBF-A665-9CB7507A6828}"/>
                  </a:ext>
                </a:extLst>
              </p:cNvPr>
              <p:cNvSpPr/>
              <p:nvPr/>
            </p:nvSpPr>
            <p:spPr>
              <a:xfrm>
                <a:off x="4724638" y="4216708"/>
                <a:ext cx="1213700" cy="432048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50" dirty="0"/>
                  <a:t>Calibración</a:t>
                </a:r>
              </a:p>
              <a:p>
                <a:pPr algn="ctr"/>
                <a:r>
                  <a:rPr lang="es-ES" sz="1050" dirty="0"/>
                  <a:t>Modelos</a:t>
                </a:r>
                <a:endParaRPr lang="es-CO" sz="1050" dirty="0"/>
              </a:p>
            </p:txBody>
          </p:sp>
          <p:sp>
            <p:nvSpPr>
              <p:cNvPr id="16" name="Rectángulo: esquinas redondeadas 53">
                <a:extLst>
                  <a:ext uri="{FF2B5EF4-FFF2-40B4-BE49-F238E27FC236}">
                    <a16:creationId xmlns:a16="http://schemas.microsoft.com/office/drawing/2014/main" id="{78D18838-FA27-4E2D-9CEC-E26C152BA684}"/>
                  </a:ext>
                </a:extLst>
              </p:cNvPr>
              <p:cNvSpPr/>
              <p:nvPr/>
            </p:nvSpPr>
            <p:spPr>
              <a:xfrm>
                <a:off x="4724638" y="4741563"/>
                <a:ext cx="1213700" cy="432048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50" dirty="0"/>
                  <a:t>Selección</a:t>
                </a:r>
              </a:p>
              <a:p>
                <a:pPr algn="ctr"/>
                <a:r>
                  <a:rPr lang="es-ES" sz="1050" dirty="0"/>
                  <a:t>Modelo</a:t>
                </a:r>
                <a:endParaRPr lang="es-CO" sz="1050" dirty="0"/>
              </a:p>
            </p:txBody>
          </p:sp>
          <p:sp>
            <p:nvSpPr>
              <p:cNvPr id="17" name="Rectángulo: esquinas redondeadas 54">
                <a:extLst>
                  <a:ext uri="{FF2B5EF4-FFF2-40B4-BE49-F238E27FC236}">
                    <a16:creationId xmlns:a16="http://schemas.microsoft.com/office/drawing/2014/main" id="{C064381D-02EC-494D-AA35-EF5DCB527174}"/>
                  </a:ext>
                </a:extLst>
              </p:cNvPr>
              <p:cNvSpPr/>
              <p:nvPr/>
            </p:nvSpPr>
            <p:spPr>
              <a:xfrm>
                <a:off x="4724540" y="5266417"/>
                <a:ext cx="1227553" cy="432048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50" dirty="0"/>
                  <a:t>Entrenamiento</a:t>
                </a:r>
              </a:p>
              <a:p>
                <a:pPr algn="ctr"/>
                <a:r>
                  <a:rPr lang="es-ES" sz="1050" dirty="0"/>
                  <a:t>Modelo</a:t>
                </a:r>
                <a:endParaRPr lang="es-CO" sz="1050" dirty="0"/>
              </a:p>
            </p:txBody>
          </p:sp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294FFAF1-FE3C-4018-9AF5-CC0AD6C4E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6202" y="4618336"/>
                <a:ext cx="952182" cy="6480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9697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088"/>
            <a:ext cx="2864498" cy="582158"/>
          </a:xfrm>
        </p:spPr>
        <p:txBody>
          <a:bodyPr>
            <a:normAutofit/>
          </a:bodyPr>
          <a:lstStyle/>
          <a:p>
            <a:r>
              <a:rPr lang="es-CO" sz="2000" dirty="0"/>
              <a:t>Arquitectura Despliegue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6126F6F-BD4E-45D4-9DCA-593C4A0CCFEB}"/>
              </a:ext>
            </a:extLst>
          </p:cNvPr>
          <p:cNvGrpSpPr/>
          <p:nvPr/>
        </p:nvGrpSpPr>
        <p:grpSpPr>
          <a:xfrm>
            <a:off x="2135560" y="1268760"/>
            <a:ext cx="7848872" cy="5530502"/>
            <a:chOff x="2627783" y="2204864"/>
            <a:chExt cx="5832649" cy="3456384"/>
          </a:xfrm>
        </p:grpSpPr>
        <p:sp>
          <p:nvSpPr>
            <p:cNvPr id="5" name="Rectángulo 4"/>
            <p:cNvSpPr/>
            <p:nvPr/>
          </p:nvSpPr>
          <p:spPr>
            <a:xfrm>
              <a:off x="2627783" y="2204864"/>
              <a:ext cx="5832649" cy="345638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4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2912748" y="2291064"/>
              <a:ext cx="1299211" cy="849904"/>
              <a:chOff x="2544143" y="758023"/>
              <a:chExt cx="1175202" cy="759174"/>
            </a:xfrm>
          </p:grpSpPr>
          <p:sp>
            <p:nvSpPr>
              <p:cNvPr id="46" name="Cubo 45"/>
              <p:cNvSpPr/>
              <p:nvPr/>
            </p:nvSpPr>
            <p:spPr>
              <a:xfrm>
                <a:off x="2544143" y="758023"/>
                <a:ext cx="1175202" cy="759174"/>
              </a:xfrm>
              <a:prstGeom prst="cube">
                <a:avLst>
                  <a:gd name="adj" fmla="val 7544"/>
                </a:avLst>
              </a:prstGeom>
              <a:gradFill rotWithShape="1">
                <a:gsLst>
                  <a:gs pos="0">
                    <a:srgbClr val="ED7D31"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defTabSz="685800">
                  <a:defRPr/>
                </a:pPr>
                <a:r>
                  <a:rPr lang="es-ES" sz="1400" kern="0" dirty="0">
                    <a:solidFill>
                      <a:prstClr val="white"/>
                    </a:solidFill>
                    <a:latin typeface="Calibri" panose="020F0502020204030204"/>
                  </a:rPr>
                  <a:t>Estación Usuario</a:t>
                </a:r>
                <a:endParaRPr lang="es-CO" sz="14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47" name="Imagen 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02064" y="863214"/>
                <a:ext cx="137128" cy="137128"/>
              </a:xfrm>
              <a:prstGeom prst="rect">
                <a:avLst/>
              </a:prstGeom>
            </p:spPr>
          </p:pic>
          <p:sp>
            <p:nvSpPr>
              <p:cNvPr id="48" name="Rectángulo 47"/>
              <p:cNvSpPr/>
              <p:nvPr/>
            </p:nvSpPr>
            <p:spPr>
              <a:xfrm>
                <a:off x="2569990" y="1038492"/>
                <a:ext cx="1069201" cy="420875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Browser</a:t>
                </a:r>
              </a:p>
              <a:p>
                <a:pPr algn="ctr" defTabSz="685800">
                  <a:defRPr/>
                </a:pP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Excel (opcional)</a:t>
                </a:r>
                <a:endParaRPr lang="es-CO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49" name="Imagen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2100" y="1081464"/>
                <a:ext cx="142482" cy="166229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noFill/>
                <a:prstDash val="solid"/>
                <a:miter lim="800000"/>
              </a:ln>
              <a:effectLst/>
            </p:spPr>
          </p:pic>
        </p:grpSp>
        <p:grpSp>
          <p:nvGrpSpPr>
            <p:cNvPr id="7" name="Grupo 6"/>
            <p:cNvGrpSpPr/>
            <p:nvPr/>
          </p:nvGrpSpPr>
          <p:grpSpPr>
            <a:xfrm>
              <a:off x="6774933" y="3791776"/>
              <a:ext cx="1613492" cy="981754"/>
              <a:chOff x="4110203" y="1859234"/>
              <a:chExt cx="1459488" cy="1045426"/>
            </a:xfrm>
          </p:grpSpPr>
          <p:sp>
            <p:nvSpPr>
              <p:cNvPr id="38" name="Cubo 37"/>
              <p:cNvSpPr/>
              <p:nvPr/>
            </p:nvSpPr>
            <p:spPr>
              <a:xfrm>
                <a:off x="4110203" y="1859234"/>
                <a:ext cx="1459488" cy="1045426"/>
              </a:xfrm>
              <a:prstGeom prst="cube">
                <a:avLst>
                  <a:gd name="adj" fmla="val 7544"/>
                </a:avLst>
              </a:prstGeom>
              <a:gradFill rotWithShape="1">
                <a:gsLst>
                  <a:gs pos="0">
                    <a:srgbClr val="ED7D31"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defTabSz="685800">
                  <a:defRPr/>
                </a:pPr>
                <a:r>
                  <a:rPr lang="es-ES" sz="1400" kern="0" dirty="0">
                    <a:solidFill>
                      <a:prstClr val="white"/>
                    </a:solidFill>
                    <a:latin typeface="Calibri" panose="020F0502020204030204"/>
                  </a:rPr>
                  <a:t>Servidor Archivos</a:t>
                </a:r>
                <a:endParaRPr lang="es-CO" sz="14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1579" y="2024995"/>
                <a:ext cx="96018" cy="171460"/>
              </a:xfrm>
              <a:prstGeom prst="rect">
                <a:avLst/>
              </a:prstGeom>
            </p:spPr>
          </p:pic>
          <p:grpSp>
            <p:nvGrpSpPr>
              <p:cNvPr id="40" name="Grupo 39"/>
              <p:cNvGrpSpPr/>
              <p:nvPr/>
            </p:nvGrpSpPr>
            <p:grpSpPr>
              <a:xfrm>
                <a:off x="4181361" y="2212468"/>
                <a:ext cx="1266411" cy="615820"/>
                <a:chOff x="2091562" y="4025781"/>
                <a:chExt cx="1266411" cy="615819"/>
              </a:xfrm>
            </p:grpSpPr>
            <p:sp>
              <p:nvSpPr>
                <p:cNvPr id="44" name="Cubo 43"/>
                <p:cNvSpPr/>
                <p:nvPr/>
              </p:nvSpPr>
              <p:spPr>
                <a:xfrm>
                  <a:off x="2091562" y="4025781"/>
                  <a:ext cx="1266411" cy="615819"/>
                </a:xfrm>
                <a:prstGeom prst="cube">
                  <a:avLst>
                    <a:gd name="adj" fmla="val 3284"/>
                  </a:avLst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defTabSz="685800">
                    <a:defRPr/>
                  </a:pPr>
                  <a:r>
                    <a:rPr lang="es-ES" sz="14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Fuentes de Datos</a:t>
                  </a:r>
                  <a:endParaRPr lang="es-CO" sz="14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45" name="Imagen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4219" y="4081683"/>
                  <a:ext cx="144436" cy="166229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noFill/>
                  <a:prstDash val="solid"/>
                  <a:miter lim="800000"/>
                </a:ln>
                <a:effectLst/>
              </p:spPr>
            </p:pic>
          </p:grpSp>
          <p:grpSp>
            <p:nvGrpSpPr>
              <p:cNvPr id="41" name="Grupo 40"/>
              <p:cNvGrpSpPr/>
              <p:nvPr/>
            </p:nvGrpSpPr>
            <p:grpSpPr>
              <a:xfrm>
                <a:off x="4245031" y="2480969"/>
                <a:ext cx="1110070" cy="288855"/>
                <a:chOff x="2155231" y="4294287"/>
                <a:chExt cx="1110070" cy="288854"/>
              </a:xfrm>
            </p:grpSpPr>
            <p:sp>
              <p:nvSpPr>
                <p:cNvPr id="42" name="Rectángulo 41"/>
                <p:cNvSpPr/>
                <p:nvPr/>
              </p:nvSpPr>
              <p:spPr>
                <a:xfrm>
                  <a:off x="2155231" y="4294287"/>
                  <a:ext cx="1110070" cy="288854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685800">
                    <a:defRPr/>
                  </a:pPr>
                  <a:r>
                    <a:rPr lang="es-ES" sz="14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Archivos Planos</a:t>
                  </a:r>
                  <a:endParaRPr lang="es-CO" sz="14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43" name="Imagen 4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0223" y="4320871"/>
                  <a:ext cx="150967" cy="13437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</p:pic>
          </p:grpSp>
        </p:grpSp>
        <p:grpSp>
          <p:nvGrpSpPr>
            <p:cNvPr id="8" name="Grupo 7"/>
            <p:cNvGrpSpPr/>
            <p:nvPr/>
          </p:nvGrpSpPr>
          <p:grpSpPr>
            <a:xfrm>
              <a:off x="2699791" y="3575752"/>
              <a:ext cx="1520586" cy="1149392"/>
              <a:chOff x="2552564" y="1701737"/>
              <a:chExt cx="1375454" cy="1026694"/>
            </a:xfrm>
          </p:grpSpPr>
          <p:sp>
            <p:nvSpPr>
              <p:cNvPr id="32" name="Cubo 31"/>
              <p:cNvSpPr/>
              <p:nvPr/>
            </p:nvSpPr>
            <p:spPr>
              <a:xfrm>
                <a:off x="2552564" y="1701737"/>
                <a:ext cx="1375454" cy="1026694"/>
              </a:xfrm>
              <a:prstGeom prst="cube">
                <a:avLst>
                  <a:gd name="adj" fmla="val 7544"/>
                </a:avLst>
              </a:prstGeom>
              <a:gradFill rotWithShape="1">
                <a:gsLst>
                  <a:gs pos="0">
                    <a:srgbClr val="ED7D31"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defTabSz="685800">
                  <a:defRPr/>
                </a:pPr>
                <a:r>
                  <a:rPr lang="es-ES" sz="1400" kern="0" dirty="0">
                    <a:solidFill>
                      <a:prstClr val="white"/>
                    </a:solidFill>
                    <a:latin typeface="Calibri" panose="020F0502020204030204"/>
                  </a:rPr>
                  <a:t>Servidor Web</a:t>
                </a:r>
                <a:endParaRPr lang="es-CO" sz="14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3" name="Imagen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8120" y="1867496"/>
                <a:ext cx="96019" cy="171460"/>
              </a:xfrm>
              <a:prstGeom prst="rect">
                <a:avLst/>
              </a:prstGeom>
            </p:spPr>
          </p:pic>
          <p:sp>
            <p:nvSpPr>
              <p:cNvPr id="34" name="Cubo 33"/>
              <p:cNvSpPr/>
              <p:nvPr/>
            </p:nvSpPr>
            <p:spPr>
              <a:xfrm>
                <a:off x="2623721" y="2081861"/>
                <a:ext cx="1150681" cy="597756"/>
              </a:xfrm>
              <a:prstGeom prst="cube">
                <a:avLst>
                  <a:gd name="adj" fmla="val 3284"/>
                </a:avLst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defTabSz="685800">
                  <a:defRPr/>
                </a:pP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Windows Server</a:t>
                </a:r>
                <a:endParaRPr lang="es-CO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8728" y="2137764"/>
                <a:ext cx="144437" cy="166229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noFill/>
                <a:prstDash val="solid"/>
                <a:miter lim="800000"/>
              </a:ln>
              <a:effectLst/>
            </p:spPr>
          </p:pic>
          <p:sp>
            <p:nvSpPr>
              <p:cNvPr id="36" name="Rectángulo 35"/>
              <p:cNvSpPr/>
              <p:nvPr/>
            </p:nvSpPr>
            <p:spPr>
              <a:xfrm>
                <a:off x="2687395" y="2358015"/>
                <a:ext cx="1023343" cy="234756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IIS</a:t>
                </a:r>
                <a:endParaRPr lang="es-CO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7404" y="2381061"/>
                <a:ext cx="151589" cy="138688"/>
              </a:xfrm>
              <a:prstGeom prst="rect">
                <a:avLst/>
              </a:prstGeom>
            </p:spPr>
          </p:pic>
        </p:grpSp>
        <p:grpSp>
          <p:nvGrpSpPr>
            <p:cNvPr id="9" name="Grupo 8"/>
            <p:cNvGrpSpPr/>
            <p:nvPr/>
          </p:nvGrpSpPr>
          <p:grpSpPr>
            <a:xfrm>
              <a:off x="6732241" y="2274821"/>
              <a:ext cx="1418225" cy="849904"/>
              <a:chOff x="3725302" y="758023"/>
              <a:chExt cx="1575693" cy="759174"/>
            </a:xfrm>
          </p:grpSpPr>
          <p:sp>
            <p:nvSpPr>
              <p:cNvPr id="28" name="Cubo 27"/>
              <p:cNvSpPr/>
              <p:nvPr/>
            </p:nvSpPr>
            <p:spPr>
              <a:xfrm>
                <a:off x="3725302" y="758023"/>
                <a:ext cx="1575693" cy="759174"/>
              </a:xfrm>
              <a:prstGeom prst="cube">
                <a:avLst>
                  <a:gd name="adj" fmla="val 7544"/>
                </a:avLst>
              </a:prstGeom>
              <a:gradFill rotWithShape="1">
                <a:gsLst>
                  <a:gs pos="0">
                    <a:srgbClr val="ED7D31"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defTabSz="685800">
                  <a:defRPr/>
                </a:pPr>
                <a:r>
                  <a:rPr lang="es-ES" sz="1400" kern="0" dirty="0">
                    <a:solidFill>
                      <a:prstClr val="white"/>
                    </a:solidFill>
                    <a:latin typeface="Calibri" panose="020F0502020204030204"/>
                  </a:rPr>
                  <a:t>Estación Desarrollo</a:t>
                </a:r>
                <a:endParaRPr lang="es-CO" sz="14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9322" y="863214"/>
                <a:ext cx="137128" cy="137128"/>
              </a:xfrm>
              <a:prstGeom prst="rect">
                <a:avLst/>
              </a:prstGeom>
            </p:spPr>
          </p:pic>
          <p:sp>
            <p:nvSpPr>
              <p:cNvPr id="30" name="Rectángulo 29"/>
              <p:cNvSpPr/>
              <p:nvPr/>
            </p:nvSpPr>
            <p:spPr>
              <a:xfrm>
                <a:off x="3798100" y="1027055"/>
                <a:ext cx="1040526" cy="420875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Visual Studio </a:t>
                </a:r>
                <a:r>
                  <a:rPr lang="es-ES" sz="1400" kern="0" dirty="0" err="1">
                    <a:solidFill>
                      <a:prstClr val="black"/>
                    </a:solidFill>
                    <a:latin typeface="Calibri" panose="020F0502020204030204"/>
                  </a:rPr>
                  <a:t>.Net</a:t>
                </a:r>
                <a:endParaRPr lang="es-CO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8168" y="1055318"/>
                <a:ext cx="142482" cy="166229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noFill/>
                <a:prstDash val="solid"/>
                <a:miter lim="800000"/>
              </a:ln>
              <a:effectLst/>
            </p:spPr>
          </p:pic>
        </p:grpSp>
        <p:cxnSp>
          <p:nvCxnSpPr>
            <p:cNvPr id="10" name="Conector angular 9"/>
            <p:cNvCxnSpPr>
              <a:cxnSpLocks/>
              <a:stCxn id="46" idx="3"/>
              <a:endCxn id="32" idx="0"/>
            </p:cNvCxnSpPr>
            <p:nvPr/>
          </p:nvCxnSpPr>
          <p:spPr>
            <a:xfrm rot="5400000">
              <a:off x="3299476" y="3344932"/>
              <a:ext cx="434784" cy="2685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r 10"/>
            <p:cNvCxnSpPr>
              <a:cxnSpLocks/>
              <a:stCxn id="38" idx="2"/>
              <a:endCxn id="14" idx="5"/>
            </p:cNvCxnSpPr>
            <p:nvPr/>
          </p:nvCxnSpPr>
          <p:spPr>
            <a:xfrm rot="10800000">
              <a:off x="6508012" y="3855101"/>
              <a:ext cx="266920" cy="46458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/>
            <p:cNvGrpSpPr/>
            <p:nvPr/>
          </p:nvGrpSpPr>
          <p:grpSpPr>
            <a:xfrm>
              <a:off x="4468492" y="2274821"/>
              <a:ext cx="2039520" cy="3314419"/>
              <a:chOff x="4468492" y="2274821"/>
              <a:chExt cx="2039520" cy="3314419"/>
            </a:xfrm>
          </p:grpSpPr>
          <p:sp>
            <p:nvSpPr>
              <p:cNvPr id="14" name="Cubo 13"/>
              <p:cNvSpPr/>
              <p:nvPr/>
            </p:nvSpPr>
            <p:spPr>
              <a:xfrm>
                <a:off x="4468492" y="2274821"/>
                <a:ext cx="2039520" cy="3314419"/>
              </a:xfrm>
              <a:prstGeom prst="cube">
                <a:avLst>
                  <a:gd name="adj" fmla="val 7544"/>
                </a:avLst>
              </a:prstGeom>
              <a:gradFill rotWithShape="1">
                <a:gsLst>
                  <a:gs pos="0">
                    <a:srgbClr val="ED7D31"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 defTabSz="685800">
                  <a:defRPr/>
                </a:pPr>
                <a:r>
                  <a:rPr lang="es-ES" sz="1400" kern="0" dirty="0">
                    <a:solidFill>
                      <a:prstClr val="white"/>
                    </a:solidFill>
                    <a:latin typeface="Calibri" panose="020F0502020204030204"/>
                  </a:rPr>
                  <a:t>Servidor Base Datos</a:t>
                </a:r>
                <a:endParaRPr lang="es-CO" sz="14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4042" y="2460393"/>
                <a:ext cx="106150" cy="191951"/>
              </a:xfrm>
              <a:prstGeom prst="rect">
                <a:avLst/>
              </a:prstGeom>
            </p:spPr>
          </p:pic>
          <p:sp>
            <p:nvSpPr>
              <p:cNvPr id="16" name="Cubo 15"/>
              <p:cNvSpPr/>
              <p:nvPr/>
            </p:nvSpPr>
            <p:spPr>
              <a:xfrm>
                <a:off x="4547160" y="2700375"/>
                <a:ext cx="1750711" cy="2816858"/>
              </a:xfrm>
              <a:prstGeom prst="cube">
                <a:avLst>
                  <a:gd name="adj" fmla="val 3284"/>
                </a:avLst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 defTabSz="685800">
                  <a:defRPr/>
                </a:pP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SQL Server</a:t>
                </a:r>
                <a:endParaRPr lang="es-CO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160" y="2791419"/>
                <a:ext cx="159677" cy="186095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noFill/>
                <a:prstDash val="solid"/>
                <a:miter lim="800000"/>
              </a:ln>
              <a:effectLst/>
            </p:spPr>
          </p:pic>
          <p:sp>
            <p:nvSpPr>
              <p:cNvPr id="18" name="Rectángulo 17"/>
              <p:cNvSpPr/>
              <p:nvPr/>
            </p:nvSpPr>
            <p:spPr>
              <a:xfrm>
                <a:off x="4617547" y="3022298"/>
                <a:ext cx="1577192" cy="325362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685800">
                  <a:defRPr/>
                </a:pPr>
                <a:r>
                  <a:rPr lang="es-ES" sz="1400" b="1" kern="0" dirty="0">
                    <a:solidFill>
                      <a:prstClr val="black"/>
                    </a:solidFill>
                    <a:latin typeface="Calibri" panose="020F0502020204030204"/>
                  </a:rPr>
                  <a:t>Motor Relacional</a:t>
                </a: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:</a:t>
                </a:r>
              </a:p>
              <a:p>
                <a:pPr marL="132160" indent="-132160" defTabSz="685800">
                  <a:buFont typeface="Arial" panose="020B0604020202020204" pitchFamily="34" charset="0"/>
                  <a:buChar char="•"/>
                  <a:defRPr/>
                </a:pPr>
                <a:r>
                  <a:rPr lang="es-ES" sz="1400" kern="0" dirty="0" err="1">
                    <a:solidFill>
                      <a:prstClr val="black"/>
                    </a:solidFill>
                    <a:latin typeface="Calibri" panose="020F0502020204030204"/>
                  </a:rPr>
                  <a:t>Demanda_DW</a:t>
                </a:r>
                <a:endParaRPr lang="es-E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5237" y="3044774"/>
                <a:ext cx="167249" cy="150841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</p:pic>
          <p:sp>
            <p:nvSpPr>
              <p:cNvPr id="20" name="Rectángulo 19"/>
              <p:cNvSpPr/>
              <p:nvPr/>
            </p:nvSpPr>
            <p:spPr>
              <a:xfrm>
                <a:off x="4617548" y="3429000"/>
                <a:ext cx="1577362" cy="296618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685800">
                  <a:defRPr/>
                </a:pPr>
                <a:r>
                  <a:rPr lang="es-ES" sz="1400" b="1" kern="0" dirty="0" err="1">
                    <a:solidFill>
                      <a:prstClr val="black"/>
                    </a:solidFill>
                    <a:latin typeface="Calibri" panose="020F0502020204030204"/>
                  </a:rPr>
                  <a:t>Analysis</a:t>
                </a:r>
                <a:r>
                  <a:rPr lang="es-ES" sz="1400" b="1" kern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s-ES" sz="1400" b="1" kern="0" dirty="0" err="1">
                    <a:solidFill>
                      <a:prstClr val="black"/>
                    </a:solidFill>
                    <a:latin typeface="Calibri" panose="020F0502020204030204"/>
                  </a:rPr>
                  <a:t>Services</a:t>
                </a: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:</a:t>
                </a:r>
              </a:p>
              <a:p>
                <a:pPr marL="132160" indent="-132160" defTabSz="685800">
                  <a:buFont typeface="Arial" panose="020B0604020202020204" pitchFamily="34" charset="0"/>
                  <a:buChar char="•"/>
                  <a:defRPr/>
                </a:pPr>
                <a:r>
                  <a:rPr lang="es-ES" sz="1400" kern="0" dirty="0" err="1">
                    <a:solidFill>
                      <a:prstClr val="black"/>
                    </a:solidFill>
                    <a:latin typeface="Calibri" panose="020F0502020204030204"/>
                  </a:rPr>
                  <a:t>Demanda_OLAP</a:t>
                </a:r>
                <a:endParaRPr lang="es-E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6318" y="3473783"/>
                <a:ext cx="183073" cy="157066"/>
              </a:xfrm>
              <a:prstGeom prst="rect">
                <a:avLst/>
              </a:prstGeom>
            </p:spPr>
          </p:pic>
          <p:sp>
            <p:nvSpPr>
              <p:cNvPr id="22" name="Rectángulo 21"/>
              <p:cNvSpPr/>
              <p:nvPr/>
            </p:nvSpPr>
            <p:spPr>
              <a:xfrm>
                <a:off x="4617547" y="3789040"/>
                <a:ext cx="1577192" cy="38067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685800">
                  <a:defRPr/>
                </a:pPr>
                <a:r>
                  <a:rPr lang="es-ES" sz="1400" b="1" kern="0" dirty="0" err="1">
                    <a:solidFill>
                      <a:prstClr val="black"/>
                    </a:solidFill>
                    <a:latin typeface="Calibri" panose="020F0502020204030204"/>
                  </a:rPr>
                  <a:t>Reporting</a:t>
                </a:r>
                <a:r>
                  <a:rPr lang="es-ES" sz="1400" b="1" kern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s-ES" sz="1400" b="1" kern="0" dirty="0" err="1">
                    <a:solidFill>
                      <a:prstClr val="black"/>
                    </a:solidFill>
                    <a:latin typeface="Calibri" panose="020F0502020204030204"/>
                  </a:rPr>
                  <a:t>Services</a:t>
                </a: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:</a:t>
                </a:r>
              </a:p>
              <a:p>
                <a:pPr marL="132160" indent="-132160" defTabSz="685800">
                  <a:buFont typeface="Arial" panose="020B0604020202020204" pitchFamily="34" charset="0"/>
                  <a:buChar char="•"/>
                  <a:defRPr/>
                </a:pPr>
                <a:r>
                  <a:rPr lang="es-ES" sz="1400" kern="0" dirty="0" err="1">
                    <a:solidFill>
                      <a:prstClr val="black"/>
                    </a:solidFill>
                    <a:latin typeface="Calibri" panose="020F0502020204030204"/>
                  </a:rPr>
                  <a:t>DemandaBI</a:t>
                </a:r>
                <a:endParaRPr lang="es-E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4694" y="3815075"/>
                <a:ext cx="144696" cy="177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617547" y="4221088"/>
                <a:ext cx="1577192" cy="616239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685800">
                  <a:defRPr/>
                </a:pPr>
                <a:r>
                  <a:rPr lang="es-ES" sz="1400" b="1" kern="0" dirty="0" err="1">
                    <a:solidFill>
                      <a:prstClr val="black"/>
                    </a:solidFill>
                    <a:latin typeface="Calibri" panose="020F0502020204030204"/>
                  </a:rPr>
                  <a:t>Integration</a:t>
                </a:r>
                <a:r>
                  <a:rPr lang="es-ES" sz="1400" b="1" kern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s-ES" sz="1400" b="1" kern="0" dirty="0" err="1">
                    <a:solidFill>
                      <a:prstClr val="black"/>
                    </a:solidFill>
                    <a:latin typeface="Calibri" panose="020F0502020204030204"/>
                  </a:rPr>
                  <a:t>Services</a:t>
                </a: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:</a:t>
                </a:r>
              </a:p>
              <a:p>
                <a:pPr marL="128588" indent="-128588" defTabSz="685800">
                  <a:buFont typeface="Arial" panose="020B0604020202020204" pitchFamily="34" charset="0"/>
                  <a:buChar char="•"/>
                  <a:defRPr/>
                </a:pPr>
                <a:r>
                  <a:rPr lang="es-ES" sz="1400" kern="0" dirty="0" err="1">
                    <a:solidFill>
                      <a:prstClr val="black"/>
                    </a:solidFill>
                    <a:latin typeface="Calibri" panose="020F0502020204030204"/>
                  </a:rPr>
                  <a:t>ETLs</a:t>
                </a: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 Carga datos</a:t>
                </a:r>
              </a:p>
              <a:p>
                <a:pPr marL="128588" indent="-128588" defTabSz="685800">
                  <a:buFont typeface="Arial" panose="020B0604020202020204" pitchFamily="34" charset="0"/>
                  <a:buChar char="•"/>
                  <a:defRPr/>
                </a:pPr>
                <a:r>
                  <a:rPr lang="es-ES" sz="1400" kern="0" dirty="0" err="1">
                    <a:solidFill>
                      <a:prstClr val="black"/>
                    </a:solidFill>
                    <a:latin typeface="Calibri" panose="020F0502020204030204"/>
                  </a:rPr>
                  <a:t>ETLs</a:t>
                </a: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 Cubos OLAP</a:t>
                </a:r>
                <a:endParaRPr lang="es-CO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7908" y="4237091"/>
                <a:ext cx="158268" cy="147665"/>
              </a:xfrm>
              <a:prstGeom prst="rect">
                <a:avLst/>
              </a:prstGeom>
            </p:spPr>
          </p:pic>
          <p:sp>
            <p:nvSpPr>
              <p:cNvPr id="26" name="Rectángulo 25"/>
              <p:cNvSpPr/>
              <p:nvPr/>
            </p:nvSpPr>
            <p:spPr>
              <a:xfrm>
                <a:off x="4613854" y="4920538"/>
                <a:ext cx="1577192" cy="524686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685800">
                  <a:defRPr/>
                </a:pPr>
                <a:r>
                  <a:rPr lang="es-ES" sz="1400" b="1" kern="0" dirty="0">
                    <a:solidFill>
                      <a:prstClr val="black"/>
                    </a:solidFill>
                    <a:latin typeface="Calibri" panose="020F0502020204030204"/>
                  </a:rPr>
                  <a:t>Machine </a:t>
                </a:r>
                <a:r>
                  <a:rPr lang="es-ES" sz="1400" b="1" kern="0" dirty="0" err="1">
                    <a:solidFill>
                      <a:prstClr val="black"/>
                    </a:solidFill>
                    <a:latin typeface="Calibri" panose="020F0502020204030204"/>
                  </a:rPr>
                  <a:t>Learning</a:t>
                </a: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:</a:t>
                </a:r>
              </a:p>
              <a:p>
                <a:pPr marL="132160" indent="-132160" defTabSz="685800">
                  <a:buFont typeface="Arial" panose="020B0604020202020204" pitchFamily="34" charset="0"/>
                  <a:buChar char="•"/>
                  <a:defRPr/>
                </a:pP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R</a:t>
                </a:r>
              </a:p>
              <a:p>
                <a:pPr marL="132160" indent="-132160" defTabSz="685800">
                  <a:buFont typeface="Arial" panose="020B0604020202020204" pitchFamily="34" charset="0"/>
                  <a:buChar char="•"/>
                  <a:defRPr/>
                </a:pPr>
                <a:r>
                  <a:rPr lang="es-ES" sz="1400" kern="0" dirty="0">
                    <a:solidFill>
                      <a:prstClr val="black"/>
                    </a:solidFill>
                    <a:latin typeface="Calibri" panose="020F0502020204030204"/>
                  </a:rPr>
                  <a:t>Pronósticos</a:t>
                </a:r>
              </a:p>
            </p:txBody>
          </p:sp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F0C4EF1F-FF4E-4ED2-88A9-B89A76389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17293" y="4964764"/>
                <a:ext cx="221534" cy="180095"/>
              </a:xfrm>
              <a:prstGeom prst="rect">
                <a:avLst/>
              </a:prstGeom>
            </p:spPr>
          </p:pic>
        </p:grpSp>
        <p:cxnSp>
          <p:nvCxnSpPr>
            <p:cNvPr id="13" name="Conector angular 12"/>
            <p:cNvCxnSpPr>
              <a:cxnSpLocks/>
              <a:stCxn id="32" idx="5"/>
              <a:endCxn id="14" idx="2"/>
            </p:cNvCxnSpPr>
            <p:nvPr/>
          </p:nvCxnSpPr>
          <p:spPr>
            <a:xfrm flipV="1">
              <a:off x="4220377" y="4008961"/>
              <a:ext cx="248115" cy="98132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0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 Relevantes Arquitectura</a:t>
            </a:r>
            <a:endParaRPr lang="es-CO" dirty="0"/>
          </a:p>
        </p:txBody>
      </p:sp>
      <p:grpSp>
        <p:nvGrpSpPr>
          <p:cNvPr id="40" name="Grupo 39"/>
          <p:cNvGrpSpPr/>
          <p:nvPr/>
        </p:nvGrpSpPr>
        <p:grpSpPr>
          <a:xfrm>
            <a:off x="1703513" y="1574255"/>
            <a:ext cx="3916865" cy="3374104"/>
            <a:chOff x="199519" y="485037"/>
            <a:chExt cx="5222487" cy="4498803"/>
          </a:xfrm>
        </p:grpSpPr>
        <p:grpSp>
          <p:nvGrpSpPr>
            <p:cNvPr id="41" name="Grupo 40"/>
            <p:cNvGrpSpPr/>
            <p:nvPr/>
          </p:nvGrpSpPr>
          <p:grpSpPr>
            <a:xfrm>
              <a:off x="199519" y="485037"/>
              <a:ext cx="5222487" cy="1796607"/>
              <a:chOff x="199519" y="485037"/>
              <a:chExt cx="5222487" cy="1796607"/>
            </a:xfrm>
          </p:grpSpPr>
          <p:grpSp>
            <p:nvGrpSpPr>
              <p:cNvPr id="66" name="Grupo 65"/>
              <p:cNvGrpSpPr/>
              <p:nvPr/>
            </p:nvGrpSpPr>
            <p:grpSpPr>
              <a:xfrm>
                <a:off x="1300764" y="485037"/>
                <a:ext cx="4121242" cy="1796607"/>
                <a:chOff x="1300766" y="485037"/>
                <a:chExt cx="4121242" cy="1796607"/>
              </a:xfrm>
            </p:grpSpPr>
            <p:sp>
              <p:nvSpPr>
                <p:cNvPr id="70" name="Elipse 69"/>
                <p:cNvSpPr/>
                <p:nvPr/>
              </p:nvSpPr>
              <p:spPr>
                <a:xfrm>
                  <a:off x="1300766" y="944416"/>
                  <a:ext cx="1828799" cy="8736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CU-CAR-001 Cargar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Dimensiones manual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3601657" y="485037"/>
                  <a:ext cx="1820351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CU-CAR-002 Cargar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Dim</a:t>
                  </a: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Fecha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2" name="Elipse 71"/>
                <p:cNvSpPr/>
                <p:nvPr/>
              </p:nvSpPr>
              <p:spPr>
                <a:xfrm>
                  <a:off x="3601655" y="1119323"/>
                  <a:ext cx="1820351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CU-CAR-003 Cargar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Dim</a:t>
                  </a: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Periodo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3601656" y="1753609"/>
                  <a:ext cx="1820351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CU-CAR-004 Cargar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Dim</a:t>
                  </a: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…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74" name="Conector recto de flecha 73"/>
                <p:cNvCxnSpPr>
                  <a:stCxn id="70" idx="6"/>
                  <a:endCxn id="71" idx="2"/>
                </p:cNvCxnSpPr>
                <p:nvPr/>
              </p:nvCxnSpPr>
              <p:spPr>
                <a:xfrm flipV="1">
                  <a:off x="3129565" y="749055"/>
                  <a:ext cx="472092" cy="63220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75" name="Conector recto de flecha 74"/>
                <p:cNvCxnSpPr>
                  <a:stCxn id="70" idx="6"/>
                  <a:endCxn id="72" idx="2"/>
                </p:cNvCxnSpPr>
                <p:nvPr/>
              </p:nvCxnSpPr>
              <p:spPr>
                <a:xfrm>
                  <a:off x="3129565" y="1381258"/>
                  <a:ext cx="472090" cy="208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76" name="Conector recto de flecha 75"/>
                <p:cNvCxnSpPr>
                  <a:stCxn id="70" idx="6"/>
                  <a:endCxn id="73" idx="2"/>
                </p:cNvCxnSpPr>
                <p:nvPr/>
              </p:nvCxnSpPr>
              <p:spPr>
                <a:xfrm>
                  <a:off x="3129565" y="1381258"/>
                  <a:ext cx="472091" cy="636369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67" name="Grupo 66"/>
              <p:cNvGrpSpPr/>
              <p:nvPr/>
            </p:nvGrpSpPr>
            <p:grpSpPr>
              <a:xfrm>
                <a:off x="199519" y="785017"/>
                <a:ext cx="983603" cy="1227424"/>
                <a:chOff x="276793" y="802852"/>
                <a:chExt cx="983603" cy="1227424"/>
              </a:xfrm>
            </p:grpSpPr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2738" y="802852"/>
                  <a:ext cx="438150" cy="847725"/>
                </a:xfrm>
                <a:prstGeom prst="rect">
                  <a:avLst/>
                </a:prstGeom>
              </p:spPr>
            </p:pic>
            <p:sp>
              <p:nvSpPr>
                <p:cNvPr id="69" name="CuadroTexto 68"/>
                <p:cNvSpPr txBox="1"/>
                <p:nvPr/>
              </p:nvSpPr>
              <p:spPr>
                <a:xfrm>
                  <a:off x="276793" y="1630167"/>
                  <a:ext cx="98360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defRPr/>
                  </a:pPr>
                  <a:r>
                    <a:rPr lang="es-ES" sz="1350" kern="0" dirty="0">
                      <a:solidFill>
                        <a:prstClr val="black"/>
                      </a:solidFill>
                    </a:rPr>
                    <a:t>Sistema</a:t>
                  </a:r>
                  <a:endParaRPr lang="es-CO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2" name="Grupo 41"/>
            <p:cNvGrpSpPr/>
            <p:nvPr/>
          </p:nvGrpSpPr>
          <p:grpSpPr>
            <a:xfrm>
              <a:off x="295529" y="2384807"/>
              <a:ext cx="5126477" cy="1796607"/>
              <a:chOff x="295529" y="2384807"/>
              <a:chExt cx="5126477" cy="1796607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295529" y="2684787"/>
                <a:ext cx="859638" cy="1227424"/>
                <a:chOff x="437198" y="802852"/>
                <a:chExt cx="859638" cy="1227424"/>
              </a:xfrm>
            </p:grpSpPr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7133" y="802852"/>
                  <a:ext cx="438150" cy="84772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437198" y="1630167"/>
                  <a:ext cx="859638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defRPr/>
                  </a:pPr>
                  <a:r>
                    <a:rPr lang="es-ES" sz="1350" kern="0" dirty="0" err="1">
                      <a:solidFill>
                        <a:prstClr val="black"/>
                      </a:solidFill>
                    </a:rPr>
                    <a:t>Admin</a:t>
                  </a:r>
                  <a:endParaRPr lang="es-CO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6" name="Grupo 55"/>
              <p:cNvGrpSpPr/>
              <p:nvPr/>
            </p:nvGrpSpPr>
            <p:grpSpPr>
              <a:xfrm>
                <a:off x="1300764" y="2384807"/>
                <a:ext cx="4121242" cy="1796607"/>
                <a:chOff x="1300766" y="485037"/>
                <a:chExt cx="4121242" cy="1796607"/>
              </a:xfrm>
            </p:grpSpPr>
            <p:sp>
              <p:nvSpPr>
                <p:cNvPr id="57" name="Elipse 56"/>
                <p:cNvSpPr/>
                <p:nvPr/>
              </p:nvSpPr>
              <p:spPr>
                <a:xfrm>
                  <a:off x="1300766" y="944416"/>
                  <a:ext cx="1828799" cy="8736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CU-CAR-005 Cargar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Dimensiones ETL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3601657" y="485037"/>
                  <a:ext cx="1820351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CU-CAR-005 Cargar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Dim</a:t>
                  </a: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Agente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3601655" y="1119323"/>
                  <a:ext cx="1820351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CU-CAR-006 Cargar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Dim</a:t>
                  </a: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Geografia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3601656" y="1753609"/>
                  <a:ext cx="1820351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CU-CAR-007 Cargar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Dim</a:t>
                  </a: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…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61" name="Conector recto de flecha 60"/>
                <p:cNvCxnSpPr>
                  <a:stCxn id="57" idx="6"/>
                  <a:endCxn id="58" idx="2"/>
                </p:cNvCxnSpPr>
                <p:nvPr/>
              </p:nvCxnSpPr>
              <p:spPr>
                <a:xfrm flipV="1">
                  <a:off x="3129565" y="749055"/>
                  <a:ext cx="472092" cy="63220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62" name="Conector recto de flecha 61"/>
                <p:cNvCxnSpPr>
                  <a:stCxn id="57" idx="6"/>
                  <a:endCxn id="59" idx="2"/>
                </p:cNvCxnSpPr>
                <p:nvPr/>
              </p:nvCxnSpPr>
              <p:spPr>
                <a:xfrm>
                  <a:off x="3129565" y="1381258"/>
                  <a:ext cx="472090" cy="208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63" name="Conector recto de flecha 62"/>
                <p:cNvCxnSpPr>
                  <a:stCxn id="57" idx="6"/>
                  <a:endCxn id="60" idx="2"/>
                </p:cNvCxnSpPr>
                <p:nvPr/>
              </p:nvCxnSpPr>
              <p:spPr>
                <a:xfrm>
                  <a:off x="3129565" y="1381258"/>
                  <a:ext cx="472091" cy="636369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</p:grpSp>
        <p:grpSp>
          <p:nvGrpSpPr>
            <p:cNvPr id="44" name="Grupo 43"/>
            <p:cNvGrpSpPr/>
            <p:nvPr/>
          </p:nvGrpSpPr>
          <p:grpSpPr>
            <a:xfrm>
              <a:off x="1300765" y="4110156"/>
              <a:ext cx="4121241" cy="873684"/>
              <a:chOff x="1300766" y="288079"/>
              <a:chExt cx="4121240" cy="873684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1300766" y="288079"/>
                <a:ext cx="1828799" cy="873684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CU-CAR-009 Cargar</a:t>
                </a:r>
              </a:p>
              <a:p>
                <a:pPr algn="ctr" defTabSz="685800">
                  <a:defRPr/>
                </a:pPr>
                <a:r>
                  <a:rPr lang="es-ES" sz="825" kern="0" dirty="0" err="1">
                    <a:solidFill>
                      <a:prstClr val="black"/>
                    </a:solidFill>
                    <a:latin typeface="Calibri" panose="020F0502020204030204"/>
                  </a:rPr>
                  <a:t>Fact</a:t>
                </a: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 ETL</a:t>
                </a:r>
                <a:endParaRPr lang="es-CO" sz="825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3601655" y="462987"/>
                <a:ext cx="1820351" cy="528035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CU-CAR-008 Cargar</a:t>
                </a:r>
              </a:p>
              <a:p>
                <a:pPr algn="ctr" defTabSz="685800">
                  <a:defRPr/>
                </a:pPr>
                <a:r>
                  <a:rPr lang="es-ES" sz="825" kern="0" dirty="0" err="1">
                    <a:solidFill>
                      <a:prstClr val="black"/>
                    </a:solidFill>
                    <a:latin typeface="Calibri" panose="020F0502020204030204"/>
                  </a:rPr>
                  <a:t>Fact</a:t>
                </a: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 Demanda</a:t>
                </a:r>
                <a:endParaRPr lang="es-CO" sz="825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53" name="Conector recto de flecha 52"/>
              <p:cNvCxnSpPr>
                <a:stCxn id="48" idx="6"/>
                <a:endCxn id="50" idx="2"/>
              </p:cNvCxnSpPr>
              <p:nvPr/>
            </p:nvCxnSpPr>
            <p:spPr>
              <a:xfrm>
                <a:off x="3129565" y="724923"/>
                <a:ext cx="472091" cy="208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grpSp>
        <p:nvGrpSpPr>
          <p:cNvPr id="77" name="Grupo 76"/>
          <p:cNvGrpSpPr/>
          <p:nvPr/>
        </p:nvGrpSpPr>
        <p:grpSpPr>
          <a:xfrm>
            <a:off x="6146926" y="1398091"/>
            <a:ext cx="4136706" cy="2789186"/>
            <a:chOff x="6281441" y="759921"/>
            <a:chExt cx="5515607" cy="3718914"/>
          </a:xfrm>
        </p:grpSpPr>
        <p:grpSp>
          <p:nvGrpSpPr>
            <p:cNvPr id="78" name="Grupo 77"/>
            <p:cNvGrpSpPr/>
            <p:nvPr/>
          </p:nvGrpSpPr>
          <p:grpSpPr>
            <a:xfrm>
              <a:off x="6281441" y="759921"/>
              <a:ext cx="5515607" cy="1796607"/>
              <a:chOff x="88842" y="2384807"/>
              <a:chExt cx="5515607" cy="1796607"/>
            </a:xfrm>
          </p:grpSpPr>
          <p:grpSp>
            <p:nvGrpSpPr>
              <p:cNvPr id="91" name="Grupo 90"/>
              <p:cNvGrpSpPr/>
              <p:nvPr/>
            </p:nvGrpSpPr>
            <p:grpSpPr>
              <a:xfrm>
                <a:off x="88842" y="2684787"/>
                <a:ext cx="983602" cy="1227424"/>
                <a:chOff x="230511" y="802852"/>
                <a:chExt cx="983602" cy="1227424"/>
              </a:xfrm>
            </p:grpSpPr>
            <p:pic>
              <p:nvPicPr>
                <p:cNvPr id="100" name="Imagen 9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3973" y="802852"/>
                  <a:ext cx="438150" cy="847725"/>
                </a:xfrm>
                <a:prstGeom prst="rect">
                  <a:avLst/>
                </a:prstGeom>
              </p:spPr>
            </p:pic>
            <p:sp>
              <p:nvSpPr>
                <p:cNvPr id="101" name="CuadroTexto 100"/>
                <p:cNvSpPr txBox="1"/>
                <p:nvPr/>
              </p:nvSpPr>
              <p:spPr>
                <a:xfrm>
                  <a:off x="230511" y="1630167"/>
                  <a:ext cx="98360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defRPr/>
                  </a:pPr>
                  <a:r>
                    <a:rPr lang="es-ES" sz="1350" kern="0" dirty="0">
                      <a:solidFill>
                        <a:prstClr val="black"/>
                      </a:solidFill>
                    </a:rPr>
                    <a:t>Sistema</a:t>
                  </a:r>
                  <a:endParaRPr lang="es-CO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1115136" y="2384807"/>
                <a:ext cx="4489313" cy="1796607"/>
                <a:chOff x="1115138" y="485037"/>
                <a:chExt cx="4489313" cy="1796607"/>
              </a:xfrm>
            </p:grpSpPr>
            <p:sp>
              <p:nvSpPr>
                <p:cNvPr id="93" name="Elipse 92"/>
                <p:cNvSpPr/>
                <p:nvPr/>
              </p:nvSpPr>
              <p:spPr>
                <a:xfrm>
                  <a:off x="1115138" y="944416"/>
                  <a:ext cx="2014428" cy="8736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CU-PRO-001 Procesar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Dimensiones OLAP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3601657" y="485037"/>
                  <a:ext cx="2002794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CU-PRO-002 Procesar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Dim</a:t>
                  </a: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Fecha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5" name="Elipse 94"/>
                <p:cNvSpPr/>
                <p:nvPr/>
              </p:nvSpPr>
              <p:spPr>
                <a:xfrm>
                  <a:off x="3601655" y="1119323"/>
                  <a:ext cx="2002796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CU-PRO-003 Procesar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Dim</a:t>
                  </a: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Agente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6" name="Elipse 95"/>
                <p:cNvSpPr/>
                <p:nvPr/>
              </p:nvSpPr>
              <p:spPr>
                <a:xfrm>
                  <a:off x="3601656" y="1753609"/>
                  <a:ext cx="2002795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CU-PRO-004 Procesar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Dim</a:t>
                  </a: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 …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97" name="Conector recto de flecha 96"/>
                <p:cNvCxnSpPr>
                  <a:stCxn id="93" idx="6"/>
                  <a:endCxn id="94" idx="2"/>
                </p:cNvCxnSpPr>
                <p:nvPr/>
              </p:nvCxnSpPr>
              <p:spPr>
                <a:xfrm flipV="1">
                  <a:off x="3129566" y="749055"/>
                  <a:ext cx="472091" cy="63220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98" name="Conector recto de flecha 97"/>
                <p:cNvCxnSpPr>
                  <a:stCxn id="93" idx="6"/>
                  <a:endCxn id="95" idx="2"/>
                </p:cNvCxnSpPr>
                <p:nvPr/>
              </p:nvCxnSpPr>
              <p:spPr>
                <a:xfrm>
                  <a:off x="3129566" y="1381258"/>
                  <a:ext cx="472089" cy="208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99" name="Conector recto de flecha 98"/>
                <p:cNvCxnSpPr>
                  <a:stCxn id="93" idx="6"/>
                  <a:endCxn id="96" idx="2"/>
                </p:cNvCxnSpPr>
                <p:nvPr/>
              </p:nvCxnSpPr>
              <p:spPr>
                <a:xfrm>
                  <a:off x="3129566" y="1381258"/>
                  <a:ext cx="472090" cy="636369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</p:grpSp>
        <p:grpSp>
          <p:nvGrpSpPr>
            <p:cNvPr id="79" name="Grupo 78"/>
            <p:cNvGrpSpPr/>
            <p:nvPr/>
          </p:nvGrpSpPr>
          <p:grpSpPr>
            <a:xfrm>
              <a:off x="6309550" y="2682228"/>
              <a:ext cx="5487498" cy="1796607"/>
              <a:chOff x="116951" y="4307114"/>
              <a:chExt cx="5487498" cy="1796607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1115136" y="4307114"/>
                <a:ext cx="4489313" cy="1796607"/>
                <a:chOff x="1115138" y="485037"/>
                <a:chExt cx="4489313" cy="1796607"/>
              </a:xfrm>
            </p:grpSpPr>
            <p:sp>
              <p:nvSpPr>
                <p:cNvPr id="84" name="Elipse 83"/>
                <p:cNvSpPr/>
                <p:nvPr/>
              </p:nvSpPr>
              <p:spPr>
                <a:xfrm>
                  <a:off x="1115138" y="944416"/>
                  <a:ext cx="2014427" cy="8736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CU-PRO-005 Procesar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Cubo Demandas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>
                  <a:off x="3601657" y="485037"/>
                  <a:ext cx="2002794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CU-PRO-006 Procesar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Demanda 2016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>
                  <a:off x="3601655" y="1119323"/>
                  <a:ext cx="2002796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CU-PRO-007 Procesar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Demanda 2018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7" name="Elipse 86"/>
                <p:cNvSpPr/>
                <p:nvPr/>
              </p:nvSpPr>
              <p:spPr>
                <a:xfrm>
                  <a:off x="3601656" y="1753609"/>
                  <a:ext cx="2002795" cy="5280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CU-PRO-008 Procesar</a:t>
                  </a:r>
                </a:p>
                <a:p>
                  <a:pPr algn="ctr" defTabSz="685800">
                    <a:defRPr/>
                  </a:pPr>
                  <a:r>
                    <a:rPr lang="es-ES" sz="825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Partición Año</a:t>
                  </a:r>
                  <a:endParaRPr lang="es-CO" sz="825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88" name="Conector recto de flecha 87"/>
                <p:cNvCxnSpPr>
                  <a:stCxn id="84" idx="6"/>
                  <a:endCxn id="85" idx="2"/>
                </p:cNvCxnSpPr>
                <p:nvPr/>
              </p:nvCxnSpPr>
              <p:spPr>
                <a:xfrm flipV="1">
                  <a:off x="3129565" y="749055"/>
                  <a:ext cx="472092" cy="63220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89" name="Conector recto de flecha 88"/>
                <p:cNvCxnSpPr>
                  <a:stCxn id="84" idx="6"/>
                  <a:endCxn id="86" idx="2"/>
                </p:cNvCxnSpPr>
                <p:nvPr/>
              </p:nvCxnSpPr>
              <p:spPr>
                <a:xfrm>
                  <a:off x="3129565" y="1381258"/>
                  <a:ext cx="472090" cy="208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90" name="Conector recto de flecha 89"/>
                <p:cNvCxnSpPr>
                  <a:stCxn id="84" idx="6"/>
                  <a:endCxn id="87" idx="2"/>
                </p:cNvCxnSpPr>
                <p:nvPr/>
              </p:nvCxnSpPr>
              <p:spPr>
                <a:xfrm>
                  <a:off x="3129565" y="1381258"/>
                  <a:ext cx="472091" cy="636369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81" name="Grupo 80"/>
              <p:cNvGrpSpPr/>
              <p:nvPr/>
            </p:nvGrpSpPr>
            <p:grpSpPr>
              <a:xfrm>
                <a:off x="116951" y="4607094"/>
                <a:ext cx="859637" cy="1227424"/>
                <a:chOff x="258620" y="802852"/>
                <a:chExt cx="859637" cy="1227424"/>
              </a:xfrm>
            </p:grpSpPr>
            <p:pic>
              <p:nvPicPr>
                <p:cNvPr id="82" name="Imagen 8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6653" y="802852"/>
                  <a:ext cx="438151" cy="847725"/>
                </a:xfrm>
                <a:prstGeom prst="rect">
                  <a:avLst/>
                </a:prstGeom>
              </p:spPr>
            </p:pic>
            <p:sp>
              <p:nvSpPr>
                <p:cNvPr id="83" name="CuadroTexto 82"/>
                <p:cNvSpPr txBox="1"/>
                <p:nvPr/>
              </p:nvSpPr>
              <p:spPr>
                <a:xfrm>
                  <a:off x="258620" y="1630167"/>
                  <a:ext cx="859637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defRPr/>
                  </a:pPr>
                  <a:r>
                    <a:rPr lang="es-ES" sz="1350" kern="0" dirty="0" err="1">
                      <a:solidFill>
                        <a:prstClr val="black"/>
                      </a:solidFill>
                    </a:rPr>
                    <a:t>Admin</a:t>
                  </a:r>
                  <a:endParaRPr lang="es-CO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02" name="Grupo 101"/>
          <p:cNvGrpSpPr/>
          <p:nvPr/>
        </p:nvGrpSpPr>
        <p:grpSpPr>
          <a:xfrm>
            <a:off x="6102296" y="4401622"/>
            <a:ext cx="4265670" cy="1427678"/>
            <a:chOff x="6234812" y="4508955"/>
            <a:chExt cx="5687559" cy="1903571"/>
          </a:xfrm>
        </p:grpSpPr>
        <p:grpSp>
          <p:nvGrpSpPr>
            <p:cNvPr id="103" name="Grupo 102"/>
            <p:cNvGrpSpPr/>
            <p:nvPr/>
          </p:nvGrpSpPr>
          <p:grpSpPr>
            <a:xfrm>
              <a:off x="7320614" y="4508955"/>
              <a:ext cx="4601757" cy="1903571"/>
              <a:chOff x="1115138" y="485037"/>
              <a:chExt cx="4601757" cy="1903571"/>
            </a:xfrm>
          </p:grpSpPr>
          <p:sp>
            <p:nvSpPr>
              <p:cNvPr id="107" name="Elipse 106"/>
              <p:cNvSpPr/>
              <p:nvPr/>
            </p:nvSpPr>
            <p:spPr>
              <a:xfrm>
                <a:off x="1115138" y="944416"/>
                <a:ext cx="2014427" cy="873684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CU-REP-001 Reporte</a:t>
                </a:r>
                <a:r>
                  <a:rPr lang="es-CO" sz="825" kern="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endParaRPr lang="es-ES" sz="825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Elipse 107"/>
              <p:cNvSpPr/>
              <p:nvPr/>
            </p:nvSpPr>
            <p:spPr>
              <a:xfrm>
                <a:off x="3601657" y="485037"/>
                <a:ext cx="2002794" cy="528035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CU-REP-002 Reporte</a:t>
                </a:r>
              </a:p>
              <a:p>
                <a:pPr algn="ctr" defTabSz="685800">
                  <a:defRPr/>
                </a:pP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Analíticos</a:t>
                </a:r>
                <a:endParaRPr lang="es-CO" sz="825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3601655" y="1119323"/>
                <a:ext cx="2002796" cy="528035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CU-REP-003 Reporte</a:t>
                </a:r>
              </a:p>
              <a:p>
                <a:pPr algn="ctr" defTabSz="685800">
                  <a:defRPr/>
                </a:pP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Auditoría</a:t>
                </a:r>
                <a:endParaRPr lang="es-CO" sz="825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3601656" y="1753609"/>
                <a:ext cx="2115239" cy="634999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CU-REP-004 Reporte</a:t>
                </a:r>
              </a:p>
              <a:p>
                <a:pPr algn="ctr" defTabSz="685800">
                  <a:defRPr/>
                </a:pPr>
                <a:r>
                  <a:rPr lang="es-ES" sz="825" kern="0" dirty="0">
                    <a:solidFill>
                      <a:prstClr val="black"/>
                    </a:solidFill>
                    <a:latin typeface="Calibri" panose="020F0502020204030204"/>
                  </a:rPr>
                  <a:t>Pronósticos</a:t>
                </a:r>
                <a:endParaRPr lang="es-CO" sz="825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11" name="Conector recto de flecha 110"/>
              <p:cNvCxnSpPr>
                <a:stCxn id="107" idx="6"/>
                <a:endCxn id="108" idx="2"/>
              </p:cNvCxnSpPr>
              <p:nvPr/>
            </p:nvCxnSpPr>
            <p:spPr>
              <a:xfrm flipV="1">
                <a:off x="3129565" y="749055"/>
                <a:ext cx="472092" cy="63220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2" name="Conector recto de flecha 111"/>
              <p:cNvCxnSpPr>
                <a:stCxn id="107" idx="6"/>
                <a:endCxn id="109" idx="2"/>
              </p:cNvCxnSpPr>
              <p:nvPr/>
            </p:nvCxnSpPr>
            <p:spPr>
              <a:xfrm>
                <a:off x="3129565" y="1381258"/>
                <a:ext cx="472090" cy="208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3" name="Conector recto de flecha 112"/>
              <p:cNvCxnSpPr>
                <a:stCxn id="107" idx="6"/>
                <a:endCxn id="110" idx="2"/>
              </p:cNvCxnSpPr>
              <p:nvPr/>
            </p:nvCxnSpPr>
            <p:spPr>
              <a:xfrm>
                <a:off x="3129565" y="1381258"/>
                <a:ext cx="472091" cy="68985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104" name="Grupo 103"/>
            <p:cNvGrpSpPr/>
            <p:nvPr/>
          </p:nvGrpSpPr>
          <p:grpSpPr>
            <a:xfrm>
              <a:off x="6234812" y="4670436"/>
              <a:ext cx="972915" cy="1227424"/>
              <a:chOff x="6749968" y="4808935"/>
              <a:chExt cx="972915" cy="1227424"/>
            </a:xfrm>
          </p:grpSpPr>
          <p:pic>
            <p:nvPicPr>
              <p:cNvPr id="105" name="Imagen 1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5499" y="4808935"/>
                <a:ext cx="438150" cy="847725"/>
              </a:xfrm>
              <a:prstGeom prst="rect">
                <a:avLst/>
              </a:prstGeom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6749968" y="5636250"/>
                <a:ext cx="97291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s-ES" sz="1350" kern="0" dirty="0">
                    <a:solidFill>
                      <a:prstClr val="black"/>
                    </a:solidFill>
                  </a:rPr>
                  <a:t>Usuario</a:t>
                </a:r>
                <a:endParaRPr lang="es-CO" sz="1350" kern="0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69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113200"/>
            <a:ext cx="2818655" cy="595928"/>
          </a:xfrm>
        </p:spPr>
        <p:txBody>
          <a:bodyPr>
            <a:normAutofit/>
          </a:bodyPr>
          <a:lstStyle/>
          <a:p>
            <a:r>
              <a:rPr lang="es-CO" sz="2000" dirty="0"/>
              <a:t>Modelo Relacional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19" y="52729"/>
            <a:ext cx="5273040" cy="3362325"/>
          </a:xfrm>
          <a:prstGeom prst="rect">
            <a:avLst/>
          </a:prstGeom>
          <a:noFill/>
        </p:spPr>
      </p:pic>
      <p:sp>
        <p:nvSpPr>
          <p:cNvPr id="8" name="Llamada de flecha a la derecha 7"/>
          <p:cNvSpPr/>
          <p:nvPr/>
        </p:nvSpPr>
        <p:spPr>
          <a:xfrm>
            <a:off x="3844482" y="958406"/>
            <a:ext cx="2818656" cy="1584176"/>
          </a:xfrm>
          <a:prstGeom prst="rightArrowCallout">
            <a:avLst>
              <a:gd name="adj1" fmla="val 27052"/>
              <a:gd name="adj2" fmla="val 26026"/>
              <a:gd name="adj3" fmla="val 17583"/>
              <a:gd name="adj4" fmla="val 819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Data </a:t>
            </a:r>
            <a:r>
              <a:rPr lang="es-CO" dirty="0" err="1"/>
              <a:t>Warehouse</a:t>
            </a:r>
            <a:r>
              <a:rPr lang="es-CO" dirty="0"/>
              <a:t> Demanda y Pérdidas</a:t>
            </a:r>
          </a:p>
          <a:p>
            <a:pPr algn="ctr"/>
            <a:endParaRPr lang="es-CO" sz="1200" dirty="0"/>
          </a:p>
          <a:p>
            <a:pPr algn="ctr"/>
            <a:r>
              <a:rPr lang="es-CO" sz="1200" dirty="0"/>
              <a:t>Modelo Estrella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A9D2ABC-B5C7-4130-AD74-569C254DD919}"/>
              </a:ext>
            </a:extLst>
          </p:cNvPr>
          <p:cNvGrpSpPr/>
          <p:nvPr/>
        </p:nvGrpSpPr>
        <p:grpSpPr>
          <a:xfrm>
            <a:off x="528731" y="3881536"/>
            <a:ext cx="3119539" cy="1615755"/>
            <a:chOff x="2712095" y="3806891"/>
            <a:chExt cx="3119539" cy="1615755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FCB1B23-1089-49B5-833B-F7BEAAFB7A3A}"/>
                </a:ext>
              </a:extLst>
            </p:cNvPr>
            <p:cNvSpPr/>
            <p:nvPr/>
          </p:nvSpPr>
          <p:spPr>
            <a:xfrm>
              <a:off x="3536301" y="4357397"/>
              <a:ext cx="1539554" cy="457200"/>
            </a:xfrm>
            <a:prstGeom prst="round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 err="1"/>
                <a:t>Fact</a:t>
              </a:r>
              <a:endParaRPr lang="es-CO" sz="1100" dirty="0"/>
            </a:p>
            <a:p>
              <a:pPr algn="ctr"/>
              <a:r>
                <a:rPr lang="es-CO" sz="1100" dirty="0"/>
                <a:t>Demanda y pérdidas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4335BE6-A662-48BF-9AB9-86BE7CCDB5F8}"/>
                </a:ext>
              </a:extLst>
            </p:cNvPr>
            <p:cNvSpPr/>
            <p:nvPr/>
          </p:nvSpPr>
          <p:spPr>
            <a:xfrm>
              <a:off x="2901819" y="3806891"/>
              <a:ext cx="755781" cy="45720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 err="1"/>
                <a:t>Dim</a:t>
              </a:r>
              <a:endParaRPr lang="es-CO" sz="1100" dirty="0"/>
            </a:p>
            <a:p>
              <a:pPr algn="ctr"/>
              <a:r>
                <a:rPr lang="es-CO" sz="1100" dirty="0"/>
                <a:t>Fecha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4CD25EC-0935-45E7-9161-4370CC07EB93}"/>
                </a:ext>
              </a:extLst>
            </p:cNvPr>
            <p:cNvSpPr/>
            <p:nvPr/>
          </p:nvSpPr>
          <p:spPr>
            <a:xfrm>
              <a:off x="4968551" y="3806891"/>
              <a:ext cx="755781" cy="45720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 err="1"/>
                <a:t>Dim</a:t>
              </a:r>
              <a:endParaRPr lang="es-CO" sz="1100" dirty="0"/>
            </a:p>
            <a:p>
              <a:pPr algn="ctr"/>
              <a:r>
                <a:rPr lang="es-CO" sz="1100" dirty="0"/>
                <a:t>Periodo</a:t>
              </a: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9D9A1C5-67E4-4521-8913-A74D27BB2AFC}"/>
                </a:ext>
              </a:extLst>
            </p:cNvPr>
            <p:cNvSpPr/>
            <p:nvPr/>
          </p:nvSpPr>
          <p:spPr>
            <a:xfrm>
              <a:off x="5075853" y="4965446"/>
              <a:ext cx="755781" cy="45720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 err="1"/>
                <a:t>Dim</a:t>
              </a:r>
              <a:endParaRPr lang="es-CO" sz="1100" dirty="0"/>
            </a:p>
            <a:p>
              <a:pPr algn="ctr"/>
              <a:r>
                <a:rPr lang="es-CO" sz="1100" dirty="0"/>
                <a:t>Agente</a:t>
              </a: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635B029-5FA1-410E-9885-88DD1B0DC6CC}"/>
                </a:ext>
              </a:extLst>
            </p:cNvPr>
            <p:cNvSpPr/>
            <p:nvPr/>
          </p:nvSpPr>
          <p:spPr>
            <a:xfrm>
              <a:off x="3928186" y="4965446"/>
              <a:ext cx="755781" cy="45720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 err="1"/>
                <a:t>Dim</a:t>
              </a:r>
              <a:endParaRPr lang="es-CO" sz="1100" dirty="0"/>
            </a:p>
            <a:p>
              <a:pPr algn="ctr"/>
              <a:r>
                <a:rPr lang="es-CO" sz="1100" dirty="0"/>
                <a:t>Mercado</a:t>
              </a:r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4B734223-88F6-43B7-8435-09D8ADFFF023}"/>
                </a:ext>
              </a:extLst>
            </p:cNvPr>
            <p:cNvSpPr/>
            <p:nvPr/>
          </p:nvSpPr>
          <p:spPr>
            <a:xfrm>
              <a:off x="2712095" y="4965446"/>
              <a:ext cx="824205" cy="45720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 err="1"/>
                <a:t>Dim</a:t>
              </a:r>
              <a:endParaRPr lang="es-CO" sz="1100" dirty="0"/>
            </a:p>
            <a:p>
              <a:pPr algn="ctr"/>
              <a:r>
                <a:rPr lang="es-CO" sz="1100" dirty="0"/>
                <a:t>Geografía</a:t>
              </a:r>
            </a:p>
          </p:txBody>
        </p:sp>
        <p:cxnSp>
          <p:nvCxnSpPr>
            <p:cNvPr id="13" name="Conector: angular 12">
              <a:extLst>
                <a:ext uri="{FF2B5EF4-FFF2-40B4-BE49-F238E27FC236}">
                  <a16:creationId xmlns:a16="http://schemas.microsoft.com/office/drawing/2014/main" id="{B6098895-6A3D-481E-A5A1-12D4DD66DA12}"/>
                </a:ext>
              </a:extLst>
            </p:cNvPr>
            <p:cNvCxnSpPr>
              <a:cxnSpLocks/>
              <a:stCxn id="5" idx="0"/>
              <a:endCxn id="7" idx="3"/>
            </p:cNvCxnSpPr>
            <p:nvPr/>
          </p:nvCxnSpPr>
          <p:spPr>
            <a:xfrm rot="16200000" flipV="1">
              <a:off x="3820886" y="3872205"/>
              <a:ext cx="321906" cy="64847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4F9DA71B-B2D8-4222-8AE2-E5A137D6C5BE}"/>
                </a:ext>
              </a:extLst>
            </p:cNvPr>
            <p:cNvCxnSpPr>
              <a:cxnSpLocks/>
              <a:stCxn id="5" idx="0"/>
              <a:endCxn id="9" idx="1"/>
            </p:cNvCxnSpPr>
            <p:nvPr/>
          </p:nvCxnSpPr>
          <p:spPr>
            <a:xfrm rot="5400000" flipH="1" flipV="1">
              <a:off x="4476361" y="3865208"/>
              <a:ext cx="321906" cy="66247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: angular 16">
              <a:extLst>
                <a:ext uri="{FF2B5EF4-FFF2-40B4-BE49-F238E27FC236}">
                  <a16:creationId xmlns:a16="http://schemas.microsoft.com/office/drawing/2014/main" id="{7F5ECA79-40FE-489B-8955-186D71F3CB81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>
              <a:off x="5075855" y="4585997"/>
              <a:ext cx="377889" cy="37944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D98848BD-8DEF-48FE-8E79-37E984801782}"/>
                </a:ext>
              </a:extLst>
            </p:cNvPr>
            <p:cNvCxnSpPr>
              <a:cxnSpLocks/>
              <a:stCxn id="5" idx="1"/>
              <a:endCxn id="12" idx="0"/>
            </p:cNvCxnSpPr>
            <p:nvPr/>
          </p:nvCxnSpPr>
          <p:spPr>
            <a:xfrm rot="10800000" flipV="1">
              <a:off x="3124199" y="4585996"/>
              <a:ext cx="412103" cy="37944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42382C73-98AB-41C5-8029-AFF73F22ABDE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rot="5400000">
              <a:off x="4230654" y="4890021"/>
              <a:ext cx="150849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o 68"/>
          <p:cNvGrpSpPr/>
          <p:nvPr/>
        </p:nvGrpSpPr>
        <p:grpSpPr>
          <a:xfrm>
            <a:off x="4310744" y="4111210"/>
            <a:ext cx="2101280" cy="1191529"/>
            <a:chOff x="4755496" y="4071078"/>
            <a:chExt cx="2101280" cy="1191529"/>
          </a:xfrm>
        </p:grpSpPr>
        <p:grpSp>
          <p:nvGrpSpPr>
            <p:cNvPr id="33" name="Grupo 32"/>
            <p:cNvGrpSpPr/>
            <p:nvPr/>
          </p:nvGrpSpPr>
          <p:grpSpPr>
            <a:xfrm>
              <a:off x="4755496" y="4071078"/>
              <a:ext cx="492061" cy="445035"/>
              <a:chOff x="4702629" y="4110136"/>
              <a:chExt cx="855023" cy="550505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4702629" y="4110136"/>
                <a:ext cx="855023" cy="5505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1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PK1</a:t>
                </a:r>
                <a:endParaRPr lang="es-CO" sz="900" dirty="0"/>
              </a:p>
            </p:txBody>
          </p:sp>
          <p:cxnSp>
            <p:nvCxnSpPr>
              <p:cNvPr id="16" name="Conector recto 15"/>
              <p:cNvCxnSpPr>
                <a:stCxn id="6" idx="1"/>
                <a:endCxn id="6" idx="3"/>
              </p:cNvCxnSpPr>
              <p:nvPr/>
            </p:nvCxnSpPr>
            <p:spPr>
              <a:xfrm>
                <a:off x="4702629" y="4385389"/>
                <a:ext cx="855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o 36"/>
            <p:cNvGrpSpPr/>
            <p:nvPr/>
          </p:nvGrpSpPr>
          <p:grpSpPr>
            <a:xfrm>
              <a:off x="4755496" y="4817572"/>
              <a:ext cx="492061" cy="445035"/>
              <a:chOff x="4702629" y="4110136"/>
              <a:chExt cx="855023" cy="550505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4702629" y="4110136"/>
                <a:ext cx="855023" cy="5505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2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PK2</a:t>
                </a:r>
                <a:endParaRPr lang="es-CO" sz="900" dirty="0"/>
              </a:p>
            </p:txBody>
          </p:sp>
          <p:cxnSp>
            <p:nvCxnSpPr>
              <p:cNvPr id="39" name="Conector recto 38"/>
              <p:cNvCxnSpPr>
                <a:stCxn id="38" idx="1"/>
                <a:endCxn id="38" idx="3"/>
              </p:cNvCxnSpPr>
              <p:nvPr/>
            </p:nvCxnSpPr>
            <p:spPr>
              <a:xfrm>
                <a:off x="4702629" y="4385389"/>
                <a:ext cx="855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o 39"/>
            <p:cNvGrpSpPr/>
            <p:nvPr/>
          </p:nvGrpSpPr>
          <p:grpSpPr>
            <a:xfrm>
              <a:off x="6364715" y="4071078"/>
              <a:ext cx="492061" cy="445035"/>
              <a:chOff x="4702629" y="4110136"/>
              <a:chExt cx="855023" cy="550505"/>
            </a:xfrm>
          </p:grpSpPr>
          <p:sp>
            <p:nvSpPr>
              <p:cNvPr id="41" name="Rectángulo 40"/>
              <p:cNvSpPr/>
              <p:nvPr/>
            </p:nvSpPr>
            <p:spPr>
              <a:xfrm>
                <a:off x="4702629" y="4110136"/>
                <a:ext cx="855023" cy="5505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3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PK3</a:t>
                </a:r>
                <a:endParaRPr lang="es-CO" sz="900" dirty="0"/>
              </a:p>
            </p:txBody>
          </p:sp>
          <p:cxnSp>
            <p:nvCxnSpPr>
              <p:cNvPr id="42" name="Conector recto 41"/>
              <p:cNvCxnSpPr>
                <a:stCxn id="41" idx="1"/>
                <a:endCxn id="41" idx="3"/>
              </p:cNvCxnSpPr>
              <p:nvPr/>
            </p:nvCxnSpPr>
            <p:spPr>
              <a:xfrm>
                <a:off x="4702629" y="4385389"/>
                <a:ext cx="855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/>
            <p:cNvGrpSpPr/>
            <p:nvPr/>
          </p:nvGrpSpPr>
          <p:grpSpPr>
            <a:xfrm>
              <a:off x="6364715" y="4817572"/>
              <a:ext cx="492061" cy="445035"/>
              <a:chOff x="4702629" y="4110136"/>
              <a:chExt cx="855023" cy="550505"/>
            </a:xfrm>
          </p:grpSpPr>
          <p:sp>
            <p:nvSpPr>
              <p:cNvPr id="44" name="Rectángulo 43"/>
              <p:cNvSpPr/>
              <p:nvPr/>
            </p:nvSpPr>
            <p:spPr>
              <a:xfrm>
                <a:off x="4702629" y="4110136"/>
                <a:ext cx="855023" cy="5505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4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PK4</a:t>
                </a:r>
                <a:endParaRPr lang="es-CO" sz="900" dirty="0"/>
              </a:p>
            </p:txBody>
          </p:sp>
          <p:cxnSp>
            <p:nvCxnSpPr>
              <p:cNvPr id="45" name="Conector recto 44"/>
              <p:cNvCxnSpPr>
                <a:stCxn id="44" idx="1"/>
                <a:endCxn id="44" idx="3"/>
              </p:cNvCxnSpPr>
              <p:nvPr/>
            </p:nvCxnSpPr>
            <p:spPr>
              <a:xfrm>
                <a:off x="4702629" y="4385389"/>
                <a:ext cx="855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>
              <a:off x="5492067" y="4082297"/>
              <a:ext cx="631371" cy="1180310"/>
              <a:chOff x="5135520" y="5436468"/>
              <a:chExt cx="631371" cy="1180310"/>
            </a:xfrm>
          </p:grpSpPr>
          <p:sp>
            <p:nvSpPr>
              <p:cNvPr id="47" name="Rectángulo 46"/>
              <p:cNvSpPr/>
              <p:nvPr/>
            </p:nvSpPr>
            <p:spPr>
              <a:xfrm>
                <a:off x="5135520" y="5436468"/>
                <a:ext cx="631371" cy="11803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smtClean="0"/>
                  <a:t>Hechos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FK1</a:t>
                </a:r>
              </a:p>
              <a:p>
                <a:r>
                  <a:rPr lang="es-CO" sz="900" dirty="0" smtClean="0"/>
                  <a:t>FK2</a:t>
                </a:r>
              </a:p>
              <a:p>
                <a:r>
                  <a:rPr lang="es-CO" sz="900" dirty="0" smtClean="0"/>
                  <a:t>FK3</a:t>
                </a:r>
              </a:p>
              <a:p>
                <a:r>
                  <a:rPr lang="es-CO" sz="900" dirty="0" smtClean="0"/>
                  <a:t>FK4</a:t>
                </a:r>
              </a:p>
              <a:p>
                <a:r>
                  <a:rPr lang="es-CO" sz="900" dirty="0" smtClean="0"/>
                  <a:t>Metrica1</a:t>
                </a:r>
              </a:p>
              <a:p>
                <a:r>
                  <a:rPr lang="es-CO" sz="900" dirty="0" smtClean="0"/>
                  <a:t>Metrica2</a:t>
                </a:r>
                <a:endParaRPr lang="es-CO" sz="900" dirty="0"/>
              </a:p>
            </p:txBody>
          </p:sp>
          <p:cxnSp>
            <p:nvCxnSpPr>
              <p:cNvPr id="48" name="Conector recto 47"/>
              <p:cNvCxnSpPr/>
              <p:nvPr/>
            </p:nvCxnSpPr>
            <p:spPr>
              <a:xfrm>
                <a:off x="5135520" y="5693963"/>
                <a:ext cx="63137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angular 54"/>
            <p:cNvCxnSpPr>
              <a:endCxn id="44" idx="1"/>
            </p:cNvCxnSpPr>
            <p:nvPr/>
          </p:nvCxnSpPr>
          <p:spPr>
            <a:xfrm>
              <a:off x="6123438" y="4817572"/>
              <a:ext cx="241277" cy="2225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r 58"/>
            <p:cNvCxnSpPr>
              <a:stCxn id="47" idx="3"/>
              <a:endCxn id="41" idx="1"/>
            </p:cNvCxnSpPr>
            <p:nvPr/>
          </p:nvCxnSpPr>
          <p:spPr>
            <a:xfrm flipV="1">
              <a:off x="6123438" y="4293596"/>
              <a:ext cx="241277" cy="3788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angular 60"/>
            <p:cNvCxnSpPr>
              <a:stCxn id="47" idx="1"/>
              <a:endCxn id="6" idx="3"/>
            </p:cNvCxnSpPr>
            <p:nvPr/>
          </p:nvCxnSpPr>
          <p:spPr>
            <a:xfrm rot="10800000">
              <a:off x="5247557" y="4293596"/>
              <a:ext cx="244510" cy="3788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>
              <a:endCxn id="38" idx="3"/>
            </p:cNvCxnSpPr>
            <p:nvPr/>
          </p:nvCxnSpPr>
          <p:spPr>
            <a:xfrm rot="10800000" flipV="1">
              <a:off x="5247557" y="4817572"/>
              <a:ext cx="230058" cy="2225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/>
          <p:cNvGrpSpPr/>
          <p:nvPr/>
        </p:nvGrpSpPr>
        <p:grpSpPr>
          <a:xfrm>
            <a:off x="7037121" y="4060003"/>
            <a:ext cx="2732651" cy="1191530"/>
            <a:chOff x="7037121" y="4060003"/>
            <a:chExt cx="2732651" cy="1191530"/>
          </a:xfrm>
        </p:grpSpPr>
        <p:grpSp>
          <p:nvGrpSpPr>
            <p:cNvPr id="71" name="Grupo 70"/>
            <p:cNvGrpSpPr/>
            <p:nvPr/>
          </p:nvGrpSpPr>
          <p:grpSpPr>
            <a:xfrm>
              <a:off x="7037121" y="4060004"/>
              <a:ext cx="492061" cy="445035"/>
              <a:chOff x="4702629" y="4110136"/>
              <a:chExt cx="855023" cy="550505"/>
            </a:xfrm>
          </p:grpSpPr>
          <p:sp>
            <p:nvSpPr>
              <p:cNvPr id="88" name="Rectángulo 87"/>
              <p:cNvSpPr/>
              <p:nvPr/>
            </p:nvSpPr>
            <p:spPr>
              <a:xfrm>
                <a:off x="4702629" y="4110136"/>
                <a:ext cx="855023" cy="5505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1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PK1</a:t>
                </a:r>
                <a:endParaRPr lang="es-CO" sz="900" dirty="0"/>
              </a:p>
            </p:txBody>
          </p:sp>
          <p:cxnSp>
            <p:nvCxnSpPr>
              <p:cNvPr id="89" name="Conector recto 88"/>
              <p:cNvCxnSpPr>
                <a:stCxn id="88" idx="1"/>
                <a:endCxn id="88" idx="3"/>
              </p:cNvCxnSpPr>
              <p:nvPr/>
            </p:nvCxnSpPr>
            <p:spPr>
              <a:xfrm>
                <a:off x="4702629" y="4385389"/>
                <a:ext cx="855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upo 71"/>
            <p:cNvGrpSpPr/>
            <p:nvPr/>
          </p:nvGrpSpPr>
          <p:grpSpPr>
            <a:xfrm>
              <a:off x="7037121" y="4806498"/>
              <a:ext cx="492061" cy="445035"/>
              <a:chOff x="4702629" y="4110136"/>
              <a:chExt cx="855023" cy="550505"/>
            </a:xfrm>
          </p:grpSpPr>
          <p:sp>
            <p:nvSpPr>
              <p:cNvPr id="86" name="Rectángulo 85"/>
              <p:cNvSpPr/>
              <p:nvPr/>
            </p:nvSpPr>
            <p:spPr>
              <a:xfrm>
                <a:off x="4702629" y="4110136"/>
                <a:ext cx="855023" cy="5505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2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PK2</a:t>
                </a:r>
                <a:endParaRPr lang="es-CO" sz="900" dirty="0"/>
              </a:p>
            </p:txBody>
          </p:sp>
          <p:cxnSp>
            <p:nvCxnSpPr>
              <p:cNvPr id="87" name="Conector recto 86"/>
              <p:cNvCxnSpPr>
                <a:stCxn id="86" idx="1"/>
                <a:endCxn id="86" idx="3"/>
              </p:cNvCxnSpPr>
              <p:nvPr/>
            </p:nvCxnSpPr>
            <p:spPr>
              <a:xfrm>
                <a:off x="4702629" y="4385389"/>
                <a:ext cx="855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o 99"/>
            <p:cNvGrpSpPr/>
            <p:nvPr/>
          </p:nvGrpSpPr>
          <p:grpSpPr>
            <a:xfrm>
              <a:off x="8646340" y="4060004"/>
              <a:ext cx="492061" cy="600637"/>
              <a:chOff x="8646340" y="4060004"/>
              <a:chExt cx="492061" cy="600637"/>
            </a:xfrm>
          </p:grpSpPr>
          <p:sp>
            <p:nvSpPr>
              <p:cNvPr id="84" name="Rectángulo 83"/>
              <p:cNvSpPr/>
              <p:nvPr/>
            </p:nvSpPr>
            <p:spPr>
              <a:xfrm>
                <a:off x="8646340" y="4060004"/>
                <a:ext cx="492061" cy="600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3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PK3</a:t>
                </a:r>
              </a:p>
              <a:p>
                <a:r>
                  <a:rPr lang="es-CO" sz="900" dirty="0" smtClean="0"/>
                  <a:t>FK5</a:t>
                </a:r>
                <a:endParaRPr lang="es-CO" sz="900" dirty="0"/>
              </a:p>
            </p:txBody>
          </p:sp>
          <p:cxnSp>
            <p:nvCxnSpPr>
              <p:cNvPr id="85" name="Conector recto 84"/>
              <p:cNvCxnSpPr/>
              <p:nvPr/>
            </p:nvCxnSpPr>
            <p:spPr>
              <a:xfrm>
                <a:off x="8646340" y="4271089"/>
                <a:ext cx="4920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upo 73"/>
            <p:cNvGrpSpPr/>
            <p:nvPr/>
          </p:nvGrpSpPr>
          <p:grpSpPr>
            <a:xfrm>
              <a:off x="8646340" y="4806498"/>
              <a:ext cx="492061" cy="445035"/>
              <a:chOff x="4702629" y="4110136"/>
              <a:chExt cx="855023" cy="550505"/>
            </a:xfrm>
          </p:grpSpPr>
          <p:sp>
            <p:nvSpPr>
              <p:cNvPr id="82" name="Rectángulo 81"/>
              <p:cNvSpPr/>
              <p:nvPr/>
            </p:nvSpPr>
            <p:spPr>
              <a:xfrm>
                <a:off x="4702629" y="4110136"/>
                <a:ext cx="855023" cy="5505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4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PK4</a:t>
                </a:r>
                <a:endParaRPr lang="es-CO" sz="900" dirty="0"/>
              </a:p>
            </p:txBody>
          </p:sp>
          <p:cxnSp>
            <p:nvCxnSpPr>
              <p:cNvPr id="83" name="Conector recto 82"/>
              <p:cNvCxnSpPr>
                <a:stCxn id="82" idx="1"/>
                <a:endCxn id="82" idx="3"/>
              </p:cNvCxnSpPr>
              <p:nvPr/>
            </p:nvCxnSpPr>
            <p:spPr>
              <a:xfrm>
                <a:off x="4702629" y="4385389"/>
                <a:ext cx="855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upo 74"/>
            <p:cNvGrpSpPr/>
            <p:nvPr/>
          </p:nvGrpSpPr>
          <p:grpSpPr>
            <a:xfrm>
              <a:off x="7773692" y="4071223"/>
              <a:ext cx="631371" cy="1180310"/>
              <a:chOff x="5135520" y="5436468"/>
              <a:chExt cx="631371" cy="1180310"/>
            </a:xfrm>
          </p:grpSpPr>
          <p:sp>
            <p:nvSpPr>
              <p:cNvPr id="80" name="Rectángulo 79"/>
              <p:cNvSpPr/>
              <p:nvPr/>
            </p:nvSpPr>
            <p:spPr>
              <a:xfrm>
                <a:off x="5135520" y="5436468"/>
                <a:ext cx="631371" cy="11803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smtClean="0"/>
                  <a:t>Hechos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FK1</a:t>
                </a:r>
              </a:p>
              <a:p>
                <a:r>
                  <a:rPr lang="es-CO" sz="900" dirty="0" smtClean="0"/>
                  <a:t>FK2</a:t>
                </a:r>
              </a:p>
              <a:p>
                <a:r>
                  <a:rPr lang="es-CO" sz="900" dirty="0" smtClean="0"/>
                  <a:t>FK3</a:t>
                </a:r>
              </a:p>
              <a:p>
                <a:r>
                  <a:rPr lang="es-CO" sz="900" dirty="0" smtClean="0"/>
                  <a:t>FK4</a:t>
                </a:r>
              </a:p>
              <a:p>
                <a:r>
                  <a:rPr lang="es-CO" sz="900" dirty="0" smtClean="0"/>
                  <a:t>Metrica1</a:t>
                </a:r>
              </a:p>
              <a:p>
                <a:r>
                  <a:rPr lang="es-CO" sz="900" dirty="0" smtClean="0"/>
                  <a:t>Metrica2</a:t>
                </a:r>
                <a:endParaRPr lang="es-CO" sz="900" dirty="0"/>
              </a:p>
            </p:txBody>
          </p:sp>
          <p:cxnSp>
            <p:nvCxnSpPr>
              <p:cNvPr id="81" name="Conector recto 80"/>
              <p:cNvCxnSpPr/>
              <p:nvPr/>
            </p:nvCxnSpPr>
            <p:spPr>
              <a:xfrm>
                <a:off x="5135520" y="5693963"/>
                <a:ext cx="63137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ector angular 75"/>
            <p:cNvCxnSpPr>
              <a:endCxn id="82" idx="1"/>
            </p:cNvCxnSpPr>
            <p:nvPr/>
          </p:nvCxnSpPr>
          <p:spPr>
            <a:xfrm>
              <a:off x="8405063" y="4806498"/>
              <a:ext cx="241277" cy="2225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angular 76"/>
            <p:cNvCxnSpPr>
              <a:stCxn id="80" idx="3"/>
              <a:endCxn id="84" idx="1"/>
            </p:cNvCxnSpPr>
            <p:nvPr/>
          </p:nvCxnSpPr>
          <p:spPr>
            <a:xfrm flipV="1">
              <a:off x="8405063" y="4360323"/>
              <a:ext cx="241277" cy="30105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r 77"/>
            <p:cNvCxnSpPr>
              <a:stCxn id="80" idx="1"/>
              <a:endCxn id="88" idx="3"/>
            </p:cNvCxnSpPr>
            <p:nvPr/>
          </p:nvCxnSpPr>
          <p:spPr>
            <a:xfrm rot="10800000">
              <a:off x="7529182" y="4282522"/>
              <a:ext cx="244510" cy="3788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r 78"/>
            <p:cNvCxnSpPr>
              <a:endCxn id="86" idx="3"/>
            </p:cNvCxnSpPr>
            <p:nvPr/>
          </p:nvCxnSpPr>
          <p:spPr>
            <a:xfrm rot="10800000" flipV="1">
              <a:off x="7529182" y="4806498"/>
              <a:ext cx="230058" cy="2225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9277711" y="4806497"/>
              <a:ext cx="492061" cy="445035"/>
              <a:chOff x="4702629" y="4110136"/>
              <a:chExt cx="855023" cy="550505"/>
            </a:xfrm>
          </p:grpSpPr>
          <p:sp>
            <p:nvSpPr>
              <p:cNvPr id="91" name="Rectángulo 90"/>
              <p:cNvSpPr/>
              <p:nvPr/>
            </p:nvSpPr>
            <p:spPr>
              <a:xfrm>
                <a:off x="4702629" y="4110136"/>
                <a:ext cx="855023" cy="5505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7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PK7</a:t>
                </a:r>
                <a:endParaRPr lang="es-CO" sz="900" dirty="0"/>
              </a:p>
            </p:txBody>
          </p:sp>
          <p:cxnSp>
            <p:nvCxnSpPr>
              <p:cNvPr id="92" name="Conector recto 91"/>
              <p:cNvCxnSpPr>
                <a:stCxn id="91" idx="1"/>
                <a:endCxn id="91" idx="3"/>
              </p:cNvCxnSpPr>
              <p:nvPr/>
            </p:nvCxnSpPr>
            <p:spPr>
              <a:xfrm>
                <a:off x="4702629" y="4385389"/>
                <a:ext cx="855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upo 100"/>
            <p:cNvGrpSpPr/>
            <p:nvPr/>
          </p:nvGrpSpPr>
          <p:grpSpPr>
            <a:xfrm>
              <a:off x="9277711" y="4060003"/>
              <a:ext cx="492061" cy="600637"/>
              <a:chOff x="8646340" y="4060004"/>
              <a:chExt cx="492061" cy="600637"/>
            </a:xfrm>
          </p:grpSpPr>
          <p:sp>
            <p:nvSpPr>
              <p:cNvPr id="102" name="Rectángulo 101"/>
              <p:cNvSpPr/>
              <p:nvPr/>
            </p:nvSpPr>
            <p:spPr>
              <a:xfrm>
                <a:off x="8646340" y="4060004"/>
                <a:ext cx="492061" cy="600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CO" sz="900" dirty="0" err="1" smtClean="0"/>
                  <a:t>Dim</a:t>
                </a:r>
                <a:r>
                  <a:rPr lang="es-CO" sz="900" dirty="0" smtClean="0"/>
                  <a:t> 6</a:t>
                </a:r>
              </a:p>
              <a:p>
                <a:endParaRPr lang="es-CO" sz="900" dirty="0"/>
              </a:p>
              <a:p>
                <a:r>
                  <a:rPr lang="es-CO" sz="900" dirty="0" smtClean="0"/>
                  <a:t>PK6</a:t>
                </a:r>
              </a:p>
              <a:p>
                <a:r>
                  <a:rPr lang="es-CO" sz="900" dirty="0" smtClean="0"/>
                  <a:t>FK7</a:t>
                </a:r>
                <a:endParaRPr lang="es-CO" sz="900" dirty="0"/>
              </a:p>
            </p:txBody>
          </p:sp>
          <p:cxnSp>
            <p:nvCxnSpPr>
              <p:cNvPr id="103" name="Conector recto 102"/>
              <p:cNvCxnSpPr/>
              <p:nvPr/>
            </p:nvCxnSpPr>
            <p:spPr>
              <a:xfrm>
                <a:off x="8646340" y="4271089"/>
                <a:ext cx="4920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Conector recto 104"/>
            <p:cNvCxnSpPr>
              <a:stCxn id="102" idx="2"/>
              <a:endCxn id="91" idx="0"/>
            </p:cNvCxnSpPr>
            <p:nvPr/>
          </p:nvCxnSpPr>
          <p:spPr>
            <a:xfrm>
              <a:off x="9523742" y="4660640"/>
              <a:ext cx="0" cy="1458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angular 106"/>
            <p:cNvCxnSpPr>
              <a:stCxn id="84" idx="3"/>
              <a:endCxn id="102" idx="1"/>
            </p:cNvCxnSpPr>
            <p:nvPr/>
          </p:nvCxnSpPr>
          <p:spPr>
            <a:xfrm flipV="1">
              <a:off x="9138401" y="4360322"/>
              <a:ext cx="139310" cy="1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984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306</Words>
  <Application>Microsoft Office PowerPoint</Application>
  <PresentationFormat>Panorámica</PresentationFormat>
  <Paragraphs>195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Copperplate Gothic Bold</vt:lpstr>
      <vt:lpstr>Tema de Office</vt:lpstr>
      <vt:lpstr>Presentación de PowerPoint</vt:lpstr>
      <vt:lpstr>Presentación de PowerPoint</vt:lpstr>
      <vt:lpstr>Arquitectura Conceptual</vt:lpstr>
      <vt:lpstr>CU Relevantes Arquitectura</vt:lpstr>
      <vt:lpstr>Arquitectura Despliegue</vt:lpstr>
      <vt:lpstr>CU Relevantes Arquitectura</vt:lpstr>
      <vt:lpstr>Modelo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de Jesús Gonzalez Olaya</dc:creator>
  <cp:lastModifiedBy>Hugo de Jesus Gonzalez Olaya</cp:lastModifiedBy>
  <cp:revision>24</cp:revision>
  <dcterms:created xsi:type="dcterms:W3CDTF">2019-12-07T15:03:58Z</dcterms:created>
  <dcterms:modified xsi:type="dcterms:W3CDTF">2020-06-28T05:32:00Z</dcterms:modified>
</cp:coreProperties>
</file>