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8"/>
  </p:notesMasterIdLst>
  <p:handoutMasterIdLst>
    <p:handoutMasterId r:id="rId19"/>
  </p:handoutMasterIdLst>
  <p:sldIdLst>
    <p:sldId id="290" r:id="rId5"/>
    <p:sldId id="286" r:id="rId6"/>
    <p:sldId id="258" r:id="rId7"/>
    <p:sldId id="291" r:id="rId8"/>
    <p:sldId id="292" r:id="rId9"/>
    <p:sldId id="293" r:id="rId10"/>
    <p:sldId id="295" r:id="rId11"/>
    <p:sldId id="296" r:id="rId12"/>
    <p:sldId id="297" r:id="rId13"/>
    <p:sldId id="298" r:id="rId14"/>
    <p:sldId id="294" r:id="rId15"/>
    <p:sldId id="28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0655" autoAdjust="0"/>
  </p:normalViewPr>
  <p:slideViewPr>
    <p:cSldViewPr snapToGrid="0">
      <p:cViewPr varScale="1">
        <p:scale>
          <a:sx n="100" d="100"/>
          <a:sy n="100" d="100"/>
        </p:scale>
        <p:origin x="990" y="90"/>
      </p:cViewPr>
      <p:guideLst/>
    </p:cSldViewPr>
  </p:slideViewPr>
  <p:outlineViewPr>
    <p:cViewPr>
      <p:scale>
        <a:sx n="33" d="100"/>
        <a:sy n="33" d="100"/>
      </p:scale>
      <p:origin x="0" y="-288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03" y="29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go Vega Hernandez" userId="f3fd8f94-d1df-41f1-b530-4090f8098b99" providerId="ADAL" clId="{E22455D4-8A55-46CB-A751-859FC54806AC}"/>
    <pc:docChg chg="modSld">
      <pc:chgData name="Hugo Vega Hernandez" userId="f3fd8f94-d1df-41f1-b530-4090f8098b99" providerId="ADAL" clId="{E22455D4-8A55-46CB-A751-859FC54806AC}" dt="2025-01-07T00:01:16.778" v="38" actId="1036"/>
      <pc:docMkLst>
        <pc:docMk/>
      </pc:docMkLst>
      <pc:sldChg chg="modSp mod">
        <pc:chgData name="Hugo Vega Hernandez" userId="f3fd8f94-d1df-41f1-b530-4090f8098b99" providerId="ADAL" clId="{E22455D4-8A55-46CB-A751-859FC54806AC}" dt="2025-01-06T23:56:58.007" v="24" actId="14100"/>
        <pc:sldMkLst>
          <pc:docMk/>
          <pc:sldMk cId="1013910969" sldId="286"/>
        </pc:sldMkLst>
        <pc:spChg chg="mod">
          <ac:chgData name="Hugo Vega Hernandez" userId="f3fd8f94-d1df-41f1-b530-4090f8098b99" providerId="ADAL" clId="{E22455D4-8A55-46CB-A751-859FC54806AC}" dt="2025-01-06T23:56:23.777" v="0" actId="6549"/>
          <ac:spMkLst>
            <pc:docMk/>
            <pc:sldMk cId="1013910969" sldId="286"/>
            <ac:spMk id="3" creationId="{9D5232F9-FD00-464A-9F17-619C91AEF8F3}"/>
          </ac:spMkLst>
        </pc:spChg>
        <pc:picChg chg="mod">
          <ac:chgData name="Hugo Vega Hernandez" userId="f3fd8f94-d1df-41f1-b530-4090f8098b99" providerId="ADAL" clId="{E22455D4-8A55-46CB-A751-859FC54806AC}" dt="2025-01-06T23:56:36.791" v="2" actId="1076"/>
          <ac:picMkLst>
            <pc:docMk/>
            <pc:sldMk cId="1013910969" sldId="286"/>
            <ac:picMk id="7" creationId="{F729E2E5-848A-C14E-0B00-505AD0CAA4BB}"/>
          </ac:picMkLst>
        </pc:picChg>
        <pc:picChg chg="mod">
          <ac:chgData name="Hugo Vega Hernandez" userId="f3fd8f94-d1df-41f1-b530-4090f8098b99" providerId="ADAL" clId="{E22455D4-8A55-46CB-A751-859FC54806AC}" dt="2025-01-06T23:56:47.900" v="5" actId="1076"/>
          <ac:picMkLst>
            <pc:docMk/>
            <pc:sldMk cId="1013910969" sldId="286"/>
            <ac:picMk id="9" creationId="{06B9FFE4-5484-9D6F-8C39-41445923C15D}"/>
          </ac:picMkLst>
        </pc:picChg>
        <pc:picChg chg="mod">
          <ac:chgData name="Hugo Vega Hernandez" userId="f3fd8f94-d1df-41f1-b530-4090f8098b99" providerId="ADAL" clId="{E22455D4-8A55-46CB-A751-859FC54806AC}" dt="2025-01-06T23:56:58.007" v="24" actId="14100"/>
          <ac:picMkLst>
            <pc:docMk/>
            <pc:sldMk cId="1013910969" sldId="286"/>
            <ac:picMk id="11" creationId="{DF5296F8-4363-789D-6D04-4E61CB178B39}"/>
          </ac:picMkLst>
        </pc:picChg>
      </pc:sldChg>
      <pc:sldChg chg="modSp mod">
        <pc:chgData name="Hugo Vega Hernandez" userId="f3fd8f94-d1df-41f1-b530-4090f8098b99" providerId="ADAL" clId="{E22455D4-8A55-46CB-A751-859FC54806AC}" dt="2025-01-06T23:59:47.895" v="25" actId="6549"/>
        <pc:sldMkLst>
          <pc:docMk/>
          <pc:sldMk cId="1615291797" sldId="291"/>
        </pc:sldMkLst>
        <pc:spChg chg="mod">
          <ac:chgData name="Hugo Vega Hernandez" userId="f3fd8f94-d1df-41f1-b530-4090f8098b99" providerId="ADAL" clId="{E22455D4-8A55-46CB-A751-859FC54806AC}" dt="2025-01-06T23:59:47.895" v="25" actId="6549"/>
          <ac:spMkLst>
            <pc:docMk/>
            <pc:sldMk cId="1615291797" sldId="291"/>
            <ac:spMk id="3" creationId="{C3024355-ED86-B62C-02EC-CF55A6BA0A22}"/>
          </ac:spMkLst>
        </pc:spChg>
      </pc:sldChg>
      <pc:sldChg chg="modSp mod">
        <pc:chgData name="Hugo Vega Hernandez" userId="f3fd8f94-d1df-41f1-b530-4090f8098b99" providerId="ADAL" clId="{E22455D4-8A55-46CB-A751-859FC54806AC}" dt="2025-01-07T00:01:16.778" v="38" actId="1036"/>
        <pc:sldMkLst>
          <pc:docMk/>
          <pc:sldMk cId="3789550050" sldId="295"/>
        </pc:sldMkLst>
        <pc:spChg chg="mod">
          <ac:chgData name="Hugo Vega Hernandez" userId="f3fd8f94-d1df-41f1-b530-4090f8098b99" providerId="ADAL" clId="{E22455D4-8A55-46CB-A751-859FC54806AC}" dt="2025-01-07T00:01:16.778" v="38" actId="1036"/>
          <ac:spMkLst>
            <pc:docMk/>
            <pc:sldMk cId="3789550050" sldId="295"/>
            <ac:spMk id="3" creationId="{6DA6082C-4B77-0616-5F60-301907EBB80F}"/>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1/6/2025</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1/6/2025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35969630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39DE80-25E0-834A-D016-11978F4FA6F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9AA6679-AB9C-0E97-989A-945776B2804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BDF74A-489E-1024-954A-7D6C8E09ABE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B60E61D-A897-8856-1775-C1186AB314AB}"/>
              </a:ext>
            </a:extLst>
          </p:cNvPr>
          <p:cNvSpPr>
            <a:spLocks noGrp="1"/>
          </p:cNvSpPr>
          <p:nvPr>
            <p:ph type="sldNum" sz="quarter" idx="5"/>
          </p:nvPr>
        </p:nvSpPr>
        <p:spPr/>
        <p:txBody>
          <a:bodyPr/>
          <a:lstStyle/>
          <a:p>
            <a:fld id="{22289C57-55D7-40A4-A101-E74FAC7A092B}" type="slidenum">
              <a:rPr lang="en-US" smtClean="0"/>
              <a:t>10</a:t>
            </a:fld>
            <a:endParaRPr lang="en-US" dirty="0"/>
          </a:p>
        </p:txBody>
      </p:sp>
    </p:spTree>
    <p:extLst>
      <p:ext uri="{BB962C8B-B14F-4D97-AF65-F5344CB8AC3E}">
        <p14:creationId xmlns:p14="http://schemas.microsoft.com/office/powerpoint/2010/main" val="1421245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6D40F9-4FAC-380A-AD06-A94D14E13D4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C9F488B-C74A-8AB9-E949-5843A8516CD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C1C6E91-B020-E43B-7DE1-425FA56B037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DBAAC93-63B0-DB4F-966F-93DA1447A4F6}"/>
              </a:ext>
            </a:extLst>
          </p:cNvPr>
          <p:cNvSpPr>
            <a:spLocks noGrp="1"/>
          </p:cNvSpPr>
          <p:nvPr>
            <p:ph type="sldNum" sz="quarter" idx="5"/>
          </p:nvPr>
        </p:nvSpPr>
        <p:spPr/>
        <p:txBody>
          <a:bodyPr/>
          <a:lstStyle/>
          <a:p>
            <a:fld id="{22289C57-55D7-40A4-A101-E74FAC7A092B}" type="slidenum">
              <a:rPr lang="en-US" smtClean="0"/>
              <a:t>11</a:t>
            </a:fld>
            <a:endParaRPr lang="en-US" dirty="0"/>
          </a:p>
        </p:txBody>
      </p:sp>
    </p:spTree>
    <p:extLst>
      <p:ext uri="{BB962C8B-B14F-4D97-AF65-F5344CB8AC3E}">
        <p14:creationId xmlns:p14="http://schemas.microsoft.com/office/powerpoint/2010/main" val="12969308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12</a:t>
            </a:fld>
            <a:endParaRPr lang="en-US" dirty="0"/>
          </a:p>
        </p:txBody>
      </p:sp>
    </p:spTree>
    <p:extLst>
      <p:ext uri="{BB962C8B-B14F-4D97-AF65-F5344CB8AC3E}">
        <p14:creationId xmlns:p14="http://schemas.microsoft.com/office/powerpoint/2010/main" val="20661440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13</a:t>
            </a:fld>
            <a:endParaRPr lang="en-US" dirty="0"/>
          </a:p>
        </p:txBody>
      </p:sp>
    </p:spTree>
    <p:extLst>
      <p:ext uri="{BB962C8B-B14F-4D97-AF65-F5344CB8AC3E}">
        <p14:creationId xmlns:p14="http://schemas.microsoft.com/office/powerpoint/2010/main" val="702683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36508379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dirty="0"/>
          </a:p>
        </p:txBody>
      </p:sp>
    </p:spTree>
    <p:extLst>
      <p:ext uri="{BB962C8B-B14F-4D97-AF65-F5344CB8AC3E}">
        <p14:creationId xmlns:p14="http://schemas.microsoft.com/office/powerpoint/2010/main" val="28439544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870B44-9CBA-5BD6-59F0-E1F5AC40D43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D11FE98-C999-3D0F-E46F-CF302A0BB9F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F2C764D-76A4-B30B-1A5C-E2478BE9142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419BEC2-3097-53A2-146F-6FE51EC9F9B3}"/>
              </a:ext>
            </a:extLst>
          </p:cNvPr>
          <p:cNvSpPr>
            <a:spLocks noGrp="1"/>
          </p:cNvSpPr>
          <p:nvPr>
            <p:ph type="sldNum" sz="quarter" idx="5"/>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13083298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285066-D74D-7560-66D9-42225A3E0BE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8D73102-8157-9DDE-9EC0-95DE98B26D9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DF4C4D7-995C-797A-B1B6-81AE73B87FE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75238CF-9CF4-DAC4-55BA-A9ECD67EAC24}"/>
              </a:ext>
            </a:extLst>
          </p:cNvPr>
          <p:cNvSpPr>
            <a:spLocks noGrp="1"/>
          </p:cNvSpPr>
          <p:nvPr>
            <p:ph type="sldNum" sz="quarter" idx="5"/>
          </p:nvPr>
        </p:nvSpPr>
        <p:spPr/>
        <p:txBody>
          <a:bodyPr/>
          <a:lstStyle/>
          <a:p>
            <a:fld id="{22289C57-55D7-40A4-A101-E74FAC7A092B}" type="slidenum">
              <a:rPr lang="en-US" smtClean="0"/>
              <a:t>5</a:t>
            </a:fld>
            <a:endParaRPr lang="en-US" dirty="0"/>
          </a:p>
        </p:txBody>
      </p:sp>
    </p:spTree>
    <p:extLst>
      <p:ext uri="{BB962C8B-B14F-4D97-AF65-F5344CB8AC3E}">
        <p14:creationId xmlns:p14="http://schemas.microsoft.com/office/powerpoint/2010/main" val="13696976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743427-653D-9BE6-7A6D-4DE6F07E45D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F2D6908-92AB-0C33-34A1-B0DDFC075F6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3AFE033-2614-FEA9-831B-60786603141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43B6BF3-9072-D969-68AA-91A7D84358A0}"/>
              </a:ext>
            </a:extLst>
          </p:cNvPr>
          <p:cNvSpPr>
            <a:spLocks noGrp="1"/>
          </p:cNvSpPr>
          <p:nvPr>
            <p:ph type="sldNum" sz="quarter" idx="5"/>
          </p:nvPr>
        </p:nvSpPr>
        <p:spPr/>
        <p:txBody>
          <a:bodyPr/>
          <a:lstStyle/>
          <a:p>
            <a:fld id="{22289C57-55D7-40A4-A101-E74FAC7A092B}" type="slidenum">
              <a:rPr lang="en-US" smtClean="0"/>
              <a:t>6</a:t>
            </a:fld>
            <a:endParaRPr lang="en-US" dirty="0"/>
          </a:p>
        </p:txBody>
      </p:sp>
    </p:spTree>
    <p:extLst>
      <p:ext uri="{BB962C8B-B14F-4D97-AF65-F5344CB8AC3E}">
        <p14:creationId xmlns:p14="http://schemas.microsoft.com/office/powerpoint/2010/main" val="26800128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7EE3D1-DE47-E9CA-DC7C-F82A7393BBA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523C893-B502-CB93-43E7-AAA730038A7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06AF19B-87FE-6DAC-F820-5370180E56C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357403D-6514-E45F-4797-9378F1AE3883}"/>
              </a:ext>
            </a:extLst>
          </p:cNvPr>
          <p:cNvSpPr>
            <a:spLocks noGrp="1"/>
          </p:cNvSpPr>
          <p:nvPr>
            <p:ph type="sldNum" sz="quarter" idx="5"/>
          </p:nvPr>
        </p:nvSpPr>
        <p:spPr/>
        <p:txBody>
          <a:bodyPr/>
          <a:lstStyle/>
          <a:p>
            <a:fld id="{22289C57-55D7-40A4-A101-E74FAC7A092B}" type="slidenum">
              <a:rPr lang="en-US" smtClean="0"/>
              <a:t>7</a:t>
            </a:fld>
            <a:endParaRPr lang="en-US" dirty="0"/>
          </a:p>
        </p:txBody>
      </p:sp>
    </p:spTree>
    <p:extLst>
      <p:ext uri="{BB962C8B-B14F-4D97-AF65-F5344CB8AC3E}">
        <p14:creationId xmlns:p14="http://schemas.microsoft.com/office/powerpoint/2010/main" val="12568594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0D1C26-2633-390C-D167-32DDF647B0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3C7F31-18EF-1BCE-52A3-66BCAD307E9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63826F2-6852-232B-72ED-B742A889B09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ECF806F-0BD2-0392-26F0-C296F4B09777}"/>
              </a:ext>
            </a:extLst>
          </p:cNvPr>
          <p:cNvSpPr>
            <a:spLocks noGrp="1"/>
          </p:cNvSpPr>
          <p:nvPr>
            <p:ph type="sldNum" sz="quarter" idx="5"/>
          </p:nvPr>
        </p:nvSpPr>
        <p:spPr/>
        <p:txBody>
          <a:bodyPr/>
          <a:lstStyle/>
          <a:p>
            <a:fld id="{22289C57-55D7-40A4-A101-E74FAC7A092B}" type="slidenum">
              <a:rPr lang="en-US" smtClean="0"/>
              <a:t>8</a:t>
            </a:fld>
            <a:endParaRPr lang="en-US" dirty="0"/>
          </a:p>
        </p:txBody>
      </p:sp>
    </p:spTree>
    <p:extLst>
      <p:ext uri="{BB962C8B-B14F-4D97-AF65-F5344CB8AC3E}">
        <p14:creationId xmlns:p14="http://schemas.microsoft.com/office/powerpoint/2010/main" val="35301021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518FCC-EE22-D79D-4F36-458BF00D665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8B3E4EF-7CD8-B3FC-3F19-D2125F47865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66FD4DF-DD0A-B7D5-3376-062EE1621AD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E490B97-D7D8-A6CE-510C-F1D5881F5A10}"/>
              </a:ext>
            </a:extLst>
          </p:cNvPr>
          <p:cNvSpPr>
            <a:spLocks noGrp="1"/>
          </p:cNvSpPr>
          <p:nvPr>
            <p:ph type="sldNum" sz="quarter" idx="5"/>
          </p:nvPr>
        </p:nvSpPr>
        <p:spPr/>
        <p:txBody>
          <a:bodyPr/>
          <a:lstStyle/>
          <a:p>
            <a:fld id="{22289C57-55D7-40A4-A101-E74FAC7A092B}" type="slidenum">
              <a:rPr lang="en-US" smtClean="0"/>
              <a:t>9</a:t>
            </a:fld>
            <a:endParaRPr lang="en-US" dirty="0"/>
          </a:p>
        </p:txBody>
      </p:sp>
    </p:spTree>
    <p:extLst>
      <p:ext uri="{BB962C8B-B14F-4D97-AF65-F5344CB8AC3E}">
        <p14:creationId xmlns:p14="http://schemas.microsoft.com/office/powerpoint/2010/main" val="13203832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dirty="0"/>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a:t>Click icon to add table</a:t>
            </a:r>
            <a:endParaRPr lang="en-US" dirty="0"/>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dirty="0"/>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dirty="0"/>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a:t>Click icon to add table</a:t>
            </a:r>
            <a:endParaRPr lang="en-US" dirty="0"/>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dirty="0"/>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dirty="0"/>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dirty="0"/>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dirty="0"/>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dirty="0"/>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dirty="0"/>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dirty="0"/>
              <a:t>PRESENTATION TITLE</a:t>
            </a:r>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image" Target="../media/image15.png"/><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C97BE-403B-122E-90D1-2788978A0B6F}"/>
              </a:ext>
            </a:extLst>
          </p:cNvPr>
          <p:cNvSpPr>
            <a:spLocks noGrp="1"/>
          </p:cNvSpPr>
          <p:nvPr>
            <p:ph type="ctrTitle"/>
          </p:nvPr>
        </p:nvSpPr>
        <p:spPr>
          <a:xfrm>
            <a:off x="5857876" y="3321051"/>
            <a:ext cx="6296024" cy="1574800"/>
          </a:xfrm>
        </p:spPr>
        <p:txBody>
          <a:bodyPr/>
          <a:lstStyle/>
          <a:p>
            <a:r>
              <a:rPr lang="en-US" sz="2400" kern="100" dirty="0">
                <a:effectLst/>
                <a:latin typeface="Aptos" panose="020B0004020202020204" pitchFamily="34" charset="0"/>
                <a:ea typeface="Aptos" panose="020B0004020202020204" pitchFamily="34" charset="0"/>
                <a:cs typeface="Times New Roman" panose="02020603050405020304" pitchFamily="18" charset="0"/>
              </a:rPr>
              <a:t>The Technology Value Stream</a:t>
            </a:r>
            <a:br>
              <a:rPr lang="en-US" sz="1800" kern="100" dirty="0">
                <a:effectLst/>
                <a:latin typeface="Aptos" panose="020B0004020202020204" pitchFamily="34" charset="0"/>
                <a:ea typeface="Aptos" panose="020B0004020202020204" pitchFamily="34" charset="0"/>
                <a:cs typeface="Times New Roman" panose="02020603050405020304" pitchFamily="18" charset="0"/>
              </a:rPr>
            </a:br>
            <a:br>
              <a:rPr lang="en-US" sz="1800" kern="100" dirty="0">
                <a:effectLst/>
                <a:latin typeface="Aptos" panose="020B0004020202020204" pitchFamily="34" charset="0"/>
                <a:ea typeface="Aptos" panose="020B0004020202020204" pitchFamily="34" charset="0"/>
                <a:cs typeface="Times New Roman" panose="02020603050405020304" pitchFamily="18" charset="0"/>
              </a:rPr>
            </a:br>
            <a:r>
              <a:rPr lang="en-US" sz="2400" kern="100" dirty="0">
                <a:effectLst/>
                <a:latin typeface="Aptos" panose="020B0004020202020204" pitchFamily="34" charset="0"/>
                <a:ea typeface="Aptos" panose="020B0004020202020204" pitchFamily="34" charset="0"/>
                <a:cs typeface="Times New Roman" panose="02020603050405020304" pitchFamily="18" charset="0"/>
              </a:rPr>
              <a:t>by</a:t>
            </a:r>
            <a:br>
              <a:rPr lang="en-US" sz="2400" kern="100" dirty="0">
                <a:effectLst/>
                <a:latin typeface="Aptos" panose="020B0004020202020204" pitchFamily="34" charset="0"/>
                <a:ea typeface="Aptos" panose="020B0004020202020204" pitchFamily="34" charset="0"/>
                <a:cs typeface="Times New Roman" panose="02020603050405020304" pitchFamily="18" charset="0"/>
              </a:rPr>
            </a:br>
            <a:br>
              <a:rPr lang="en-US" sz="2400" kern="100" dirty="0">
                <a:effectLst/>
                <a:latin typeface="Aptos" panose="020B0004020202020204" pitchFamily="34" charset="0"/>
                <a:ea typeface="Aptos" panose="020B0004020202020204" pitchFamily="34" charset="0"/>
                <a:cs typeface="Times New Roman" panose="02020603050405020304" pitchFamily="18" charset="0"/>
              </a:rPr>
            </a:br>
            <a:r>
              <a:rPr lang="en-US" sz="2000" kern="100" dirty="0">
                <a:effectLst/>
                <a:latin typeface="Aptos" panose="020B0004020202020204" pitchFamily="34" charset="0"/>
                <a:ea typeface="Aptos" panose="020B0004020202020204" pitchFamily="34" charset="0"/>
                <a:cs typeface="Times New Roman" panose="02020603050405020304" pitchFamily="18" charset="0"/>
              </a:rPr>
              <a:t>Hugo Vega Hernandez</a:t>
            </a:r>
            <a:br>
              <a:rPr lang="en-US" sz="2000" kern="100" dirty="0">
                <a:effectLst/>
                <a:latin typeface="Aptos" panose="020B0004020202020204" pitchFamily="34" charset="0"/>
                <a:ea typeface="Aptos" panose="020B0004020202020204" pitchFamily="34" charset="0"/>
                <a:cs typeface="Times New Roman" panose="02020603050405020304" pitchFamily="18" charset="0"/>
              </a:rPr>
            </a:br>
            <a:r>
              <a:rPr lang="en-US" sz="2000" kern="100" dirty="0">
                <a:effectLst/>
                <a:latin typeface="Aptos" panose="020B0004020202020204" pitchFamily="34" charset="0"/>
                <a:ea typeface="Aptos" panose="020B0004020202020204" pitchFamily="34" charset="0"/>
                <a:cs typeface="Times New Roman" panose="02020603050405020304" pitchFamily="18" charset="0"/>
              </a:rPr>
              <a:t>Assignment 1.2</a:t>
            </a:r>
            <a:br>
              <a:rPr lang="en-US" sz="2000" kern="100" dirty="0">
                <a:effectLst/>
                <a:latin typeface="Aptos" panose="020B0004020202020204" pitchFamily="34" charset="0"/>
                <a:ea typeface="Aptos" panose="020B0004020202020204" pitchFamily="34" charset="0"/>
                <a:cs typeface="Times New Roman" panose="02020603050405020304" pitchFamily="18" charset="0"/>
              </a:rPr>
            </a:br>
            <a:r>
              <a:rPr lang="en-US" sz="2000" kern="100" dirty="0">
                <a:effectLst/>
                <a:latin typeface="Aptos" panose="020B0004020202020204" pitchFamily="34" charset="0"/>
                <a:ea typeface="Aptos" panose="020B0004020202020204" pitchFamily="34" charset="0"/>
                <a:cs typeface="Times New Roman" panose="02020603050405020304" pitchFamily="18" charset="0"/>
              </a:rPr>
              <a:t>01/06/2025</a:t>
            </a:r>
            <a:endParaRPr lang="en-US" sz="2000" dirty="0"/>
          </a:p>
        </p:txBody>
      </p:sp>
    </p:spTree>
    <p:extLst>
      <p:ext uri="{BB962C8B-B14F-4D97-AF65-F5344CB8AC3E}">
        <p14:creationId xmlns:p14="http://schemas.microsoft.com/office/powerpoint/2010/main" val="27260824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2635BB-8D10-E377-72C4-129C81B543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1D6620-4C4C-F195-0235-204AC73F653A}"/>
              </a:ext>
            </a:extLst>
          </p:cNvPr>
          <p:cNvSpPr>
            <a:spLocks noGrp="1"/>
          </p:cNvSpPr>
          <p:nvPr>
            <p:ph type="title"/>
          </p:nvPr>
        </p:nvSpPr>
        <p:spPr>
          <a:xfrm>
            <a:off x="1066800" y="49286"/>
            <a:ext cx="7543800" cy="512690"/>
          </a:xfrm>
        </p:spPr>
        <p:txBody>
          <a:bodyPr>
            <a:normAutofit/>
          </a:bodyPr>
          <a:lstStyle/>
          <a:p>
            <a:pPr marL="0" marR="0">
              <a:lnSpc>
                <a:spcPct val="115000"/>
              </a:lnSpc>
              <a:spcAft>
                <a:spcPts val="800"/>
              </a:spcAft>
            </a:pPr>
            <a:r>
              <a:rPr lang="en-US" sz="1800" b="1" dirty="0">
                <a:effectLst/>
                <a:latin typeface="Aptos" panose="020B0004020202020204" pitchFamily="34" charset="0"/>
                <a:ea typeface="Aptos" panose="020B0004020202020204" pitchFamily="34" charset="0"/>
                <a:cs typeface="Times New Roman" panose="02020603050405020304" pitchFamily="18" charset="0"/>
              </a:rPr>
              <a:t> Conclusion</a:t>
            </a:r>
            <a:endParaRPr lang="en-US" sz="1800" b="1"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3" name="Text Placeholder 2">
            <a:extLst>
              <a:ext uri="{FF2B5EF4-FFF2-40B4-BE49-F238E27FC236}">
                <a16:creationId xmlns:a16="http://schemas.microsoft.com/office/drawing/2014/main" id="{6AEA4F8B-21DF-58B4-F0F6-1BAA72BD7A48}"/>
              </a:ext>
            </a:extLst>
          </p:cNvPr>
          <p:cNvSpPr>
            <a:spLocks noGrp="1"/>
          </p:cNvSpPr>
          <p:nvPr>
            <p:ph sz="half" idx="2"/>
          </p:nvPr>
        </p:nvSpPr>
        <p:spPr>
          <a:xfrm>
            <a:off x="962025" y="695327"/>
            <a:ext cx="9344025" cy="5400673"/>
          </a:xfrm>
        </p:spPr>
        <p:txBody>
          <a:bodyPr>
            <a:noAutofit/>
          </a:bodyPr>
          <a:lstStyle/>
          <a:p>
            <a:pPr marL="0" marR="0">
              <a:lnSpc>
                <a:spcPct val="115000"/>
              </a:lnSpc>
              <a:spcAft>
                <a:spcPts val="800"/>
              </a:spcAft>
            </a:pPr>
            <a:r>
              <a:rPr lang="en-US" sz="2000" b="0" kern="100" dirty="0">
                <a:effectLst/>
                <a:latin typeface="Aptos" panose="020B0004020202020204" pitchFamily="34" charset="0"/>
                <a:ea typeface="Aptos" panose="020B0004020202020204" pitchFamily="34" charset="0"/>
                <a:cs typeface="Times New Roman" panose="02020603050405020304" pitchFamily="18" charset="0"/>
              </a:rPr>
              <a:t>Key Takeaways: Value Stream Management is crucial for organizations looking to improve their technology delivery performance. By focusing on flow, continuous improvement, and data-driven decision-making, organizations can achieve faster time to market, improved quality, and greater business agility.</a:t>
            </a:r>
          </a:p>
          <a:p>
            <a:pPr marL="0" marR="0">
              <a:lnSpc>
                <a:spcPct val="115000"/>
              </a:lnSpc>
              <a:spcAft>
                <a:spcPts val="800"/>
              </a:spcAft>
            </a:pPr>
            <a:r>
              <a:rPr lang="en-US" sz="2000" b="0" kern="100" dirty="0">
                <a:effectLst/>
                <a:latin typeface="Aptos" panose="020B0004020202020204" pitchFamily="34" charset="0"/>
                <a:ea typeface="Aptos" panose="020B0004020202020204" pitchFamily="34" charset="0"/>
                <a:cs typeface="Times New Roman" panose="02020603050405020304" pitchFamily="18" charset="0"/>
              </a:rPr>
              <a:t>Call to Action: Encourage the audience to begin analyzing their own Technology Value Streams and identify opportunities for improvement.</a:t>
            </a:r>
          </a:p>
        </p:txBody>
      </p:sp>
      <p:sp>
        <p:nvSpPr>
          <p:cNvPr id="14" name="Slide Number Placeholder 5">
            <a:extLst>
              <a:ext uri="{FF2B5EF4-FFF2-40B4-BE49-F238E27FC236}">
                <a16:creationId xmlns:a16="http://schemas.microsoft.com/office/drawing/2014/main" id="{AE323BEE-EB8B-EF94-CDEB-CDA57B43A291}"/>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10</a:t>
            </a:fld>
            <a:endParaRPr lang="en-US" dirty="0"/>
          </a:p>
        </p:txBody>
      </p:sp>
    </p:spTree>
    <p:extLst>
      <p:ext uri="{BB962C8B-B14F-4D97-AF65-F5344CB8AC3E}">
        <p14:creationId xmlns:p14="http://schemas.microsoft.com/office/powerpoint/2010/main" val="14037050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760828-F409-37A5-6CDB-8615F03B77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BC5DE5-082C-D76E-4C7C-82426523EA19}"/>
              </a:ext>
            </a:extLst>
          </p:cNvPr>
          <p:cNvSpPr>
            <a:spLocks noGrp="1"/>
          </p:cNvSpPr>
          <p:nvPr>
            <p:ph type="title"/>
          </p:nvPr>
        </p:nvSpPr>
        <p:spPr>
          <a:xfrm>
            <a:off x="1066800" y="49286"/>
            <a:ext cx="7543800" cy="512690"/>
          </a:xfrm>
        </p:spPr>
        <p:txBody>
          <a:bodyPr>
            <a:normAutofit/>
          </a:bodyPr>
          <a:lstStyle/>
          <a:p>
            <a:pPr marL="0" marR="0">
              <a:lnSpc>
                <a:spcPct val="115000"/>
              </a:lnSpc>
              <a:spcAft>
                <a:spcPts val="800"/>
              </a:spcAft>
            </a:pPr>
            <a:r>
              <a:rPr lang="en-US" sz="1800" b="1" dirty="0">
                <a:effectLst/>
                <a:latin typeface="Aptos" panose="020B0004020202020204" pitchFamily="34" charset="0"/>
                <a:ea typeface="Aptos" panose="020B0004020202020204" pitchFamily="34" charset="0"/>
                <a:cs typeface="Times New Roman" panose="02020603050405020304" pitchFamily="18" charset="0"/>
              </a:rPr>
              <a:t>References</a:t>
            </a:r>
            <a:endParaRPr lang="en-US" sz="1800" b="1"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3" name="Text Placeholder 2">
            <a:extLst>
              <a:ext uri="{FF2B5EF4-FFF2-40B4-BE49-F238E27FC236}">
                <a16:creationId xmlns:a16="http://schemas.microsoft.com/office/drawing/2014/main" id="{815A419A-2D36-FE58-83A1-7E0AFB7B50A8}"/>
              </a:ext>
            </a:extLst>
          </p:cNvPr>
          <p:cNvSpPr>
            <a:spLocks noGrp="1"/>
          </p:cNvSpPr>
          <p:nvPr>
            <p:ph sz="half" idx="2"/>
          </p:nvPr>
        </p:nvSpPr>
        <p:spPr>
          <a:xfrm>
            <a:off x="962025" y="695327"/>
            <a:ext cx="9344025" cy="5400673"/>
          </a:xfrm>
        </p:spPr>
        <p:txBody>
          <a:bodyPr>
            <a:noAutofit/>
          </a:bodyPr>
          <a:lstStyle/>
          <a:p>
            <a:pPr marL="0" marR="0">
              <a:lnSpc>
                <a:spcPct val="115000"/>
              </a:lnSpc>
              <a:spcBef>
                <a:spcPts val="0"/>
              </a:spcBef>
              <a:spcAft>
                <a:spcPts val="800"/>
              </a:spcAft>
            </a:pPr>
            <a:r>
              <a:rPr lang="en-US" sz="2000" b="0" kern="100" dirty="0">
                <a:effectLst/>
                <a:latin typeface="Aptos" panose="020B0004020202020204" pitchFamily="34" charset="0"/>
                <a:ea typeface="Aptos" panose="020B0004020202020204" pitchFamily="34" charset="0"/>
                <a:cs typeface="Times New Roman" panose="02020603050405020304" pitchFamily="18" charset="0"/>
              </a:rPr>
              <a:t>Humble, J., &amp; Farley, D. (2010). Continuous Delivery: Reliable Software Releases through Build, Test, and Deployment Automation. Addison-Wesley Professional.</a:t>
            </a:r>
          </a:p>
          <a:p>
            <a:pPr marL="0" marR="0">
              <a:lnSpc>
                <a:spcPct val="115000"/>
              </a:lnSpc>
              <a:spcBef>
                <a:spcPts val="0"/>
              </a:spcBef>
              <a:spcAft>
                <a:spcPts val="800"/>
              </a:spcAft>
            </a:pPr>
            <a:endParaRPr lang="en-US" sz="2000" b="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en-US" sz="2000" b="0" kern="100" dirty="0">
                <a:effectLst/>
                <a:latin typeface="Aptos" panose="020B0004020202020204" pitchFamily="34" charset="0"/>
                <a:ea typeface="Aptos" panose="020B0004020202020204" pitchFamily="34" charset="0"/>
                <a:cs typeface="Times New Roman" panose="02020603050405020304" pitchFamily="18" charset="0"/>
              </a:rPr>
              <a:t>Kersten, N. (2017). Project to Product: How to Survive and Thrive in the Age of Digital Disruption with the Flow Framework. IT Revolution Press.</a:t>
            </a:r>
          </a:p>
          <a:p>
            <a:pPr marL="0" marR="0">
              <a:lnSpc>
                <a:spcPct val="115000"/>
              </a:lnSpc>
              <a:spcBef>
                <a:spcPts val="0"/>
              </a:spcBef>
              <a:spcAft>
                <a:spcPts val="800"/>
              </a:spcAft>
            </a:pPr>
            <a:endParaRPr lang="en-US" sz="2000" b="0" kern="100" dirty="0">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en-US" sz="2000" b="0" kern="100" dirty="0">
                <a:effectLst/>
                <a:latin typeface="Aptos" panose="020B0004020202020204" pitchFamily="34" charset="0"/>
                <a:ea typeface="Aptos" panose="020B0004020202020204" pitchFamily="34" charset="0"/>
                <a:cs typeface="Times New Roman" panose="02020603050405020304" pitchFamily="18" charset="0"/>
              </a:rPr>
              <a:t>Kim, G., Behr, K., &amp; Spafford, G. (2018). Project to Product: How to Survive and Thrive in the Age of Digital Disruption with the Flow Framework. IT Revolution Press.</a:t>
            </a:r>
          </a:p>
          <a:p>
            <a:pPr marL="0" marR="0">
              <a:lnSpc>
                <a:spcPct val="115000"/>
              </a:lnSpc>
              <a:spcBef>
                <a:spcPts val="0"/>
              </a:spcBef>
              <a:spcAft>
                <a:spcPts val="800"/>
              </a:spcAft>
            </a:pPr>
            <a:endParaRPr lang="en-US" sz="2000" b="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14" name="Slide Number Placeholder 5">
            <a:extLst>
              <a:ext uri="{FF2B5EF4-FFF2-40B4-BE49-F238E27FC236}">
                <a16:creationId xmlns:a16="http://schemas.microsoft.com/office/drawing/2014/main" id="{A063C1A9-8B14-7E9B-C02D-1A85C61C5511}"/>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11</a:t>
            </a:fld>
            <a:endParaRPr lang="en-US" dirty="0"/>
          </a:p>
        </p:txBody>
      </p:sp>
    </p:spTree>
    <p:extLst>
      <p:ext uri="{BB962C8B-B14F-4D97-AF65-F5344CB8AC3E}">
        <p14:creationId xmlns:p14="http://schemas.microsoft.com/office/powerpoint/2010/main" val="4131454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C97BE-403B-122E-90D1-2788978A0B6F}"/>
              </a:ext>
            </a:extLst>
          </p:cNvPr>
          <p:cNvSpPr>
            <a:spLocks noGrp="1"/>
          </p:cNvSpPr>
          <p:nvPr>
            <p:ph type="ctrTitle"/>
          </p:nvPr>
        </p:nvSpPr>
        <p:spPr>
          <a:xfrm>
            <a:off x="6991350" y="406400"/>
            <a:ext cx="4179570" cy="3457971"/>
          </a:xfrm>
        </p:spPr>
        <p:txBody>
          <a:bodyPr/>
          <a:lstStyle/>
          <a:p>
            <a:r>
              <a:rPr lang="en-US" dirty="0"/>
              <a:t>Questions.</a:t>
            </a:r>
          </a:p>
        </p:txBody>
      </p:sp>
    </p:spTree>
    <p:extLst>
      <p:ext uri="{BB962C8B-B14F-4D97-AF65-F5344CB8AC3E}">
        <p14:creationId xmlns:p14="http://schemas.microsoft.com/office/powerpoint/2010/main" val="334696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2850181"/>
          </a:xfrm>
        </p:spPr>
        <p:txBody>
          <a:bodyPr>
            <a:noAutofit/>
          </a:bodyPr>
          <a:lstStyle/>
          <a:p>
            <a:r>
              <a:rPr lang="en-US" dirty="0"/>
              <a:t>Hugo Vega Hernandez</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13</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22318" y="268361"/>
            <a:ext cx="7288282" cy="419510"/>
          </a:xfrm>
        </p:spPr>
        <p:txBody>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The Technology Value Stream</a:t>
            </a:r>
            <a:endParaRPr lang="en-US" b="1" dirty="0"/>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1322317" y="819150"/>
            <a:ext cx="8936107" cy="5657850"/>
          </a:xfrm>
        </p:spPr>
        <p:txBody>
          <a:bodyPr>
            <a:noAutofit/>
          </a:bodyPr>
          <a:lstStyle/>
          <a:p>
            <a:pPr algn="l">
              <a:lnSpc>
                <a:spcPts val="1500"/>
              </a:lnSpc>
              <a:spcAft>
                <a:spcPts val="1350"/>
              </a:spcAft>
            </a:pPr>
            <a:r>
              <a:rPr lang="en-US" sz="1800" dirty="0">
                <a:effectLst/>
                <a:latin typeface="Aptos" panose="020B0004020202020204" pitchFamily="34" charset="0"/>
                <a:ea typeface="Aptos" panose="020B0004020202020204" pitchFamily="34" charset="0"/>
                <a:cs typeface="Times New Roman" panose="02020603050405020304" pitchFamily="18" charset="0"/>
              </a:rPr>
              <a:t>An Example of a Value Stream Map. (Kim, Humble, </a:t>
            </a:r>
            <a:r>
              <a:rPr lang="en-US" sz="1800" dirty="0" err="1">
                <a:effectLst/>
                <a:latin typeface="Aptos" panose="020B0004020202020204" pitchFamily="34" charset="0"/>
                <a:ea typeface="Aptos" panose="020B0004020202020204" pitchFamily="34" charset="0"/>
                <a:cs typeface="Times New Roman" panose="02020603050405020304" pitchFamily="18" charset="0"/>
              </a:rPr>
              <a:t>Debois</a:t>
            </a:r>
            <a:r>
              <a:rPr lang="en-US" sz="1800" dirty="0">
                <a:effectLst/>
                <a:latin typeface="Aptos" panose="020B0004020202020204" pitchFamily="34" charset="0"/>
                <a:ea typeface="Aptos" panose="020B0004020202020204" pitchFamily="34" charset="0"/>
                <a:cs typeface="Times New Roman" panose="02020603050405020304" pitchFamily="18" charset="0"/>
              </a:rPr>
              <a:t>, &amp; Wills, n.d.)</a:t>
            </a:r>
          </a:p>
          <a:p>
            <a:pPr algn="l">
              <a:lnSpc>
                <a:spcPts val="1500"/>
              </a:lnSpc>
              <a:spcAft>
                <a:spcPts val="1350"/>
              </a:spcAft>
            </a:pPr>
            <a:endParaRPr lang="en-US" sz="1400" b="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451599"/>
            <a:ext cx="987552" cy="365125"/>
          </a:xfrm>
        </p:spPr>
        <p:txBody>
          <a:bodyPr/>
          <a:lstStyle/>
          <a:p>
            <a:fld id="{A49DFD55-3C28-40EF-9E31-A92D2E4017FF}" type="slidenum">
              <a:rPr lang="en-US" smtClean="0"/>
              <a:pPr/>
              <a:t>2</a:t>
            </a:fld>
            <a:endParaRPr lang="en-US" dirty="0"/>
          </a:p>
        </p:txBody>
      </p:sp>
      <p:pic>
        <p:nvPicPr>
          <p:cNvPr id="7" name="Picture 6">
            <a:extLst>
              <a:ext uri="{FF2B5EF4-FFF2-40B4-BE49-F238E27FC236}">
                <a16:creationId xmlns:a16="http://schemas.microsoft.com/office/drawing/2014/main" id="{F729E2E5-848A-C14E-0B00-505AD0CAA4BB}"/>
              </a:ext>
            </a:extLst>
          </p:cNvPr>
          <p:cNvPicPr>
            <a:picLocks noChangeAspect="1"/>
          </p:cNvPicPr>
          <p:nvPr/>
        </p:nvPicPr>
        <p:blipFill>
          <a:blip r:embed="rId3"/>
          <a:stretch>
            <a:fillRect/>
          </a:stretch>
        </p:blipFill>
        <p:spPr>
          <a:xfrm>
            <a:off x="1459066" y="1261027"/>
            <a:ext cx="8662607" cy="1456390"/>
          </a:xfrm>
          <a:prstGeom prst="rect">
            <a:avLst/>
          </a:prstGeom>
        </p:spPr>
      </p:pic>
      <p:pic>
        <p:nvPicPr>
          <p:cNvPr id="9" name="Picture 8">
            <a:extLst>
              <a:ext uri="{FF2B5EF4-FFF2-40B4-BE49-F238E27FC236}">
                <a16:creationId xmlns:a16="http://schemas.microsoft.com/office/drawing/2014/main" id="{06B9FFE4-5484-9D6F-8C39-41445923C15D}"/>
              </a:ext>
            </a:extLst>
          </p:cNvPr>
          <p:cNvPicPr>
            <a:picLocks noChangeAspect="1"/>
          </p:cNvPicPr>
          <p:nvPr/>
        </p:nvPicPr>
        <p:blipFill>
          <a:blip r:embed="rId4"/>
          <a:stretch>
            <a:fillRect/>
          </a:stretch>
        </p:blipFill>
        <p:spPr>
          <a:xfrm>
            <a:off x="1970209" y="2817243"/>
            <a:ext cx="7640320" cy="2646681"/>
          </a:xfrm>
          <a:prstGeom prst="rect">
            <a:avLst/>
          </a:prstGeom>
        </p:spPr>
      </p:pic>
      <p:pic>
        <p:nvPicPr>
          <p:cNvPr id="11" name="Picture 10">
            <a:extLst>
              <a:ext uri="{FF2B5EF4-FFF2-40B4-BE49-F238E27FC236}">
                <a16:creationId xmlns:a16="http://schemas.microsoft.com/office/drawing/2014/main" id="{DF5296F8-4363-789D-6D04-4E61CB178B39}"/>
              </a:ext>
            </a:extLst>
          </p:cNvPr>
          <p:cNvPicPr>
            <a:picLocks noChangeAspect="1"/>
          </p:cNvPicPr>
          <p:nvPr/>
        </p:nvPicPr>
        <p:blipFill>
          <a:blip r:embed="rId5"/>
          <a:stretch>
            <a:fillRect/>
          </a:stretch>
        </p:blipFill>
        <p:spPr>
          <a:xfrm>
            <a:off x="2390775" y="5391151"/>
            <a:ext cx="8488165" cy="1378276"/>
          </a:xfrm>
          <a:prstGeom prst="rect">
            <a:avLst/>
          </a:prstGeom>
        </p:spPr>
      </p:pic>
    </p:spTree>
    <p:extLst>
      <p:ext uri="{BB962C8B-B14F-4D97-AF65-F5344CB8AC3E}">
        <p14:creationId xmlns:p14="http://schemas.microsoft.com/office/powerpoint/2010/main" val="1013910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066800" y="49286"/>
            <a:ext cx="7543800" cy="512690"/>
          </a:xfrm>
        </p:spPr>
        <p:txBody>
          <a:bodyPr>
            <a:normAutofit/>
          </a:bodyPr>
          <a:lstStyle/>
          <a:p>
            <a:pPr marL="0" marR="0">
              <a:lnSpc>
                <a:spcPct val="115000"/>
              </a:lnSpc>
              <a:spcAft>
                <a:spcPts val="800"/>
              </a:spcAf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Introduction – What is a Technology Value Stream?</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962025" y="695327"/>
            <a:ext cx="9344025" cy="5400673"/>
          </a:xfrm>
        </p:spPr>
        <p:txBody>
          <a:bodyPr>
            <a:normAutofit/>
          </a:bodyPr>
          <a:lstStyle/>
          <a:p>
            <a:pPr marL="0" marR="0">
              <a:lnSpc>
                <a:spcPct val="115000"/>
              </a:lnSpc>
              <a:spcBef>
                <a:spcPts val="0"/>
              </a:spcBef>
              <a:spcAft>
                <a:spcPts val="800"/>
              </a:spcAft>
            </a:pPr>
            <a:r>
              <a:rPr lang="en-US" sz="2000" b="0" kern="100" dirty="0">
                <a:effectLst/>
                <a:latin typeface="Aptos" panose="020B0004020202020204" pitchFamily="34" charset="0"/>
                <a:ea typeface="Aptos" panose="020B0004020202020204" pitchFamily="34" charset="0"/>
                <a:cs typeface="Times New Roman" panose="02020603050405020304" pitchFamily="18" charset="0"/>
              </a:rPr>
              <a:t>Definition: A Technology Value Stream represents all the steps involved in delivering value to the customer through technology, from concept to cash. It encompasses all the activities, processes, and tools used to build and deliver software or technology-based products and services.</a:t>
            </a:r>
          </a:p>
          <a:p>
            <a:pPr marL="0" marR="0">
              <a:lnSpc>
                <a:spcPct val="115000"/>
              </a:lnSpc>
              <a:spcBef>
                <a:spcPts val="0"/>
              </a:spcBef>
              <a:spcAft>
                <a:spcPts val="800"/>
              </a:spcAft>
            </a:pPr>
            <a:r>
              <a:rPr lang="en-US" sz="2000" b="0" kern="100" dirty="0">
                <a:effectLst/>
                <a:latin typeface="Aptos" panose="020B0004020202020204" pitchFamily="34" charset="0"/>
                <a:ea typeface="Aptos" panose="020B0004020202020204" pitchFamily="34" charset="0"/>
                <a:cs typeface="Times New Roman" panose="02020603050405020304" pitchFamily="18" charset="0"/>
              </a:rPr>
              <a:t>Purpose: To identify and eliminate bottlenecks, optimize flow, and accelerate the delivery of value.</a:t>
            </a:r>
          </a:p>
          <a:p>
            <a:pPr marL="0" marR="0">
              <a:lnSpc>
                <a:spcPct val="115000"/>
              </a:lnSpc>
              <a:spcBef>
                <a:spcPts val="0"/>
              </a:spcBef>
              <a:spcAft>
                <a:spcPts val="800"/>
              </a:spcAft>
            </a:pPr>
            <a:r>
              <a:rPr lang="en-US" sz="2000" b="0" kern="100" dirty="0">
                <a:effectLst/>
                <a:latin typeface="Aptos" panose="020B0004020202020204" pitchFamily="34" charset="0"/>
                <a:ea typeface="Aptos" panose="020B0004020202020204" pitchFamily="34" charset="0"/>
                <a:cs typeface="Times New Roman" panose="02020603050405020304" pitchFamily="18" charset="0"/>
              </a:rPr>
              <a:t>Key takeaway: Focus shifts from individual silos to the entire end-to-end process.</a:t>
            </a: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EF108E-202A-AFF0-1E58-0C9F4A467C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92CEF4-65D3-F519-FFFE-772BE059311D}"/>
              </a:ext>
            </a:extLst>
          </p:cNvPr>
          <p:cNvSpPr>
            <a:spLocks noGrp="1"/>
          </p:cNvSpPr>
          <p:nvPr>
            <p:ph type="title"/>
          </p:nvPr>
        </p:nvSpPr>
        <p:spPr>
          <a:xfrm>
            <a:off x="1066800" y="49286"/>
            <a:ext cx="7543800" cy="512690"/>
          </a:xfrm>
        </p:spPr>
        <p:txBody>
          <a:bodyPr>
            <a:normAutofit/>
          </a:bodyPr>
          <a:lstStyle/>
          <a:p>
            <a:pPr marL="0" marR="0">
              <a:lnSpc>
                <a:spcPct val="115000"/>
              </a:lnSpc>
              <a:spcAft>
                <a:spcPts val="800"/>
              </a:spcAft>
            </a:pPr>
            <a:r>
              <a:rPr lang="en-US" sz="1800" b="1" dirty="0">
                <a:effectLst/>
                <a:latin typeface="Aptos" panose="020B0004020202020204" pitchFamily="34" charset="0"/>
                <a:ea typeface="Aptos" panose="020B0004020202020204" pitchFamily="34" charset="0"/>
                <a:cs typeface="Times New Roman" panose="02020603050405020304" pitchFamily="18" charset="0"/>
              </a:rPr>
              <a:t>Key Components of a Technology Value Stream</a:t>
            </a:r>
            <a:endParaRPr lang="en-US" sz="1800" b="1"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3" name="Text Placeholder 2">
            <a:extLst>
              <a:ext uri="{FF2B5EF4-FFF2-40B4-BE49-F238E27FC236}">
                <a16:creationId xmlns:a16="http://schemas.microsoft.com/office/drawing/2014/main" id="{C3024355-ED86-B62C-02EC-CF55A6BA0A22}"/>
              </a:ext>
            </a:extLst>
          </p:cNvPr>
          <p:cNvSpPr>
            <a:spLocks noGrp="1"/>
          </p:cNvSpPr>
          <p:nvPr>
            <p:ph sz="half" idx="2"/>
          </p:nvPr>
        </p:nvSpPr>
        <p:spPr>
          <a:xfrm>
            <a:off x="962025" y="695327"/>
            <a:ext cx="9344025" cy="5400673"/>
          </a:xfrm>
        </p:spPr>
        <p:txBody>
          <a:bodyPr>
            <a:normAutofit/>
          </a:bodyPr>
          <a:lstStyle/>
          <a:p>
            <a:pPr marL="0" marR="0">
              <a:lnSpc>
                <a:spcPct val="115000"/>
              </a:lnSpc>
              <a:spcAft>
                <a:spcPts val="800"/>
              </a:spcAft>
            </a:pPr>
            <a:r>
              <a:rPr lang="en-US" sz="2000" b="0" kern="100" dirty="0">
                <a:effectLst/>
                <a:latin typeface="Aptos" panose="020B0004020202020204" pitchFamily="34" charset="0"/>
                <a:ea typeface="Aptos" panose="020B0004020202020204" pitchFamily="34" charset="0"/>
                <a:cs typeface="Times New Roman" panose="02020603050405020304" pitchFamily="18" charset="0"/>
              </a:rPr>
              <a:t>Idea/Concept: Where it all begins, identifying market needs and potential solutions.</a:t>
            </a:r>
          </a:p>
          <a:p>
            <a:pPr marL="0" marR="0">
              <a:lnSpc>
                <a:spcPct val="115000"/>
              </a:lnSpc>
              <a:spcAft>
                <a:spcPts val="800"/>
              </a:spcAft>
            </a:pPr>
            <a:r>
              <a:rPr lang="en-US" sz="2000" b="0" kern="100" dirty="0">
                <a:effectLst/>
                <a:latin typeface="Aptos" panose="020B0004020202020204" pitchFamily="34" charset="0"/>
                <a:ea typeface="Aptos" panose="020B0004020202020204" pitchFamily="34" charset="0"/>
                <a:cs typeface="Times New Roman" panose="02020603050405020304" pitchFamily="18" charset="0"/>
              </a:rPr>
              <a:t>Development: Designing, coding, testing, and building the product/service.</a:t>
            </a:r>
          </a:p>
          <a:p>
            <a:pPr marL="0" marR="0">
              <a:lnSpc>
                <a:spcPct val="115000"/>
              </a:lnSpc>
              <a:spcAft>
                <a:spcPts val="800"/>
              </a:spcAft>
            </a:pPr>
            <a:r>
              <a:rPr lang="en-US" sz="2000" b="0" kern="100" dirty="0">
                <a:effectLst/>
                <a:latin typeface="Aptos" panose="020B0004020202020204" pitchFamily="34" charset="0"/>
                <a:ea typeface="Aptos" panose="020B0004020202020204" pitchFamily="34" charset="0"/>
                <a:cs typeface="Times New Roman" panose="02020603050405020304" pitchFamily="18" charset="0"/>
              </a:rPr>
              <a:t>Testing: Verification and validation of functionality and quality.</a:t>
            </a:r>
          </a:p>
          <a:p>
            <a:pPr marL="0" marR="0">
              <a:lnSpc>
                <a:spcPct val="115000"/>
              </a:lnSpc>
              <a:spcAft>
                <a:spcPts val="800"/>
              </a:spcAft>
            </a:pPr>
            <a:r>
              <a:rPr lang="en-US" sz="2000" b="0" kern="100" dirty="0">
                <a:effectLst/>
                <a:latin typeface="Aptos" panose="020B0004020202020204" pitchFamily="34" charset="0"/>
                <a:ea typeface="Aptos" panose="020B0004020202020204" pitchFamily="34" charset="0"/>
                <a:cs typeface="Times New Roman" panose="02020603050405020304" pitchFamily="18" charset="0"/>
              </a:rPr>
              <a:t>Deployment: Releasing the product/service to the end-user.</a:t>
            </a:r>
          </a:p>
          <a:p>
            <a:pPr marL="0" marR="0">
              <a:lnSpc>
                <a:spcPct val="115000"/>
              </a:lnSpc>
              <a:spcAft>
                <a:spcPts val="800"/>
              </a:spcAft>
            </a:pPr>
            <a:r>
              <a:rPr lang="en-US" sz="2000" b="0" kern="100" dirty="0">
                <a:effectLst/>
                <a:latin typeface="Aptos" panose="020B0004020202020204" pitchFamily="34" charset="0"/>
                <a:ea typeface="Aptos" panose="020B0004020202020204" pitchFamily="34" charset="0"/>
                <a:cs typeface="Times New Roman" panose="02020603050405020304" pitchFamily="18" charset="0"/>
              </a:rPr>
              <a:t>Operations/Maintenance: Ongoing support, monitoring, and improvements.</a:t>
            </a:r>
          </a:p>
          <a:p>
            <a:pPr marL="0" marR="0">
              <a:lnSpc>
                <a:spcPct val="115000"/>
              </a:lnSpc>
              <a:spcAft>
                <a:spcPts val="800"/>
              </a:spcAft>
            </a:pPr>
            <a:r>
              <a:rPr lang="en-US" sz="2000" b="0" kern="100" dirty="0">
                <a:effectLst/>
                <a:latin typeface="Aptos" panose="020B0004020202020204" pitchFamily="34" charset="0"/>
                <a:ea typeface="Aptos" panose="020B0004020202020204" pitchFamily="34" charset="0"/>
                <a:cs typeface="Times New Roman" panose="02020603050405020304" pitchFamily="18" charset="0"/>
              </a:rPr>
              <a:t>Learning/Feedback: Gathering user feedback to inform future iterations.</a:t>
            </a:r>
          </a:p>
          <a:p>
            <a:pPr marL="0" marR="0">
              <a:lnSpc>
                <a:spcPct val="115000"/>
              </a:lnSpc>
              <a:spcBef>
                <a:spcPts val="0"/>
              </a:spcBef>
              <a:spcAft>
                <a:spcPts val="800"/>
              </a:spcAft>
            </a:pPr>
            <a:endParaRPr lang="en-US" sz="2000" b="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14" name="Slide Number Placeholder 5">
            <a:extLst>
              <a:ext uri="{FF2B5EF4-FFF2-40B4-BE49-F238E27FC236}">
                <a16:creationId xmlns:a16="http://schemas.microsoft.com/office/drawing/2014/main" id="{08A628A1-CC1C-1441-2A7A-49E8A9C35AFF}"/>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4</a:t>
            </a:fld>
            <a:endParaRPr lang="en-US" dirty="0"/>
          </a:p>
        </p:txBody>
      </p:sp>
    </p:spTree>
    <p:extLst>
      <p:ext uri="{BB962C8B-B14F-4D97-AF65-F5344CB8AC3E}">
        <p14:creationId xmlns:p14="http://schemas.microsoft.com/office/powerpoint/2010/main" val="1615291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21EBF6-4EAB-F22A-07A3-8D47DE18ED3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C6C411-BDE4-F273-590F-E5D7BE80C78B}"/>
              </a:ext>
            </a:extLst>
          </p:cNvPr>
          <p:cNvSpPr>
            <a:spLocks noGrp="1"/>
          </p:cNvSpPr>
          <p:nvPr>
            <p:ph type="title"/>
          </p:nvPr>
        </p:nvSpPr>
        <p:spPr>
          <a:xfrm>
            <a:off x="1066800" y="49286"/>
            <a:ext cx="7543800" cy="512690"/>
          </a:xfrm>
        </p:spPr>
        <p:txBody>
          <a:bodyPr>
            <a:normAutofit/>
          </a:bodyPr>
          <a:lstStyle/>
          <a:p>
            <a:pPr marL="0" marR="0">
              <a:lnSpc>
                <a:spcPct val="115000"/>
              </a:lnSpc>
              <a:spcAft>
                <a:spcPts val="800"/>
              </a:spcAft>
            </a:pPr>
            <a:r>
              <a:rPr lang="en-US" sz="1800" b="1" dirty="0">
                <a:effectLst/>
                <a:latin typeface="Aptos" panose="020B0004020202020204" pitchFamily="34" charset="0"/>
                <a:ea typeface="Aptos" panose="020B0004020202020204" pitchFamily="34" charset="0"/>
                <a:cs typeface="Times New Roman" panose="02020603050405020304" pitchFamily="18" charset="0"/>
              </a:rPr>
              <a:t>The Importance of Flow</a:t>
            </a:r>
            <a:endParaRPr lang="en-US" sz="1800" b="1"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3" name="Text Placeholder 2">
            <a:extLst>
              <a:ext uri="{FF2B5EF4-FFF2-40B4-BE49-F238E27FC236}">
                <a16:creationId xmlns:a16="http://schemas.microsoft.com/office/drawing/2014/main" id="{F16CBF19-62D3-DFED-B2DE-E79363A69CD1}"/>
              </a:ext>
            </a:extLst>
          </p:cNvPr>
          <p:cNvSpPr>
            <a:spLocks noGrp="1"/>
          </p:cNvSpPr>
          <p:nvPr>
            <p:ph sz="half" idx="2"/>
          </p:nvPr>
        </p:nvSpPr>
        <p:spPr>
          <a:xfrm>
            <a:off x="962025" y="695327"/>
            <a:ext cx="9344025" cy="5400673"/>
          </a:xfrm>
        </p:spPr>
        <p:txBody>
          <a:bodyPr>
            <a:noAutofit/>
          </a:bodyPr>
          <a:lstStyle/>
          <a:p>
            <a:pPr marL="0" marR="0">
              <a:lnSpc>
                <a:spcPct val="115000"/>
              </a:lnSpc>
              <a:spcAft>
                <a:spcPts val="800"/>
              </a:spcAft>
            </a:pPr>
            <a:r>
              <a:rPr lang="en-US" sz="1600" b="0" kern="100" dirty="0">
                <a:effectLst/>
                <a:latin typeface="Aptos" panose="020B0004020202020204" pitchFamily="34" charset="0"/>
                <a:ea typeface="Aptos" panose="020B0004020202020204" pitchFamily="34" charset="0"/>
                <a:cs typeface="Times New Roman" panose="02020603050405020304" pitchFamily="18" charset="0"/>
              </a:rPr>
              <a:t>Bottlenecks: Impediments within the Value Stream that slow down the delivery of value (e.g., slow approvals, manual testing, complex deployments).</a:t>
            </a:r>
          </a:p>
          <a:p>
            <a:pPr marL="0" marR="0">
              <a:lnSpc>
                <a:spcPct val="115000"/>
              </a:lnSpc>
              <a:spcAft>
                <a:spcPts val="800"/>
              </a:spcAft>
            </a:pPr>
            <a:r>
              <a:rPr lang="en-US" sz="1600" b="0" kern="100" dirty="0">
                <a:effectLst/>
                <a:latin typeface="Aptos" panose="020B0004020202020204" pitchFamily="34" charset="0"/>
                <a:ea typeface="Aptos" panose="020B0004020202020204" pitchFamily="34" charset="0"/>
                <a:cs typeface="Times New Roman" panose="02020603050405020304" pitchFamily="18" charset="0"/>
              </a:rPr>
              <a:t>Lead Time vs. Processing Time: As defined in Project To Product, Lead Time is the total time from request to delivery, while Processing Time is only the time work is actively being done on the request. The difference highlights waste due to wait times and handoffs. (Kim, et al., 2018, p.34)</a:t>
            </a:r>
          </a:p>
          <a:p>
            <a:pPr marL="0" marR="0">
              <a:lnSpc>
                <a:spcPct val="115000"/>
              </a:lnSpc>
              <a:spcAft>
                <a:spcPts val="800"/>
              </a:spcAft>
            </a:pPr>
            <a:r>
              <a:rPr lang="en-US" sz="1600" b="0" kern="100" dirty="0">
                <a:effectLst/>
                <a:latin typeface="Aptos" panose="020B0004020202020204" pitchFamily="34" charset="0"/>
                <a:ea typeface="Aptos" panose="020B0004020202020204" pitchFamily="34" charset="0"/>
                <a:cs typeface="Times New Roman" panose="02020603050405020304" pitchFamily="18" charset="0"/>
              </a:rPr>
              <a:t>Lead Time: The overall time taken from concept to delivery – a key metric for Value Stream performance.</a:t>
            </a:r>
          </a:p>
          <a:p>
            <a:pPr marL="0" marR="0">
              <a:lnSpc>
                <a:spcPct val="115000"/>
              </a:lnSpc>
              <a:spcAft>
                <a:spcPts val="800"/>
              </a:spcAft>
            </a:pPr>
            <a:r>
              <a:rPr lang="en-US" sz="1600" b="0" kern="100" dirty="0">
                <a:effectLst/>
                <a:latin typeface="Aptos" panose="020B0004020202020204" pitchFamily="34" charset="0"/>
                <a:ea typeface="Aptos" panose="020B0004020202020204" pitchFamily="34" charset="0"/>
                <a:cs typeface="Times New Roman" panose="02020603050405020304" pitchFamily="18" charset="0"/>
              </a:rPr>
              <a:t>Cycle Time: The time taken to complete a specific stage within the Value Stream.</a:t>
            </a:r>
          </a:p>
          <a:p>
            <a:pPr marL="0" marR="0">
              <a:lnSpc>
                <a:spcPct val="115000"/>
              </a:lnSpc>
              <a:spcAft>
                <a:spcPts val="800"/>
              </a:spcAft>
            </a:pPr>
            <a:r>
              <a:rPr lang="en-US" sz="1600" b="0" kern="100" dirty="0">
                <a:effectLst/>
                <a:latin typeface="Aptos" panose="020B0004020202020204" pitchFamily="34" charset="0"/>
                <a:ea typeface="Aptos" panose="020B0004020202020204" pitchFamily="34" charset="0"/>
                <a:cs typeface="Times New Roman" panose="02020603050405020304" pitchFamily="18" charset="0"/>
              </a:rPr>
              <a:t>Key takeaway: Optimizing flow minimizes lead time by reducing wait times, increasing value delivery frequency, and improving responsiveness to market changes.</a:t>
            </a:r>
          </a:p>
        </p:txBody>
      </p:sp>
      <p:sp>
        <p:nvSpPr>
          <p:cNvPr id="14" name="Slide Number Placeholder 5">
            <a:extLst>
              <a:ext uri="{FF2B5EF4-FFF2-40B4-BE49-F238E27FC236}">
                <a16:creationId xmlns:a16="http://schemas.microsoft.com/office/drawing/2014/main" id="{148F4F0C-B9F9-E1D6-DEAD-2BA405847963}"/>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5</a:t>
            </a:fld>
            <a:endParaRPr lang="en-US" dirty="0"/>
          </a:p>
        </p:txBody>
      </p:sp>
      <p:pic>
        <p:nvPicPr>
          <p:cNvPr id="5" name="Picture 4">
            <a:extLst>
              <a:ext uri="{FF2B5EF4-FFF2-40B4-BE49-F238E27FC236}">
                <a16:creationId xmlns:a16="http://schemas.microsoft.com/office/drawing/2014/main" id="{5F0ED7FC-45D4-B384-1A4A-3181F54C9B5F}"/>
              </a:ext>
            </a:extLst>
          </p:cNvPr>
          <p:cNvPicPr>
            <a:picLocks noChangeAspect="1"/>
          </p:cNvPicPr>
          <p:nvPr/>
        </p:nvPicPr>
        <p:blipFill>
          <a:blip r:embed="rId3"/>
          <a:stretch>
            <a:fillRect/>
          </a:stretch>
        </p:blipFill>
        <p:spPr>
          <a:xfrm>
            <a:off x="3410664" y="4499842"/>
            <a:ext cx="5333285" cy="2329131"/>
          </a:xfrm>
          <a:prstGeom prst="rect">
            <a:avLst/>
          </a:prstGeom>
        </p:spPr>
      </p:pic>
    </p:spTree>
    <p:extLst>
      <p:ext uri="{BB962C8B-B14F-4D97-AF65-F5344CB8AC3E}">
        <p14:creationId xmlns:p14="http://schemas.microsoft.com/office/powerpoint/2010/main" val="4132944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7EFE24-5389-0A46-C974-8DA5E462D0B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FAF6B42-BF9D-41B4-2ACC-4080C437DA10}"/>
              </a:ext>
            </a:extLst>
          </p:cNvPr>
          <p:cNvSpPr>
            <a:spLocks noGrp="1"/>
          </p:cNvSpPr>
          <p:nvPr>
            <p:ph type="title"/>
          </p:nvPr>
        </p:nvSpPr>
        <p:spPr>
          <a:xfrm>
            <a:off x="1066800" y="49286"/>
            <a:ext cx="7543800" cy="512690"/>
          </a:xfrm>
        </p:spPr>
        <p:txBody>
          <a:bodyPr>
            <a:normAutofit/>
          </a:bodyPr>
          <a:lstStyle/>
          <a:p>
            <a:pPr marL="0" marR="0">
              <a:lnSpc>
                <a:spcPct val="115000"/>
              </a:lnSpc>
              <a:spcAft>
                <a:spcPts val="800"/>
              </a:spcAft>
            </a:pPr>
            <a:r>
              <a:rPr lang="en-US" sz="1800" b="1" dirty="0">
                <a:effectLst/>
                <a:latin typeface="Aptos" panose="020B0004020202020204" pitchFamily="34" charset="0"/>
                <a:ea typeface="Aptos" panose="020B0004020202020204" pitchFamily="34" charset="0"/>
                <a:cs typeface="Times New Roman" panose="02020603050405020304" pitchFamily="18" charset="0"/>
              </a:rPr>
              <a:t> Measuring Value Stream Performance</a:t>
            </a:r>
            <a:endParaRPr lang="en-US" sz="1800" b="1"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3" name="Text Placeholder 2">
            <a:extLst>
              <a:ext uri="{FF2B5EF4-FFF2-40B4-BE49-F238E27FC236}">
                <a16:creationId xmlns:a16="http://schemas.microsoft.com/office/drawing/2014/main" id="{BFA1DF78-402D-1FD7-1A13-CF5A2CDF195A}"/>
              </a:ext>
            </a:extLst>
          </p:cNvPr>
          <p:cNvSpPr>
            <a:spLocks noGrp="1"/>
          </p:cNvSpPr>
          <p:nvPr>
            <p:ph sz="half" idx="2"/>
          </p:nvPr>
        </p:nvSpPr>
        <p:spPr>
          <a:xfrm>
            <a:off x="962025" y="561977"/>
            <a:ext cx="9344025" cy="5400673"/>
          </a:xfrm>
        </p:spPr>
        <p:txBody>
          <a:bodyPr>
            <a:noAutofit/>
          </a:bodyPr>
          <a:lstStyle/>
          <a:p>
            <a:pPr marL="0" marR="0">
              <a:lnSpc>
                <a:spcPct val="115000"/>
              </a:lnSpc>
              <a:spcAft>
                <a:spcPts val="800"/>
              </a:spcAft>
            </a:pPr>
            <a:r>
              <a:rPr lang="en-US" sz="1400" b="0" kern="100" dirty="0">
                <a:effectLst/>
                <a:latin typeface="Aptos" panose="020B0004020202020204" pitchFamily="34" charset="0"/>
                <a:ea typeface="Aptos" panose="020B0004020202020204" pitchFamily="34" charset="0"/>
                <a:cs typeface="Times New Roman" panose="02020603050405020304" pitchFamily="18" charset="0"/>
              </a:rPr>
              <a:t>Lead Time – The "Months" Problem: Traditional project management often leads to deployment lead times measured in months. This long lead time creates significant risk and slows down the feedback loop. (Kim, et al., 2018, p.35)</a:t>
            </a:r>
          </a:p>
          <a:p>
            <a:pPr marL="0" marR="0">
              <a:lnSpc>
                <a:spcPct val="115000"/>
              </a:lnSpc>
              <a:spcAft>
                <a:spcPts val="800"/>
              </a:spcAft>
            </a:pPr>
            <a:r>
              <a:rPr lang="en-US" sz="1400" b="0" kern="100" dirty="0">
                <a:effectLst/>
                <a:latin typeface="Aptos" panose="020B0004020202020204" pitchFamily="34" charset="0"/>
                <a:ea typeface="Aptos" panose="020B0004020202020204" pitchFamily="34" charset="0"/>
                <a:cs typeface="Times New Roman" panose="02020603050405020304" pitchFamily="18" charset="0"/>
              </a:rPr>
              <a:t>	Key Metrics:</a:t>
            </a:r>
          </a:p>
          <a:p>
            <a:pPr marL="0" marR="0">
              <a:lnSpc>
                <a:spcPct val="115000"/>
              </a:lnSpc>
              <a:spcAft>
                <a:spcPts val="800"/>
              </a:spcAft>
            </a:pPr>
            <a:r>
              <a:rPr lang="en-US" sz="1400" b="0" kern="100" dirty="0">
                <a:effectLst/>
                <a:latin typeface="Aptos" panose="020B0004020202020204" pitchFamily="34" charset="0"/>
                <a:ea typeface="Aptos" panose="020B0004020202020204" pitchFamily="34" charset="0"/>
                <a:cs typeface="Times New Roman" panose="02020603050405020304" pitchFamily="18" charset="0"/>
              </a:rPr>
              <a:t>	Lead Time: Time taken from request to delivery. Our goal is to dramatically reduce this.</a:t>
            </a:r>
          </a:p>
          <a:p>
            <a:pPr marL="0" marR="0">
              <a:lnSpc>
                <a:spcPct val="115000"/>
              </a:lnSpc>
              <a:spcAft>
                <a:spcPts val="800"/>
              </a:spcAft>
            </a:pPr>
            <a:r>
              <a:rPr lang="en-US" sz="1400" b="0" kern="100" dirty="0">
                <a:effectLst/>
                <a:latin typeface="Aptos" panose="020B0004020202020204" pitchFamily="34" charset="0"/>
                <a:ea typeface="Aptos" panose="020B0004020202020204" pitchFamily="34" charset="0"/>
                <a:cs typeface="Times New Roman" panose="02020603050405020304" pitchFamily="18" charset="0"/>
              </a:rPr>
              <a:t>	Cycle Time: Time taken to complete a specific stage.</a:t>
            </a:r>
          </a:p>
          <a:p>
            <a:pPr marL="0" marR="0">
              <a:lnSpc>
                <a:spcPct val="115000"/>
              </a:lnSpc>
              <a:spcAft>
                <a:spcPts val="800"/>
              </a:spcAft>
            </a:pPr>
            <a:r>
              <a:rPr lang="en-US" sz="1400" b="0" kern="100" dirty="0">
                <a:effectLst/>
                <a:latin typeface="Aptos" panose="020B0004020202020204" pitchFamily="34" charset="0"/>
                <a:ea typeface="Aptos" panose="020B0004020202020204" pitchFamily="34" charset="0"/>
                <a:cs typeface="Times New Roman" panose="02020603050405020304" pitchFamily="18" charset="0"/>
              </a:rPr>
              <a:t>	Deployment Frequency: How often releases occur.</a:t>
            </a:r>
          </a:p>
          <a:p>
            <a:pPr marL="0" marR="0">
              <a:lnSpc>
                <a:spcPct val="115000"/>
              </a:lnSpc>
              <a:spcAft>
                <a:spcPts val="800"/>
              </a:spcAft>
            </a:pPr>
            <a:r>
              <a:rPr lang="en-US" sz="1400" b="0" kern="100" dirty="0">
                <a:effectLst/>
                <a:latin typeface="Aptos" panose="020B0004020202020204" pitchFamily="34" charset="0"/>
                <a:ea typeface="Aptos" panose="020B0004020202020204" pitchFamily="34" charset="0"/>
                <a:cs typeface="Times New Roman" panose="02020603050405020304" pitchFamily="18" charset="0"/>
              </a:rPr>
              <a:t>	Change Fail Rate: Percentage of deployments causing issues.</a:t>
            </a:r>
          </a:p>
          <a:p>
            <a:pPr marL="0" marR="0">
              <a:lnSpc>
                <a:spcPct val="115000"/>
              </a:lnSpc>
              <a:spcAft>
                <a:spcPts val="800"/>
              </a:spcAft>
            </a:pPr>
            <a:r>
              <a:rPr lang="en-US" sz="1400" b="0" kern="100" dirty="0">
                <a:effectLst/>
                <a:latin typeface="Aptos" panose="020B0004020202020204" pitchFamily="34" charset="0"/>
                <a:ea typeface="Aptos" panose="020B0004020202020204" pitchFamily="34" charset="0"/>
                <a:cs typeface="Times New Roman" panose="02020603050405020304" pitchFamily="18" charset="0"/>
              </a:rPr>
              <a:t>	Mean Time to Recovery (MTTR): Time to resolve production incidents.</a:t>
            </a:r>
          </a:p>
          <a:p>
            <a:pPr marL="0" marR="0">
              <a:lnSpc>
                <a:spcPct val="115000"/>
              </a:lnSpc>
              <a:spcAft>
                <a:spcPts val="800"/>
              </a:spcAft>
            </a:pPr>
            <a:r>
              <a:rPr lang="en-US" sz="1400" b="0" kern="100" dirty="0">
                <a:effectLst/>
                <a:latin typeface="Aptos" panose="020B0004020202020204" pitchFamily="34" charset="0"/>
                <a:ea typeface="Aptos" panose="020B0004020202020204" pitchFamily="34" charset="0"/>
                <a:cs typeface="Times New Roman" panose="02020603050405020304" pitchFamily="18" charset="0"/>
              </a:rPr>
              <a:t>Purpose: Data-driven insights help identify areas for improvement and track progress.</a:t>
            </a:r>
          </a:p>
          <a:p>
            <a:pPr marL="0" marR="0">
              <a:lnSpc>
                <a:spcPct val="115000"/>
              </a:lnSpc>
              <a:spcBef>
                <a:spcPts val="0"/>
              </a:spcBef>
              <a:spcAft>
                <a:spcPts val="800"/>
              </a:spcAft>
            </a:pPr>
            <a:endParaRPr lang="en-US" sz="1400" b="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14" name="Slide Number Placeholder 5">
            <a:extLst>
              <a:ext uri="{FF2B5EF4-FFF2-40B4-BE49-F238E27FC236}">
                <a16:creationId xmlns:a16="http://schemas.microsoft.com/office/drawing/2014/main" id="{1AF91264-0F79-594A-691E-6BADFA5998D1}"/>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6</a:t>
            </a:fld>
            <a:endParaRPr lang="en-US" dirty="0"/>
          </a:p>
        </p:txBody>
      </p:sp>
      <p:pic>
        <p:nvPicPr>
          <p:cNvPr id="7" name="Picture 6">
            <a:extLst>
              <a:ext uri="{FF2B5EF4-FFF2-40B4-BE49-F238E27FC236}">
                <a16:creationId xmlns:a16="http://schemas.microsoft.com/office/drawing/2014/main" id="{5FAA5EAC-9123-9033-D968-71EB51B5BE05}"/>
              </a:ext>
            </a:extLst>
          </p:cNvPr>
          <p:cNvPicPr>
            <a:picLocks noChangeAspect="1"/>
          </p:cNvPicPr>
          <p:nvPr/>
        </p:nvPicPr>
        <p:blipFill>
          <a:blip r:embed="rId3"/>
          <a:stretch>
            <a:fillRect/>
          </a:stretch>
        </p:blipFill>
        <p:spPr>
          <a:xfrm>
            <a:off x="1885950" y="4810125"/>
            <a:ext cx="8412763" cy="1920874"/>
          </a:xfrm>
          <a:prstGeom prst="rect">
            <a:avLst/>
          </a:prstGeom>
        </p:spPr>
      </p:pic>
    </p:spTree>
    <p:extLst>
      <p:ext uri="{BB962C8B-B14F-4D97-AF65-F5344CB8AC3E}">
        <p14:creationId xmlns:p14="http://schemas.microsoft.com/office/powerpoint/2010/main" val="819647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710BF2-BAB0-F193-4965-67117ADA48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AE38D0-0E6A-9F32-2749-AE15DB6B75D6}"/>
              </a:ext>
            </a:extLst>
          </p:cNvPr>
          <p:cNvSpPr>
            <a:spLocks noGrp="1"/>
          </p:cNvSpPr>
          <p:nvPr>
            <p:ph type="title"/>
          </p:nvPr>
        </p:nvSpPr>
        <p:spPr>
          <a:xfrm>
            <a:off x="1066800" y="49286"/>
            <a:ext cx="7543800" cy="512690"/>
          </a:xfrm>
        </p:spPr>
        <p:txBody>
          <a:bodyPr>
            <a:normAutofit/>
          </a:bodyPr>
          <a:lstStyle/>
          <a:p>
            <a:pPr marL="0" marR="0">
              <a:lnSpc>
                <a:spcPct val="115000"/>
              </a:lnSpc>
              <a:spcAft>
                <a:spcPts val="800"/>
              </a:spcAft>
            </a:pPr>
            <a:r>
              <a:rPr lang="en-US" sz="1800" b="1" dirty="0">
                <a:effectLst/>
                <a:latin typeface="Aptos" panose="020B0004020202020204" pitchFamily="34" charset="0"/>
                <a:ea typeface="Aptos" panose="020B0004020202020204" pitchFamily="34" charset="0"/>
                <a:cs typeface="Times New Roman" panose="02020603050405020304" pitchFamily="18" charset="0"/>
              </a:rPr>
              <a:t>Principles of Value Stream Management</a:t>
            </a:r>
            <a:endParaRPr lang="en-US" sz="1800" b="1"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3" name="Text Placeholder 2">
            <a:extLst>
              <a:ext uri="{FF2B5EF4-FFF2-40B4-BE49-F238E27FC236}">
                <a16:creationId xmlns:a16="http://schemas.microsoft.com/office/drawing/2014/main" id="{6DA6082C-4B77-0616-5F60-301907EBB80F}"/>
              </a:ext>
            </a:extLst>
          </p:cNvPr>
          <p:cNvSpPr>
            <a:spLocks noGrp="1"/>
          </p:cNvSpPr>
          <p:nvPr>
            <p:ph sz="half" idx="2"/>
          </p:nvPr>
        </p:nvSpPr>
        <p:spPr>
          <a:xfrm>
            <a:off x="962025" y="904877"/>
            <a:ext cx="9344025" cy="5400673"/>
          </a:xfrm>
        </p:spPr>
        <p:txBody>
          <a:bodyPr>
            <a:noAutofit/>
          </a:bodyPr>
          <a:lstStyle/>
          <a:p>
            <a:pPr marL="0" marR="0">
              <a:lnSpc>
                <a:spcPct val="115000"/>
              </a:lnSpc>
              <a:spcAft>
                <a:spcPts val="800"/>
              </a:spcAft>
            </a:pPr>
            <a:r>
              <a:rPr lang="en-US" sz="2000" b="0" kern="100" dirty="0">
                <a:effectLst/>
                <a:latin typeface="Aptos" panose="020B0004020202020204" pitchFamily="34" charset="0"/>
                <a:ea typeface="Aptos" panose="020B0004020202020204" pitchFamily="34" charset="0"/>
                <a:cs typeface="Times New Roman" panose="02020603050405020304" pitchFamily="18" charset="0"/>
              </a:rPr>
              <a:t>Focus on Value: Prioritize activities that directly contribute to customer value.</a:t>
            </a:r>
          </a:p>
          <a:p>
            <a:pPr marL="0" marR="0">
              <a:lnSpc>
                <a:spcPct val="115000"/>
              </a:lnSpc>
              <a:spcAft>
                <a:spcPts val="800"/>
              </a:spcAft>
            </a:pPr>
            <a:r>
              <a:rPr lang="en-US" sz="2000" b="0" kern="100" dirty="0">
                <a:effectLst/>
                <a:latin typeface="Aptos" panose="020B0004020202020204" pitchFamily="34" charset="0"/>
                <a:ea typeface="Aptos" panose="020B0004020202020204" pitchFamily="34" charset="0"/>
                <a:cs typeface="Times New Roman" panose="02020603050405020304" pitchFamily="18" charset="0"/>
              </a:rPr>
              <a:t>Flow Optimization: Identify and eliminate bottlenecks to ensure smooth and continuous delivery.</a:t>
            </a:r>
          </a:p>
          <a:p>
            <a:pPr marL="0" marR="0">
              <a:lnSpc>
                <a:spcPct val="115000"/>
              </a:lnSpc>
              <a:spcAft>
                <a:spcPts val="800"/>
              </a:spcAft>
            </a:pPr>
            <a:r>
              <a:rPr lang="en-US" sz="2000" b="0" kern="100" dirty="0">
                <a:effectLst/>
                <a:latin typeface="Aptos" panose="020B0004020202020204" pitchFamily="34" charset="0"/>
                <a:ea typeface="Aptos" panose="020B0004020202020204" pitchFamily="34" charset="0"/>
                <a:cs typeface="Times New Roman" panose="02020603050405020304" pitchFamily="18" charset="0"/>
              </a:rPr>
              <a:t>Continuous Improvement: Regularly evaluate and improve the value stream.</a:t>
            </a:r>
          </a:p>
          <a:p>
            <a:pPr marL="0" marR="0">
              <a:lnSpc>
                <a:spcPct val="115000"/>
              </a:lnSpc>
              <a:spcAft>
                <a:spcPts val="800"/>
              </a:spcAft>
            </a:pPr>
            <a:r>
              <a:rPr lang="en-US" sz="2000" b="0" kern="100" dirty="0">
                <a:effectLst/>
                <a:latin typeface="Aptos" panose="020B0004020202020204" pitchFamily="34" charset="0"/>
                <a:ea typeface="Aptos" panose="020B0004020202020204" pitchFamily="34" charset="0"/>
                <a:cs typeface="Times New Roman" panose="02020603050405020304" pitchFamily="18" charset="0"/>
              </a:rPr>
              <a:t>Collaboration and Communication: Foster transparency and collaboration across teams.</a:t>
            </a:r>
          </a:p>
          <a:p>
            <a:pPr marL="0" marR="0">
              <a:lnSpc>
                <a:spcPct val="115000"/>
              </a:lnSpc>
              <a:spcAft>
                <a:spcPts val="800"/>
              </a:spcAft>
            </a:pPr>
            <a:r>
              <a:rPr lang="en-US" sz="2000" b="0" kern="100" dirty="0">
                <a:effectLst/>
                <a:latin typeface="Aptos" panose="020B0004020202020204" pitchFamily="34" charset="0"/>
                <a:ea typeface="Aptos" panose="020B0004020202020204" pitchFamily="34" charset="0"/>
                <a:cs typeface="Times New Roman" panose="02020603050405020304" pitchFamily="18" charset="0"/>
              </a:rPr>
              <a:t>Automation: Automate repetitive tasks to increase efficiency and reduce errors.</a:t>
            </a:r>
          </a:p>
          <a:p>
            <a:pPr marL="0" marR="0">
              <a:lnSpc>
                <a:spcPct val="115000"/>
              </a:lnSpc>
              <a:spcBef>
                <a:spcPts val="0"/>
              </a:spcBef>
              <a:spcAft>
                <a:spcPts val="800"/>
              </a:spcAft>
            </a:pPr>
            <a:endParaRPr lang="en-US" sz="2000" b="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14" name="Slide Number Placeholder 5">
            <a:extLst>
              <a:ext uri="{FF2B5EF4-FFF2-40B4-BE49-F238E27FC236}">
                <a16:creationId xmlns:a16="http://schemas.microsoft.com/office/drawing/2014/main" id="{8DD738DD-1507-9324-4E38-51DC004AA616}"/>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7</a:t>
            </a:fld>
            <a:endParaRPr lang="en-US" dirty="0"/>
          </a:p>
        </p:txBody>
      </p:sp>
    </p:spTree>
    <p:extLst>
      <p:ext uri="{BB962C8B-B14F-4D97-AF65-F5344CB8AC3E}">
        <p14:creationId xmlns:p14="http://schemas.microsoft.com/office/powerpoint/2010/main" val="3789550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0F7D93-C408-7A33-43D1-C08C5257B8B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C089E3-EFF3-BBCD-9458-AFFE04DC1127}"/>
              </a:ext>
            </a:extLst>
          </p:cNvPr>
          <p:cNvSpPr>
            <a:spLocks noGrp="1"/>
          </p:cNvSpPr>
          <p:nvPr>
            <p:ph type="title"/>
          </p:nvPr>
        </p:nvSpPr>
        <p:spPr>
          <a:xfrm>
            <a:off x="1066800" y="49286"/>
            <a:ext cx="7543800" cy="512690"/>
          </a:xfrm>
        </p:spPr>
        <p:txBody>
          <a:bodyPr>
            <a:normAutofit/>
          </a:bodyPr>
          <a:lstStyle/>
          <a:p>
            <a:pPr marL="0" marR="0">
              <a:lnSpc>
                <a:spcPct val="115000"/>
              </a:lnSpc>
              <a:spcAft>
                <a:spcPts val="800"/>
              </a:spcAft>
            </a:pPr>
            <a:r>
              <a:rPr lang="en-US" sz="1800" b="1" dirty="0">
                <a:effectLst/>
                <a:latin typeface="Aptos" panose="020B0004020202020204" pitchFamily="34" charset="0"/>
                <a:ea typeface="Aptos" panose="020B0004020202020204" pitchFamily="34" charset="0"/>
                <a:cs typeface="Times New Roman" panose="02020603050405020304" pitchFamily="18" charset="0"/>
              </a:rPr>
              <a:t>Implementing Value Stream Mapping</a:t>
            </a:r>
            <a:endParaRPr lang="en-US" sz="1800" b="1"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3" name="Text Placeholder 2">
            <a:extLst>
              <a:ext uri="{FF2B5EF4-FFF2-40B4-BE49-F238E27FC236}">
                <a16:creationId xmlns:a16="http://schemas.microsoft.com/office/drawing/2014/main" id="{EA989001-1EA8-B5A3-9AA9-3B4A5CB6F36F}"/>
              </a:ext>
            </a:extLst>
          </p:cNvPr>
          <p:cNvSpPr>
            <a:spLocks noGrp="1"/>
          </p:cNvSpPr>
          <p:nvPr>
            <p:ph sz="half" idx="2"/>
          </p:nvPr>
        </p:nvSpPr>
        <p:spPr>
          <a:xfrm>
            <a:off x="962025" y="695327"/>
            <a:ext cx="9344025" cy="5400673"/>
          </a:xfrm>
        </p:spPr>
        <p:txBody>
          <a:bodyPr>
            <a:noAutofit/>
          </a:bodyPr>
          <a:lstStyle/>
          <a:p>
            <a:pPr marL="0" marR="0">
              <a:lnSpc>
                <a:spcPct val="115000"/>
              </a:lnSpc>
              <a:spcAft>
                <a:spcPts val="800"/>
              </a:spcAft>
            </a:pPr>
            <a:r>
              <a:rPr lang="en-US" sz="2000" b="0" kern="100" dirty="0">
                <a:effectLst/>
                <a:latin typeface="Aptos" panose="020B0004020202020204" pitchFamily="34" charset="0"/>
                <a:ea typeface="Aptos" panose="020B0004020202020204" pitchFamily="34" charset="0"/>
                <a:cs typeface="Times New Roman" panose="02020603050405020304" pitchFamily="18" charset="0"/>
              </a:rPr>
              <a:t>Current State Mapping: Visually represent the current state of the Value Stream, including all steps, timelines, and bottlenecks.</a:t>
            </a:r>
          </a:p>
          <a:p>
            <a:pPr marL="0" marR="0">
              <a:lnSpc>
                <a:spcPct val="115000"/>
              </a:lnSpc>
              <a:spcAft>
                <a:spcPts val="800"/>
              </a:spcAft>
            </a:pPr>
            <a:r>
              <a:rPr lang="en-US" sz="2000" b="0" kern="100" dirty="0">
                <a:effectLst/>
                <a:latin typeface="Aptos" panose="020B0004020202020204" pitchFamily="34" charset="0"/>
                <a:ea typeface="Aptos" panose="020B0004020202020204" pitchFamily="34" charset="0"/>
                <a:cs typeface="Times New Roman" panose="02020603050405020304" pitchFamily="18" charset="0"/>
              </a:rPr>
              <a:t>Future State Mapping: Envision the ideal state, identifying areas for improvement and optimization.</a:t>
            </a:r>
          </a:p>
          <a:p>
            <a:pPr marL="0" marR="0">
              <a:lnSpc>
                <a:spcPct val="115000"/>
              </a:lnSpc>
              <a:spcAft>
                <a:spcPts val="800"/>
              </a:spcAft>
            </a:pPr>
            <a:r>
              <a:rPr lang="en-US" sz="2000" b="0" kern="100" dirty="0">
                <a:effectLst/>
                <a:latin typeface="Aptos" panose="020B0004020202020204" pitchFamily="34" charset="0"/>
                <a:ea typeface="Aptos" panose="020B0004020202020204" pitchFamily="34" charset="0"/>
                <a:cs typeface="Times New Roman" panose="02020603050405020304" pitchFamily="18" charset="0"/>
              </a:rPr>
              <a:t>Implementation Plan: Develop a plan to transition from the current state to the future state.</a:t>
            </a:r>
          </a:p>
          <a:p>
            <a:pPr marL="0" marR="0">
              <a:lnSpc>
                <a:spcPct val="115000"/>
              </a:lnSpc>
              <a:spcAft>
                <a:spcPts val="800"/>
              </a:spcAft>
            </a:pPr>
            <a:r>
              <a:rPr lang="en-US" sz="2000" b="0" kern="100" dirty="0">
                <a:effectLst/>
                <a:latin typeface="Aptos" panose="020B0004020202020204" pitchFamily="34" charset="0"/>
                <a:ea typeface="Aptos" panose="020B0004020202020204" pitchFamily="34" charset="0"/>
                <a:cs typeface="Times New Roman" panose="02020603050405020304" pitchFamily="18" charset="0"/>
              </a:rPr>
              <a:t>Image: Example of a simple current state map vs. a future state map showcasing improvements.</a:t>
            </a:r>
          </a:p>
        </p:txBody>
      </p:sp>
      <p:sp>
        <p:nvSpPr>
          <p:cNvPr id="14" name="Slide Number Placeholder 5">
            <a:extLst>
              <a:ext uri="{FF2B5EF4-FFF2-40B4-BE49-F238E27FC236}">
                <a16:creationId xmlns:a16="http://schemas.microsoft.com/office/drawing/2014/main" id="{3FF2B27D-DB9A-B43E-4BAF-42AF019CE595}"/>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8</a:t>
            </a:fld>
            <a:endParaRPr lang="en-US" dirty="0"/>
          </a:p>
        </p:txBody>
      </p:sp>
    </p:spTree>
    <p:extLst>
      <p:ext uri="{BB962C8B-B14F-4D97-AF65-F5344CB8AC3E}">
        <p14:creationId xmlns:p14="http://schemas.microsoft.com/office/powerpoint/2010/main" val="2478844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62C314-5AFB-78E3-DA70-198177BF7F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1470A5-9891-CD56-470F-F589806BC2C6}"/>
              </a:ext>
            </a:extLst>
          </p:cNvPr>
          <p:cNvSpPr>
            <a:spLocks noGrp="1"/>
          </p:cNvSpPr>
          <p:nvPr>
            <p:ph type="title"/>
          </p:nvPr>
        </p:nvSpPr>
        <p:spPr>
          <a:xfrm>
            <a:off x="1066800" y="49286"/>
            <a:ext cx="7543800" cy="512690"/>
          </a:xfrm>
        </p:spPr>
        <p:txBody>
          <a:bodyPr>
            <a:normAutofit/>
          </a:bodyPr>
          <a:lstStyle/>
          <a:p>
            <a:pPr marL="0" marR="0">
              <a:lnSpc>
                <a:spcPct val="115000"/>
              </a:lnSpc>
              <a:spcAft>
                <a:spcPts val="800"/>
              </a:spcAft>
            </a:pPr>
            <a:r>
              <a:rPr lang="en-US" sz="1800" b="1" dirty="0">
                <a:effectLst/>
                <a:latin typeface="Aptos" panose="020B0004020202020204" pitchFamily="34" charset="0"/>
                <a:ea typeface="Aptos" panose="020B0004020202020204" pitchFamily="34" charset="0"/>
                <a:cs typeface="Times New Roman" panose="02020603050405020304" pitchFamily="18" charset="0"/>
              </a:rPr>
              <a:t> Benefits of Optimizing the Technology Value Stream</a:t>
            </a:r>
            <a:endParaRPr lang="en-US" sz="1800" b="1"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3" name="Text Placeholder 2">
            <a:extLst>
              <a:ext uri="{FF2B5EF4-FFF2-40B4-BE49-F238E27FC236}">
                <a16:creationId xmlns:a16="http://schemas.microsoft.com/office/drawing/2014/main" id="{4E3B3291-E37F-FE7E-C5EF-B416D70590F0}"/>
              </a:ext>
            </a:extLst>
          </p:cNvPr>
          <p:cNvSpPr>
            <a:spLocks noGrp="1"/>
          </p:cNvSpPr>
          <p:nvPr>
            <p:ph sz="half" idx="2"/>
          </p:nvPr>
        </p:nvSpPr>
        <p:spPr>
          <a:xfrm>
            <a:off x="962025" y="695327"/>
            <a:ext cx="9344025" cy="5400673"/>
          </a:xfrm>
        </p:spPr>
        <p:txBody>
          <a:bodyPr>
            <a:noAutofit/>
          </a:bodyPr>
          <a:lstStyle/>
          <a:p>
            <a:pPr marL="0" marR="0">
              <a:lnSpc>
                <a:spcPct val="115000"/>
              </a:lnSpc>
              <a:spcAft>
                <a:spcPts val="800"/>
              </a:spcAft>
            </a:pPr>
            <a:r>
              <a:rPr lang="en-US" sz="1400" b="0" kern="100" dirty="0">
                <a:effectLst/>
                <a:latin typeface="Aptos" panose="020B0004020202020204" pitchFamily="34" charset="0"/>
                <a:ea typeface="Aptos" panose="020B0004020202020204" pitchFamily="34" charset="0"/>
                <a:cs typeface="Times New Roman" panose="02020603050405020304" pitchFamily="18" charset="0"/>
              </a:rPr>
              <a:t>Faster Time to Market – The "Minutes" Ideal: DevOps practices, with a focus on automation and continuous delivery, enable us to achieve deployment lead times of minutes, not months. This allows for faster feedback, quicker iterations, and a competitive advantage. (Kim, et al., 2018, p.35)</a:t>
            </a:r>
          </a:p>
          <a:p>
            <a:pPr marL="0" marR="0">
              <a:lnSpc>
                <a:spcPct val="115000"/>
              </a:lnSpc>
              <a:spcAft>
                <a:spcPts val="800"/>
              </a:spcAft>
            </a:pPr>
            <a:r>
              <a:rPr lang="en-US" sz="1400" b="0" kern="100" dirty="0">
                <a:effectLst/>
                <a:latin typeface="Aptos" panose="020B0004020202020204" pitchFamily="34" charset="0"/>
                <a:ea typeface="Aptos" panose="020B0004020202020204" pitchFamily="34" charset="0"/>
                <a:cs typeface="Times New Roman" panose="02020603050405020304" pitchFamily="18" charset="0"/>
              </a:rPr>
              <a:t>Improved Quality: Reducing errors and defects through continuous improvement.</a:t>
            </a:r>
          </a:p>
          <a:p>
            <a:pPr marL="0" marR="0">
              <a:lnSpc>
                <a:spcPct val="115000"/>
              </a:lnSpc>
              <a:spcAft>
                <a:spcPts val="800"/>
              </a:spcAft>
            </a:pPr>
            <a:r>
              <a:rPr lang="en-US" sz="1400" b="0" kern="100" dirty="0">
                <a:effectLst/>
                <a:latin typeface="Aptos" panose="020B0004020202020204" pitchFamily="34" charset="0"/>
                <a:ea typeface="Aptos" panose="020B0004020202020204" pitchFamily="34" charset="0"/>
                <a:cs typeface="Times New Roman" panose="02020603050405020304" pitchFamily="18" charset="0"/>
              </a:rPr>
              <a:t>Increased Efficiency: Optimizing resources and reducing waste.</a:t>
            </a:r>
          </a:p>
          <a:p>
            <a:pPr marL="0" marR="0">
              <a:lnSpc>
                <a:spcPct val="115000"/>
              </a:lnSpc>
              <a:spcAft>
                <a:spcPts val="800"/>
              </a:spcAft>
            </a:pPr>
            <a:r>
              <a:rPr lang="en-US" sz="1400" b="0" kern="100" dirty="0">
                <a:effectLst/>
                <a:latin typeface="Aptos" panose="020B0004020202020204" pitchFamily="34" charset="0"/>
                <a:ea typeface="Aptos" panose="020B0004020202020204" pitchFamily="34" charset="0"/>
                <a:cs typeface="Times New Roman" panose="02020603050405020304" pitchFamily="18" charset="0"/>
              </a:rPr>
              <a:t>Enhanced Customer Satisfaction: Delivering products and services that meet customer needs.</a:t>
            </a:r>
          </a:p>
          <a:p>
            <a:pPr marL="0" marR="0">
              <a:lnSpc>
                <a:spcPct val="115000"/>
              </a:lnSpc>
              <a:spcAft>
                <a:spcPts val="800"/>
              </a:spcAft>
            </a:pPr>
            <a:r>
              <a:rPr lang="en-US" sz="1400" b="0" kern="100" dirty="0">
                <a:effectLst/>
                <a:latin typeface="Aptos" panose="020B0004020202020204" pitchFamily="34" charset="0"/>
                <a:ea typeface="Aptos" panose="020B0004020202020204" pitchFamily="34" charset="0"/>
                <a:cs typeface="Times New Roman" panose="02020603050405020304" pitchFamily="18" charset="0"/>
              </a:rPr>
              <a:t>Greater Business Agility: Responding quickly to changing market demands.</a:t>
            </a:r>
          </a:p>
        </p:txBody>
      </p:sp>
      <p:sp>
        <p:nvSpPr>
          <p:cNvPr id="14" name="Slide Number Placeholder 5">
            <a:extLst>
              <a:ext uri="{FF2B5EF4-FFF2-40B4-BE49-F238E27FC236}">
                <a16:creationId xmlns:a16="http://schemas.microsoft.com/office/drawing/2014/main" id="{5745E62D-9AF5-F186-C66A-D4165166F254}"/>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9</a:t>
            </a:fld>
            <a:endParaRPr lang="en-US" dirty="0"/>
          </a:p>
        </p:txBody>
      </p:sp>
      <p:pic>
        <p:nvPicPr>
          <p:cNvPr id="5" name="Picture 4">
            <a:extLst>
              <a:ext uri="{FF2B5EF4-FFF2-40B4-BE49-F238E27FC236}">
                <a16:creationId xmlns:a16="http://schemas.microsoft.com/office/drawing/2014/main" id="{88F128C5-E63B-B2F3-0221-2FE0D85DEC0B}"/>
              </a:ext>
            </a:extLst>
          </p:cNvPr>
          <p:cNvPicPr>
            <a:picLocks noChangeAspect="1"/>
          </p:cNvPicPr>
          <p:nvPr/>
        </p:nvPicPr>
        <p:blipFill>
          <a:blip r:embed="rId3"/>
          <a:stretch>
            <a:fillRect/>
          </a:stretch>
        </p:blipFill>
        <p:spPr>
          <a:xfrm>
            <a:off x="1604962" y="3691739"/>
            <a:ext cx="8982075" cy="2915727"/>
          </a:xfrm>
          <a:prstGeom prst="rect">
            <a:avLst/>
          </a:prstGeom>
        </p:spPr>
      </p:pic>
    </p:spTree>
    <p:extLst>
      <p:ext uri="{BB962C8B-B14F-4D97-AF65-F5344CB8AC3E}">
        <p14:creationId xmlns:p14="http://schemas.microsoft.com/office/powerpoint/2010/main" val="3681021981"/>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EDE3176-A15D-46A3-BDDB-64A0D73632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9168DCE-134F-4610-A6AA-88CEBE8D71D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CABF691C-888B-4061-8A6F-D5CE84A0254B}">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{C11F5054-1EFB-4A27-8A19-B11524F81F1D}tf67328976_win32</Template>
  <TotalTime>200</TotalTime>
  <Words>966</Words>
  <Application>Microsoft Office PowerPoint</Application>
  <PresentationFormat>Widescreen</PresentationFormat>
  <Paragraphs>82</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Aptos</vt:lpstr>
      <vt:lpstr>Arial</vt:lpstr>
      <vt:lpstr>Calibri</vt:lpstr>
      <vt:lpstr>Tenorite</vt:lpstr>
      <vt:lpstr>Custom</vt:lpstr>
      <vt:lpstr>The Technology Value Stream  by  Hugo Vega Hernandez Assignment 1.2 01/06/2025</vt:lpstr>
      <vt:lpstr>The Technology Value Stream</vt:lpstr>
      <vt:lpstr>Introduction – What is a Technology Value Stream?</vt:lpstr>
      <vt:lpstr>Key Components of a Technology Value Stream</vt:lpstr>
      <vt:lpstr>The Importance of Flow</vt:lpstr>
      <vt:lpstr> Measuring Value Stream Performance</vt:lpstr>
      <vt:lpstr>Principles of Value Stream Management</vt:lpstr>
      <vt:lpstr>Implementing Value Stream Mapping</vt:lpstr>
      <vt:lpstr> Benefits of Optimizing the Technology Value Stream</vt:lpstr>
      <vt:lpstr> Conclusion</vt:lpstr>
      <vt:lpstr>References</vt:lpstr>
      <vt:lpstr>Questions.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Hugo Vega Hernandez</dc:creator>
  <cp:lastModifiedBy>Hugo Vega Hernandez</cp:lastModifiedBy>
  <cp:revision>3</cp:revision>
  <dcterms:created xsi:type="dcterms:W3CDTF">2024-10-21T17:47:41Z</dcterms:created>
  <dcterms:modified xsi:type="dcterms:W3CDTF">2025-01-07T00:01:27Z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