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90" r:id="rId5"/>
    <p:sldId id="25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8" r:id="rId15"/>
    <p:sldId id="28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8D2779-B4E7-49E2-AB62-589B75B58662}" v="2" dt="2025-02-24T16:57:32.9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655" autoAdjust="0"/>
  </p:normalViewPr>
  <p:slideViewPr>
    <p:cSldViewPr snapToGrid="0">
      <p:cViewPr varScale="1">
        <p:scale>
          <a:sx n="100" d="100"/>
          <a:sy n="100" d="100"/>
        </p:scale>
        <p:origin x="990" y="9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963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EE2B0-BF78-A229-E655-9CA5F893A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79C3CB-DEE9-299C-9C4A-676C7B4532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43C37E-B715-831E-DEFC-FB06E799E0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BE97F-A23C-F5CD-568A-CBCE69B5AE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548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1E7FD-D742-5FA7-9ADE-C46A7E5BA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35101-92D4-5F44-9367-5F087F9002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EF94EB-3100-85C7-B6C6-2BFF60C747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1F170-4B84-711A-A771-33A35289A6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562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12240-C232-D301-6529-A1214A0CF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871376-9DA8-46C5-D52B-ED8551065F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63CF94-D857-EB07-FB90-F9EC9E4A5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ED355-BDB6-288B-AF17-1C387D3718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188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A50FB-EEEC-6845-F43E-ADB584382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74DEE2-7598-B081-1BAB-547019805C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870B1D-F0C9-921D-6270-E912B7A762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D39F4-7F64-6591-9005-BE910C2F9B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535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BDD8F-2740-B46F-F8B0-50614A625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C13379-A18C-1849-2A7A-A2F9956512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F5B7E7-F8DF-8A50-5E74-DF21087980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69A0E-A8F8-203E-27C9-3C8272A7D5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806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49AFE-DE28-C2D6-41BA-24BC9548B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BC4E9B-5C4A-4E6A-676E-0A74EB15B6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DA5084-FE0F-20D6-26F6-7C28DA67F9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2816E-CACF-D992-6EEA-416E7DAD2C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6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EC40F-B75E-B035-6DE7-1ADADF5B2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3BF629-B7BC-4BE4-EDDE-7F0C7DA33A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B68B0A-29C6-D3B8-10D3-1EBBB41D8D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03005-C9CB-9BEB-80A1-59C11DAF0A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160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2693A-9561-AEA6-CFA1-B2E160D07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FA0E74-775C-79D9-7CC8-D1842036F9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9C9197-28D2-BCBD-4CF5-097C6F6B5E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79ACC-F6D7-AB97-0FE7-AD7421801D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454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33D2A-3FFE-4463-6B90-A78B27346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F9D1FE-E3FE-E24B-F84A-3455EB10CF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873C8A-E19A-B7EB-2E8D-3BB1FD9278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291CA-1A0A-8C3B-D5DD-B28FC47477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003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nyk.io/articles/securing-source-code-repositorie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ocs.github.com/en/repositories/creating-and-managing-repositories/best-practices-for-repositorie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7876" y="3321051"/>
            <a:ext cx="6296024" cy="1574800"/>
          </a:xfrm>
        </p:spPr>
        <p:txBody>
          <a:bodyPr/>
          <a:lstStyle/>
          <a:p>
            <a:r>
              <a:rPr lang="en-U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Securing Shared Source Code Repositories: Best Practices</a:t>
            </a:r>
            <a:br>
              <a:rPr lang="en-U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by</a:t>
            </a:r>
            <a:b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Hugo Vega Hernandez</a:t>
            </a:r>
            <a:b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Assignment 11.2</a:t>
            </a:r>
            <a:b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02/24/2025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6082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BAABF-4833-DCAB-8E93-7B6864ABA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A3738-0771-7790-55DB-09B0FC41D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1687"/>
            <a:ext cx="7543800" cy="512690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Conclusion: A Proactive Security Posture</a:t>
            </a:r>
            <a:endParaRPr lang="en-US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F6527-AF8A-4D78-E87E-D0D92AFD0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2025" y="828677"/>
            <a:ext cx="9344025" cy="5400673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b="0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Key Takeaways: Securing Your Code</a:t>
            </a:r>
          </a:p>
          <a:p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ts val="1500"/>
              </a:lnSpc>
              <a:spcAft>
                <a:spcPts val="22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Security is a shared responsibility.</a:t>
            </a:r>
            <a:endParaRPr lang="en-US" kern="100" dirty="0">
              <a:solidFill>
                <a:srgbClr val="1A1C1E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ts val="1500"/>
              </a:lnSpc>
              <a:spcAft>
                <a:spcPts val="22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Implement a layered security approach.</a:t>
            </a:r>
            <a:endParaRPr lang="en-US" kern="100" dirty="0">
              <a:solidFill>
                <a:srgbClr val="1A1C1E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ts val="1500"/>
              </a:lnSpc>
              <a:spcAft>
                <a:spcPts val="22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Automate security processes where possible.</a:t>
            </a:r>
            <a:endParaRPr lang="en-US" kern="100" dirty="0">
              <a:solidFill>
                <a:srgbClr val="1A1C1E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ts val="1500"/>
              </a:lnSpc>
              <a:spcAft>
                <a:spcPts val="22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Continuously monitor and improve your security posture.</a:t>
            </a:r>
            <a:endParaRPr lang="en-US" kern="100" dirty="0">
              <a:solidFill>
                <a:srgbClr val="1A1C1E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ts val="1500"/>
              </a:lnSpc>
              <a:spcAft>
                <a:spcPts val="22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Stay up-to-date on the latest security threats and best practices.</a:t>
            </a:r>
          </a:p>
          <a:p>
            <a:pPr marL="457200" marR="0" lvl="1" indent="0">
              <a:lnSpc>
                <a:spcPts val="1500"/>
              </a:lnSpc>
              <a:spcAft>
                <a:spcPts val="225"/>
              </a:spcAft>
              <a:buSzPts val="1000"/>
              <a:buNone/>
              <a:tabLst>
                <a:tab pos="914400" algn="l"/>
              </a:tabLst>
            </a:pPr>
            <a:endParaRPr lang="en-US" kern="100" dirty="0">
              <a:solidFill>
                <a:srgbClr val="1A1C1E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ts val="1500"/>
              </a:lnSpc>
              <a:spcAft>
                <a:spcPts val="225"/>
              </a:spcAft>
              <a:buSzPts val="1000"/>
              <a:tabLst>
                <a:tab pos="457200" algn="l"/>
              </a:tabLst>
            </a:pPr>
            <a:r>
              <a:rPr lang="en-US" b="0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Call to Action: "Start implementing these best practices today to protect your valuable code assets."</a:t>
            </a:r>
            <a:endParaRPr lang="en-US" b="0" kern="100" dirty="0">
              <a:solidFill>
                <a:srgbClr val="1A1C1E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endParaRPr lang="en-US" b="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4BC234A-865D-2ADD-07BB-BE02E5193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B0CA19-E237-2FA9-5DE7-452763F4C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0" y="4344499"/>
            <a:ext cx="3178928" cy="188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16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D64E9-9DCE-A7A5-761D-89DAB6A71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37682-6E3B-5C8A-6309-DB0C0877C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1687"/>
            <a:ext cx="7543800" cy="512690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Q&amp;A / References</a:t>
            </a:r>
            <a:endParaRPr lang="en-US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DC822-6A70-8E33-4E36-2E298E60B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2025" y="828677"/>
            <a:ext cx="9344025" cy="5400673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600" b="0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Questions &amp; References</a:t>
            </a:r>
            <a:endParaRPr lang="en-US" sz="1600" b="0" kern="100" dirty="0">
              <a:solidFill>
                <a:srgbClr val="1A1C1E"/>
              </a:solidFill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ts val="1500"/>
              </a:lnSpc>
              <a:spcAft>
                <a:spcPts val="225"/>
              </a:spcAft>
              <a:buSzPts val="1000"/>
              <a:tabLst>
                <a:tab pos="457200" algn="l"/>
              </a:tabLst>
            </a:pPr>
            <a:r>
              <a:rPr lang="en-US" sz="1600" b="0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References: </a:t>
            </a:r>
          </a:p>
          <a:p>
            <a:pPr marR="0" lvl="0">
              <a:lnSpc>
                <a:spcPts val="1500"/>
              </a:lnSpc>
              <a:spcAft>
                <a:spcPts val="225"/>
              </a:spcAft>
              <a:buSzPts val="1000"/>
              <a:tabLst>
                <a:tab pos="457200" algn="l"/>
              </a:tabLst>
            </a:pPr>
            <a:r>
              <a:rPr lang="en-US" sz="1600" b="0" kern="0" dirty="0" err="1">
                <a:solidFill>
                  <a:srgbClr val="1A1C1E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Snyk</a:t>
            </a:r>
            <a:r>
              <a:rPr lang="en-US" sz="1600" b="0" kern="0" dirty="0">
                <a:solidFill>
                  <a:srgbClr val="1A1C1E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(Accessed 02/24/2025) Securing Source Code in Repositories is Essential: How To Get Started (Published 11/16/2023) URL: </a:t>
            </a:r>
            <a:r>
              <a:rPr lang="en-US" sz="1600" b="0" kern="0" dirty="0">
                <a:solidFill>
                  <a:srgbClr val="1A1C1E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https://snyk.io/articles/securing-source-code-repositories/</a:t>
            </a:r>
            <a:endParaRPr lang="en-US" sz="1600" b="0" kern="0" dirty="0">
              <a:solidFill>
                <a:srgbClr val="1A1C1E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lvl="0">
              <a:lnSpc>
                <a:spcPts val="1500"/>
              </a:lnSpc>
              <a:spcAft>
                <a:spcPts val="225"/>
              </a:spcAft>
              <a:buSzPts val="1000"/>
              <a:tabLst>
                <a:tab pos="457200" algn="l"/>
              </a:tabLst>
            </a:pPr>
            <a:endParaRPr lang="en-US" sz="1600" b="0" kern="0" dirty="0">
              <a:solidFill>
                <a:srgbClr val="1A1C1E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lvl="0">
              <a:lnSpc>
                <a:spcPts val="1500"/>
              </a:lnSpc>
              <a:spcAft>
                <a:spcPts val="225"/>
              </a:spcAft>
              <a:buSzPts val="1000"/>
              <a:tabLst>
                <a:tab pos="457200" algn="l"/>
              </a:tabLst>
            </a:pPr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GitHub Docs</a:t>
            </a:r>
            <a:r>
              <a:rPr lang="en-US" sz="1600" b="0" i="0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(Accessed 02/24/2025) Best practices for repositories. URL: </a:t>
            </a:r>
            <a:r>
              <a:rPr lang="en-US" sz="1600" b="0" i="0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https://docs.github.com/en/repositories/creating-and-managing-repositories/best-practices-for-repositories</a:t>
            </a:r>
            <a:endParaRPr lang="en-US" sz="1600" b="0" i="0" kern="0" dirty="0">
              <a:solidFill>
                <a:srgbClr val="1A1C1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ts val="1500"/>
              </a:lnSpc>
              <a:spcAft>
                <a:spcPts val="225"/>
              </a:spcAft>
              <a:buSzPts val="1000"/>
              <a:tabLst>
                <a:tab pos="457200" algn="l"/>
              </a:tabLst>
            </a:pPr>
            <a:endParaRPr lang="en-US" sz="1600" b="0" kern="0" dirty="0">
              <a:solidFill>
                <a:srgbClr val="1A1C1E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lvl="0">
              <a:lnSpc>
                <a:spcPts val="1500"/>
              </a:lnSpc>
              <a:spcAft>
                <a:spcPts val="225"/>
              </a:spcAft>
              <a:buSzPts val="1000"/>
              <a:tabLst>
                <a:tab pos="457200" algn="l"/>
              </a:tabLst>
            </a:pPr>
            <a:r>
              <a:rPr lang="en-US" sz="1600" b="0" kern="0" dirty="0">
                <a:solidFill>
                  <a:srgbClr val="1A1C1E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LinkedIn (Accessed 02/24/2025) Securing Source Code and Repositories: Best Practices and Code Implementations by Fidel </a:t>
            </a:r>
            <a:r>
              <a:rPr lang="en-US" sz="1600" b="0" kern="0" dirty="0" err="1">
                <a:solidFill>
                  <a:srgbClr val="1A1C1E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Vetino</a:t>
            </a:r>
            <a:r>
              <a:rPr lang="en-US" sz="1600" b="0" kern="0" dirty="0">
                <a:solidFill>
                  <a:srgbClr val="1A1C1E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(Published 03/12/2025) URL: https://www.linkedin.com/pulse/securing-source-code-repositories-best-practices-fidel-fidel-v-3up9e/</a:t>
            </a:r>
          </a:p>
          <a:p>
            <a:pPr marR="0" lvl="0">
              <a:lnSpc>
                <a:spcPts val="1500"/>
              </a:lnSpc>
              <a:spcAft>
                <a:spcPts val="225"/>
              </a:spcAft>
              <a:buSzPts val="1000"/>
              <a:tabLst>
                <a:tab pos="457200" algn="l"/>
              </a:tabLst>
            </a:pPr>
            <a:endParaRPr lang="en-US" sz="1600" b="0" kern="0" dirty="0">
              <a:solidFill>
                <a:srgbClr val="1A1C1E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lvl="0">
              <a:lnSpc>
                <a:spcPts val="1500"/>
              </a:lnSpc>
              <a:spcAft>
                <a:spcPts val="225"/>
              </a:spcAft>
              <a:buSzPts val="1000"/>
              <a:tabLst>
                <a:tab pos="457200" algn="l"/>
              </a:tabLst>
            </a:pPr>
            <a:r>
              <a:rPr lang="en-US" sz="1600" b="0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NIST Special Publication 800-53</a:t>
            </a:r>
            <a:endParaRPr lang="en-US" sz="1600" b="0" kern="100" dirty="0">
              <a:solidFill>
                <a:srgbClr val="1A1C1E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lvl="0">
              <a:lnSpc>
                <a:spcPts val="1500"/>
              </a:lnSpc>
              <a:spcAft>
                <a:spcPts val="225"/>
              </a:spcAft>
              <a:buSzPts val="1000"/>
              <a:tabLst>
                <a:tab pos="457200" algn="l"/>
              </a:tabLst>
            </a:pPr>
            <a:r>
              <a:rPr lang="en-US" sz="1600" b="0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OWASP (various cheat sheets and projects)</a:t>
            </a:r>
            <a:endParaRPr lang="en-US" sz="1600" b="0" kern="100" dirty="0">
              <a:solidFill>
                <a:srgbClr val="1A1C1E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lvl="0">
              <a:lnSpc>
                <a:spcPts val="1500"/>
              </a:lnSpc>
              <a:spcAft>
                <a:spcPts val="225"/>
              </a:spcAft>
              <a:buSzPts val="1000"/>
              <a:tabLst>
                <a:tab pos="457200" algn="l"/>
              </a:tabLst>
            </a:pPr>
            <a:r>
              <a:rPr lang="en-US" sz="1600" b="0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Steve McConnell, </a:t>
            </a:r>
            <a:r>
              <a:rPr lang="en-US" sz="1600" b="0" i="1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Code Complete</a:t>
            </a:r>
            <a:endParaRPr lang="en-US" sz="1600" b="0" i="1" kern="100" dirty="0">
              <a:solidFill>
                <a:srgbClr val="1A1C1E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lvl="0">
              <a:lnSpc>
                <a:spcPts val="1500"/>
              </a:lnSpc>
              <a:spcAft>
                <a:spcPts val="225"/>
              </a:spcAft>
              <a:buSzPts val="1000"/>
              <a:tabLst>
                <a:tab pos="457200" algn="l"/>
              </a:tabLst>
            </a:pPr>
            <a:r>
              <a:rPr lang="en-US" sz="1600" b="0" kern="0" dirty="0" err="1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DevSecOps</a:t>
            </a:r>
            <a:r>
              <a:rPr lang="en-US" sz="1600" b="0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resources</a:t>
            </a:r>
            <a:endParaRPr lang="en-US" sz="1600" b="0" kern="100" dirty="0">
              <a:solidFill>
                <a:srgbClr val="1A1C1E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endParaRPr lang="en-US" sz="1600" b="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2D1838A-ABCB-9F38-9DE0-C4FC35F77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437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Questions.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>
            <a:noAutofit/>
          </a:bodyPr>
          <a:lstStyle/>
          <a:p>
            <a:r>
              <a:rPr lang="en-US" dirty="0"/>
              <a:t>Hugo Vega Hernandez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1687"/>
            <a:ext cx="7543800" cy="512690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Securing Shared Source Code Repositories: Best Practices</a:t>
            </a:r>
            <a:endParaRPr lang="en-US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2025" y="781052"/>
            <a:ext cx="9344025" cy="5400673"/>
          </a:xfrm>
        </p:spPr>
        <p:txBody>
          <a:bodyPr>
            <a:normAutofit/>
          </a:bodyPr>
          <a:lstStyle/>
          <a:p>
            <a:pPr marL="0" marR="0">
              <a:lnSpc>
                <a:spcPts val="1500"/>
              </a:lnSpc>
              <a:spcAft>
                <a:spcPts val="1350"/>
              </a:spcAft>
            </a:pPr>
            <a:r>
              <a:rPr lang="en-US" b="0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Goal: To educate the audience on the essential security controls to implement in shared source code repositories to protect sensitive data, prevent vulnerabilities, and maintain code integrity.</a:t>
            </a:r>
            <a:endParaRPr lang="en-US" b="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0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Protecting Your Code Assets in a Collaborative Environment</a:t>
            </a:r>
            <a:endParaRPr lang="en-US" b="0" kern="100" dirty="0">
              <a:solidFill>
                <a:srgbClr val="1A1C1E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b="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E71C5-AE42-7483-3EF6-A62A40989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557" y="2261728"/>
            <a:ext cx="7714960" cy="409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5DFC9-5B7F-B655-8462-8B71A1BBF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2108B-5562-0E8D-F94F-CC5F9292E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1687"/>
            <a:ext cx="7543800" cy="512690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Introduction: The Shared Source Code Repository Landscape</a:t>
            </a:r>
            <a:endParaRPr lang="en-US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B2C2B-82B0-D998-621A-330BC9B02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2025" y="828677"/>
            <a:ext cx="9344025" cy="5400673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0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Why Secure Shared Repositories?</a:t>
            </a:r>
            <a:endParaRPr lang="en-US" sz="1800" b="0" kern="100" dirty="0">
              <a:solidFill>
                <a:srgbClr val="1A1C1E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dirty="0">
              <a:effectLst/>
            </a:endParaRPr>
          </a:p>
          <a:p>
            <a:pPr marL="742950" marR="0" lvl="1" indent="-285750">
              <a:lnSpc>
                <a:spcPts val="1500"/>
              </a:lnSpc>
              <a:spcAft>
                <a:spcPts val="22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Centralized Code Management: Repositories like Git/GitHub/GitLab are the heart of modern software development.</a:t>
            </a:r>
            <a:endParaRPr lang="en-US" kern="100" dirty="0">
              <a:solidFill>
                <a:srgbClr val="1A1C1E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ts val="1500"/>
              </a:lnSpc>
              <a:spcAft>
                <a:spcPts val="22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Collaboration Hubs: Multiple developers contribute, increasing the attack surface.</a:t>
            </a:r>
            <a:endParaRPr lang="en-US" kern="100" dirty="0">
              <a:solidFill>
                <a:srgbClr val="1A1C1E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ts val="1500"/>
              </a:lnSpc>
              <a:spcAft>
                <a:spcPts val="22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Sensitive Data Exposure: Code often contains credentials, API keys, and configuration information.</a:t>
            </a:r>
            <a:endParaRPr lang="en-US" kern="100" dirty="0">
              <a:solidFill>
                <a:srgbClr val="1A1C1E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ts val="1500"/>
              </a:lnSpc>
              <a:spcAft>
                <a:spcPts val="22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Vulnerability Injection: Malicious code or unintentional errors can introduce vulnerabilities.</a:t>
            </a:r>
            <a:endParaRPr lang="en-US" kern="100" dirty="0">
              <a:solidFill>
                <a:srgbClr val="1A1C1E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ts val="1500"/>
              </a:lnSpc>
              <a:spcAft>
                <a:spcPts val="22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Supply Chain Risk: Open-source dependencies introduce another layer of complexity.</a:t>
            </a:r>
            <a:endParaRPr lang="en-US" kern="100" dirty="0">
              <a:solidFill>
                <a:srgbClr val="1A1C1E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ts val="1500"/>
              </a:lnSpc>
              <a:spcAft>
                <a:spcPts val="22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Compliance Mandates: Many regulations (e.g., PCI DSS, HIPAA) require code security.</a:t>
            </a:r>
            <a:endParaRPr lang="en-US" kern="100" dirty="0">
              <a:solidFill>
                <a:srgbClr val="1A1C1E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2000" b="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F1ED92C-935A-1E8D-B24D-65374144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278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7C50C-8F18-0786-C093-164AE4387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3DA8A-081F-7471-A5CF-886662AD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1687"/>
            <a:ext cx="8477250" cy="512690"/>
          </a:xfrm>
        </p:spPr>
        <p:txBody>
          <a:bodyPr>
            <a:normAutofit/>
          </a:bodyPr>
          <a:lstStyle/>
          <a:p>
            <a:pPr marL="0" marR="0">
              <a:lnSpc>
                <a:spcPts val="1500"/>
              </a:lnSpc>
              <a:spcAft>
                <a:spcPts val="1350"/>
              </a:spcAft>
            </a:pPr>
            <a:r>
              <a:rPr lang="en-US" sz="1800" b="1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 Control: The Foundation of Security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C2C89-DC05-E395-E075-8F6591E49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2025" y="828677"/>
            <a:ext cx="9344025" cy="5400673"/>
          </a:xfrm>
        </p:spPr>
        <p:txBody>
          <a:bodyPr>
            <a:normAutofit/>
          </a:bodyPr>
          <a:lstStyle/>
          <a:p>
            <a:pPr marR="0" lvl="0">
              <a:lnSpc>
                <a:spcPts val="1500"/>
              </a:lnSpc>
              <a:spcAft>
                <a:spcPts val="225"/>
              </a:spcAft>
              <a:buSzPts val="1000"/>
              <a:tabLst>
                <a:tab pos="457200" algn="l"/>
              </a:tabLst>
            </a:pPr>
            <a:r>
              <a:rPr lang="en-US" b="0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Implementing Strict Access Control</a:t>
            </a:r>
            <a:endParaRPr lang="en-US" b="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ts val="1500"/>
              </a:lnSpc>
              <a:spcAft>
                <a:spcPts val="22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Principle of Least Privilege (POLP): Grant only the necessary permissions to each user or group. "Only give access to the repos, branches, and files that developers absolutely need."</a:t>
            </a:r>
            <a:endParaRPr lang="en-US" kern="100" dirty="0">
              <a:solidFill>
                <a:srgbClr val="1A1C1E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ts val="1500"/>
              </a:lnSpc>
              <a:spcAft>
                <a:spcPts val="22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Role-Based Access Control (RBAC): Define roles (e.g., developer, reviewer, maintainer) with specific permissions.</a:t>
            </a:r>
            <a:endParaRPr lang="en-US" kern="100" dirty="0">
              <a:solidFill>
                <a:srgbClr val="1A1C1E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ts val="1500"/>
              </a:lnSpc>
              <a:spcAft>
                <a:spcPts val="22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Authentication: Enforce strong authentication methods (e.g., multi-factor authentication - MFA). "MFA dramatically reduces the risk of unauthorized access."</a:t>
            </a:r>
            <a:endParaRPr lang="en-US" kern="100" dirty="0">
              <a:solidFill>
                <a:srgbClr val="1A1C1E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ts val="1500"/>
              </a:lnSpc>
              <a:spcAft>
                <a:spcPts val="22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Regular Access Reviews: Periodically review and revoke access for inactive or departed users.</a:t>
            </a:r>
            <a:endParaRPr lang="en-US" kern="100" dirty="0">
              <a:solidFill>
                <a:srgbClr val="1A1C1E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ts val="1500"/>
              </a:lnSpc>
              <a:spcAft>
                <a:spcPts val="22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Branch Permissions: Control who can push to protected branches (e.g., main, develop). "Prevent direct commits to main to ensure code review."</a:t>
            </a:r>
            <a:endParaRPr lang="en-US" kern="100" dirty="0">
              <a:solidFill>
                <a:srgbClr val="1A1C1E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ts val="1500"/>
              </a:lnSpc>
              <a:spcAft>
                <a:spcPts val="225"/>
              </a:spcAft>
              <a:buSzPts val="1000"/>
              <a:tabLst>
                <a:tab pos="457200" algn="l"/>
              </a:tabLst>
            </a:pPr>
            <a:endParaRPr lang="en-US" b="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b="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5041B12-B24E-7EEF-957D-92F8DFF8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72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FDC1CC-C944-581F-D0E6-629B4955C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CEFAE-0139-5F66-7A0D-5743D25A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1687"/>
            <a:ext cx="7543800" cy="512690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Code Review: A Critical Security Gate</a:t>
            </a:r>
            <a:endParaRPr lang="en-US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A0EBD-F308-9850-E9BA-AC28BC61D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2025" y="828677"/>
            <a:ext cx="9344025" cy="5400673"/>
          </a:xfrm>
        </p:spPr>
        <p:txBody>
          <a:bodyPr>
            <a:normAutofit/>
          </a:bodyPr>
          <a:lstStyle/>
          <a:p>
            <a:pPr marR="0" lvl="0">
              <a:lnSpc>
                <a:spcPts val="1500"/>
              </a:lnSpc>
              <a:spcAft>
                <a:spcPts val="225"/>
              </a:spcAft>
              <a:buSzPts val="1000"/>
              <a:tabLst>
                <a:tab pos="457200" algn="l"/>
              </a:tabLst>
            </a:pPr>
            <a:r>
              <a:rPr lang="en-US" b="0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Code Review for Security</a:t>
            </a:r>
            <a:endParaRPr lang="en-US" b="0" kern="100" dirty="0">
              <a:solidFill>
                <a:srgbClr val="1A1C1E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endParaRPr lang="en-US" b="0" dirty="0">
              <a:solidFill>
                <a:srgbClr val="1A1C1E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ts val="1500"/>
              </a:lnSpc>
              <a:spcAft>
                <a:spcPts val="22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Mandatory Code Reviews: Require all code changes to be reviewed by at least one other developer.</a:t>
            </a:r>
            <a:endParaRPr lang="en-US" kern="100" dirty="0">
              <a:solidFill>
                <a:srgbClr val="1A1C1E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ts val="1500"/>
              </a:lnSpc>
              <a:spcAft>
                <a:spcPts val="22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Security-Focused Reviewers: Train reviewers to identify security vulnerabilities (e.g., injection flaws, insecure configurations).</a:t>
            </a:r>
            <a:endParaRPr lang="en-US" kern="100" dirty="0">
              <a:solidFill>
                <a:srgbClr val="1A1C1E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ts val="1500"/>
              </a:lnSpc>
              <a:spcAft>
                <a:spcPts val="22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Automated Code Analysis: Integrate static analysis tools (SAST) to automatically detect potential security issues. "SAST can identify common vulnerabilities like SQL injection and cross-site scripting."</a:t>
            </a:r>
            <a:endParaRPr lang="en-US" kern="100" dirty="0">
              <a:solidFill>
                <a:srgbClr val="1A1C1E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ts val="1500"/>
              </a:lnSpc>
              <a:spcAft>
                <a:spcPts val="22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Peer Review Checklists: Provide reviewers with checklists to ensure consistent and thorough reviews.</a:t>
            </a:r>
            <a:endParaRPr lang="en-US" kern="100" dirty="0">
              <a:solidFill>
                <a:srgbClr val="1A1C1E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ts val="1500"/>
              </a:lnSpc>
              <a:spcAft>
                <a:spcPts val="22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Documented Review Process: Establish a clear and documented code review process.</a:t>
            </a:r>
            <a:endParaRPr lang="en-US" kern="100" dirty="0">
              <a:solidFill>
                <a:srgbClr val="1A1C1E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endParaRPr lang="en-US" b="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F6CE22B-C095-469E-A97C-BA6CF015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101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838A5-69DE-8C4A-9D12-3A9687B35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D3996-977A-D61F-7B99-56ECE8CA2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1687"/>
            <a:ext cx="7543800" cy="512690"/>
          </a:xfrm>
        </p:spPr>
        <p:txBody>
          <a:bodyPr>
            <a:normAutofit/>
          </a:bodyPr>
          <a:lstStyle/>
          <a:p>
            <a:pPr marL="0" marR="0">
              <a:lnSpc>
                <a:spcPts val="1500"/>
              </a:lnSpc>
              <a:spcAft>
                <a:spcPts val="1350"/>
              </a:spcAft>
            </a:pPr>
            <a:r>
              <a:rPr lang="en-US" sz="1800" b="1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Secrets Management: Protecting Sensitive Data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831FB-C151-D410-D929-EA29EAFFA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2025" y="828677"/>
            <a:ext cx="9344025" cy="5400673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b="0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Managing Secrets Securely</a:t>
            </a:r>
            <a:endParaRPr lang="en-US" b="0" kern="100" dirty="0">
              <a:solidFill>
                <a:srgbClr val="1A1C1E"/>
              </a:solidFill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ts val="1500"/>
              </a:lnSpc>
              <a:spcAft>
                <a:spcPts val="22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Never Store Secrets in Code: Hardcoding credentials, API keys, and other secrets is a major security risk. "Secrets should never be checked into source control."</a:t>
            </a:r>
            <a:endParaRPr lang="en-US" kern="100" dirty="0">
              <a:solidFill>
                <a:srgbClr val="1A1C1E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ts val="1500"/>
              </a:lnSpc>
              <a:spcAft>
                <a:spcPts val="22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Use a Secrets Management Tool: Utilize tools like </a:t>
            </a:r>
            <a:r>
              <a:rPr lang="en-US" kern="0" dirty="0" err="1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HashiCorp</a:t>
            </a:r>
            <a:r>
              <a:rPr lang="en-US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Vault, AWS Secrets Manager, or Azure Key Vault to store and manage secrets.</a:t>
            </a:r>
            <a:endParaRPr lang="en-US" kern="100" dirty="0">
              <a:solidFill>
                <a:srgbClr val="1A1C1E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ts val="1500"/>
              </a:lnSpc>
              <a:spcAft>
                <a:spcPts val="22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Environment Variables: Inject secrets into the application environment at runtime.</a:t>
            </a:r>
            <a:endParaRPr lang="en-US" kern="100" dirty="0">
              <a:solidFill>
                <a:srgbClr val="1A1C1E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ts val="1500"/>
              </a:lnSpc>
              <a:spcAft>
                <a:spcPts val="22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Credential Scanning: Employ tools to scan repositories for accidentally committed secrets. "Early detection of exposed secrets can prevent breaches."</a:t>
            </a:r>
            <a:endParaRPr lang="en-US" kern="100" dirty="0">
              <a:solidFill>
                <a:srgbClr val="1A1C1E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ts val="1500"/>
              </a:lnSpc>
              <a:spcAft>
                <a:spcPts val="22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Rotate Credentials Regularly: Periodically rotate credentials to limit the impact of potential compromises.</a:t>
            </a:r>
            <a:endParaRPr lang="en-US" kern="100" dirty="0">
              <a:solidFill>
                <a:srgbClr val="1A1C1E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endParaRPr lang="en-US" b="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D1CE7FB-0F86-CF94-ED13-279B3B104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45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AEF57-9B30-F798-49ED-5B4C23F2A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EFA9-819B-739F-B4DE-92ED112B6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1687"/>
            <a:ext cx="8743950" cy="512690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Dependency Management: Addressing Supply Chain Risks</a:t>
            </a:r>
            <a:endParaRPr lang="en-US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A9423-CD42-DAF3-30EC-743AA5E2C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2025" y="828677"/>
            <a:ext cx="9344025" cy="5400673"/>
          </a:xfrm>
        </p:spPr>
        <p:txBody>
          <a:bodyPr>
            <a:normAutofit/>
          </a:bodyPr>
          <a:lstStyle/>
          <a:p>
            <a:pPr marR="0" lvl="0">
              <a:lnSpc>
                <a:spcPts val="1500"/>
              </a:lnSpc>
              <a:spcAft>
                <a:spcPts val="225"/>
              </a:spcAft>
              <a:buSzPts val="1000"/>
              <a:tabLst>
                <a:tab pos="457200" algn="l"/>
              </a:tabLst>
            </a:pPr>
            <a:r>
              <a:rPr lang="en-US" b="0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Secure Dependency Management</a:t>
            </a:r>
            <a:endParaRPr lang="en-US" b="0" dirty="0">
              <a:solidFill>
                <a:srgbClr val="1A1C1E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ts val="1500"/>
              </a:lnSpc>
              <a:spcAft>
                <a:spcPts val="22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Software Composition Analysis (SCA): Use SCA tools to identify vulnerabilities in third-party dependencies. "SCA helps manage the risk associated with open-source components."</a:t>
            </a:r>
            <a:endParaRPr lang="en-US" kern="100" dirty="0">
              <a:solidFill>
                <a:srgbClr val="1A1C1E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ts val="1500"/>
              </a:lnSpc>
              <a:spcAft>
                <a:spcPts val="22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Vulnerability Databases: Regularly update vulnerability databases to ensure SCA tools are up-to-date.</a:t>
            </a:r>
            <a:endParaRPr lang="en-US" kern="100" dirty="0">
              <a:solidFill>
                <a:srgbClr val="1A1C1E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ts val="1500"/>
              </a:lnSpc>
              <a:spcAft>
                <a:spcPts val="22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Dependency Pinning: Specify exact versions of dependencies to prevent unexpected updates that could introduce vulnerabilities.</a:t>
            </a:r>
            <a:endParaRPr lang="en-US" kern="100" dirty="0">
              <a:solidFill>
                <a:srgbClr val="1A1C1E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ts val="1500"/>
              </a:lnSpc>
              <a:spcAft>
                <a:spcPts val="22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Automated Security Updates: Implement automated processes for updating dependencies with security patches.</a:t>
            </a:r>
            <a:endParaRPr lang="en-US" kern="100" dirty="0">
              <a:solidFill>
                <a:srgbClr val="1A1C1E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ts val="1500"/>
              </a:lnSpc>
              <a:spcAft>
                <a:spcPts val="22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Policy Enforcement: Define policies for acceptable dependencies and versions.</a:t>
            </a:r>
            <a:endParaRPr lang="en-US" kern="100" dirty="0">
              <a:solidFill>
                <a:srgbClr val="1A1C1E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b="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F56C45F-5B23-2B18-4059-C6EDEF422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636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D222F-89D6-189C-4B72-6C9152745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17543-A694-2DB1-0750-CEC814875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201687"/>
            <a:ext cx="10372726" cy="512690"/>
          </a:xfrm>
        </p:spPr>
        <p:txBody>
          <a:bodyPr>
            <a:normAutofit/>
          </a:bodyPr>
          <a:lstStyle/>
          <a:p>
            <a:pPr marL="0" marR="0">
              <a:lnSpc>
                <a:spcPts val="1500"/>
              </a:lnSpc>
              <a:spcAft>
                <a:spcPts val="1350"/>
              </a:spcAft>
            </a:pPr>
            <a:r>
              <a:rPr lang="en-US" sz="1800" b="1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Security Automation &amp; Continuous Integration/Continuous Delivery (CI/CD)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A1CD4-8AC7-738C-EA8C-86E6E82F0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2025" y="828677"/>
            <a:ext cx="9344025" cy="5400673"/>
          </a:xfrm>
        </p:spPr>
        <p:txBody>
          <a:bodyPr>
            <a:normAutofit/>
          </a:bodyPr>
          <a:lstStyle/>
          <a:p>
            <a:pPr marR="0" lvl="0">
              <a:lnSpc>
                <a:spcPts val="1500"/>
              </a:lnSpc>
              <a:spcAft>
                <a:spcPts val="225"/>
              </a:spcAft>
              <a:buSzPts val="1000"/>
              <a:tabLst>
                <a:tab pos="457200" algn="l"/>
              </a:tabLst>
            </a:pPr>
            <a:r>
              <a:rPr lang="en-US" b="0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Integrating Security into CI/CD</a:t>
            </a:r>
            <a:endParaRPr lang="en-US" b="0" kern="100" dirty="0">
              <a:solidFill>
                <a:srgbClr val="1A1C1E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endParaRPr lang="en-US" b="0" kern="100" dirty="0">
              <a:solidFill>
                <a:srgbClr val="1A1C1E"/>
              </a:solidFill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ts val="1500"/>
              </a:lnSpc>
              <a:spcAft>
                <a:spcPts val="22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Static Analysis (SAST) in CI: Integrate SAST tools into the CI pipeline to automatically scan code for vulnerabilities before deployment. "Shift security left by integrating SAST into the CI/CD pipeline."</a:t>
            </a:r>
            <a:endParaRPr lang="en-US" kern="100" dirty="0">
              <a:solidFill>
                <a:srgbClr val="1A1C1E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ts val="1500"/>
              </a:lnSpc>
              <a:spcAft>
                <a:spcPts val="22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Dynamic Analysis (DAST) in CI/CD: If applicable, integrate DAST tools to test running applications for vulnerabilities.</a:t>
            </a:r>
            <a:endParaRPr lang="en-US" kern="100" dirty="0">
              <a:solidFill>
                <a:srgbClr val="1A1C1E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ts val="1500"/>
              </a:lnSpc>
              <a:spcAft>
                <a:spcPts val="22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Automated Testing: Include security tests (e.g., penetration testing, fuzzing) in the CI/CD pipeline.</a:t>
            </a:r>
            <a:endParaRPr lang="en-US" kern="100" dirty="0">
              <a:solidFill>
                <a:srgbClr val="1A1C1E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ts val="1500"/>
              </a:lnSpc>
              <a:spcAft>
                <a:spcPts val="22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Infrastructure as Code (</a:t>
            </a:r>
            <a:r>
              <a:rPr lang="en-US" kern="0" dirty="0" err="1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IaC</a:t>
            </a:r>
            <a:r>
              <a:rPr lang="en-US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Scanning: Scan </a:t>
            </a:r>
            <a:r>
              <a:rPr lang="en-US" kern="0" dirty="0" err="1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IaC</a:t>
            </a:r>
            <a:r>
              <a:rPr lang="en-US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configurations (e.g., Terraform, CloudFormation) for security misconfigurations.</a:t>
            </a:r>
            <a:endParaRPr lang="en-US" kern="100" dirty="0">
              <a:solidFill>
                <a:srgbClr val="1A1C1E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ts val="1500"/>
              </a:lnSpc>
              <a:spcAft>
                <a:spcPts val="22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Automated Remediation: Where possible, automate the remediation of identified vulnerabilities.</a:t>
            </a:r>
            <a:endParaRPr lang="en-US" kern="100" dirty="0">
              <a:solidFill>
                <a:srgbClr val="1A1C1E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endParaRPr lang="en-US" b="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7AFA30D-60AE-099D-1FAA-924FD3CEE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258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F8C96-FFA0-EB5B-F484-DC4C06088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FA96E-9116-8E70-C93F-360679FA7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201687"/>
            <a:ext cx="8905875" cy="512690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Monitoring and Auditing</a:t>
            </a:r>
            <a:endParaRPr lang="en-US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D9E1A-4C49-DB73-8857-2332F8A27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2025" y="828677"/>
            <a:ext cx="9344025" cy="5400673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b="0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Continuous Monitoring and Auditing</a:t>
            </a:r>
            <a:endParaRPr lang="en-US" b="0" kern="100" dirty="0">
              <a:solidFill>
                <a:srgbClr val="1A1C1E"/>
              </a:solidFill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ts val="1500"/>
              </a:lnSpc>
              <a:spcAft>
                <a:spcPts val="22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Repository Activity Logs: Monitor repository activity logs for suspicious behavior (e.g., unauthorized access, unusual code changes).</a:t>
            </a:r>
            <a:endParaRPr lang="en-US" kern="100" dirty="0">
              <a:solidFill>
                <a:srgbClr val="1A1C1E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ts val="1500"/>
              </a:lnSpc>
              <a:spcAft>
                <a:spcPts val="22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Security Information and Event Management (SIEM): Integrate repository logs with a SIEM system for centralized security monitoring.</a:t>
            </a:r>
            <a:endParaRPr lang="en-US" kern="100" dirty="0">
              <a:solidFill>
                <a:srgbClr val="1A1C1E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ts val="1500"/>
              </a:lnSpc>
              <a:spcAft>
                <a:spcPts val="22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Alerting: Configure alerts for critical security events (e.g., compromised credentials, suspicious API calls).</a:t>
            </a:r>
            <a:endParaRPr lang="en-US" kern="100" dirty="0">
              <a:solidFill>
                <a:srgbClr val="1A1C1E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ts val="1500"/>
              </a:lnSpc>
              <a:spcAft>
                <a:spcPts val="22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Regular Audits: Conduct regular security audits of the repository and related infrastructure.</a:t>
            </a:r>
            <a:endParaRPr lang="en-US" kern="100" dirty="0">
              <a:solidFill>
                <a:srgbClr val="1A1C1E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ts val="1500"/>
              </a:lnSpc>
              <a:spcAft>
                <a:spcPts val="22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Compliance Reporting: Generate reports to demonstrate compliance with relevant security standards.</a:t>
            </a:r>
            <a:endParaRPr lang="en-US" kern="100" dirty="0">
              <a:solidFill>
                <a:srgbClr val="1A1C1E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endParaRPr lang="en-US" b="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532AFFB-3EDA-B2E3-B4EC-95F23F51B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33131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{C11F5054-1EFB-4A27-8A19-B11524F81F1D}tf67328976_win32</Template>
  <TotalTime>289</TotalTime>
  <Words>1090</Words>
  <Application>Microsoft Office PowerPoint</Application>
  <PresentationFormat>Widescreen</PresentationFormat>
  <Paragraphs>111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Arial</vt:lpstr>
      <vt:lpstr>Calibri</vt:lpstr>
      <vt:lpstr>Courier New</vt:lpstr>
      <vt:lpstr>Tenorite</vt:lpstr>
      <vt:lpstr>Times New Roman</vt:lpstr>
      <vt:lpstr>Custom</vt:lpstr>
      <vt:lpstr>Securing Shared Source Code Repositories: Best Practices  by  Hugo Vega Hernandez Assignment 11.2 02/24/2025</vt:lpstr>
      <vt:lpstr>Securing Shared Source Code Repositories: Best Practices</vt:lpstr>
      <vt:lpstr>Introduction: The Shared Source Code Repository Landscape</vt:lpstr>
      <vt:lpstr>Access Control: The Foundation of Security</vt:lpstr>
      <vt:lpstr>Code Review: A Critical Security Gate</vt:lpstr>
      <vt:lpstr>Secrets Management: Protecting Sensitive Data</vt:lpstr>
      <vt:lpstr>Dependency Management: Addressing Supply Chain Risks</vt:lpstr>
      <vt:lpstr>Security Automation &amp; Continuous Integration/Continuous Delivery (CI/CD)</vt:lpstr>
      <vt:lpstr>Monitoring and Auditing</vt:lpstr>
      <vt:lpstr>Conclusion: A Proactive Security Posture</vt:lpstr>
      <vt:lpstr>Q&amp;A / References</vt:lpstr>
      <vt:lpstr>Questions.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Hugo Vega Hernandez</dc:creator>
  <cp:lastModifiedBy>Hugo Vega Hernandez</cp:lastModifiedBy>
  <cp:revision>6</cp:revision>
  <dcterms:created xsi:type="dcterms:W3CDTF">2024-10-21T17:47:41Z</dcterms:created>
  <dcterms:modified xsi:type="dcterms:W3CDTF">2025-02-24T17:01:18Z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