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90" r:id="rId5"/>
    <p:sldId id="25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8" r:id="rId15"/>
    <p:sldId id="307" r:id="rId16"/>
    <p:sldId id="28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D41892-7405-4770-BE84-7D2ACE3786D6}" v="4" dt="2025-02-17T19:40:26.6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655" autoAdjust="0"/>
  </p:normalViewPr>
  <p:slideViewPr>
    <p:cSldViewPr snapToGrid="0">
      <p:cViewPr varScale="1">
        <p:scale>
          <a:sx n="100" d="100"/>
          <a:sy n="100" d="100"/>
        </p:scale>
        <p:origin x="96" y="90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2/17/2025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2/17/2025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9630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EEE2B0-BF78-A229-E655-9CA5F893A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79C3CB-DEE9-299C-9C4A-676C7B4532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43C37E-B715-831E-DEFC-FB06E799E0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BE97F-A23C-F5CD-568A-CBCE69B5AE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5482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B1E7FD-D742-5FA7-9ADE-C46A7E5BA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035101-92D4-5F44-9367-5F087F9002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EF94EB-3100-85C7-B6C6-2BFF60C747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A1F170-4B84-711A-A771-33A35289A6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5621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E85C2B-2105-8B06-F421-A2086EBE9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D8F633-D0FD-AABF-625A-9B2C7439F7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F9CFED-B78E-DC42-71E1-6F473E9B61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75A65F-D8E3-4F67-802C-EA5D1A0E53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9814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512240-C232-D301-6529-A1214A0CFF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871376-9DA8-46C5-D52B-ED8551065F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63CF94-D857-EB07-FB90-F9EC9E4A56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ED355-BDB6-288B-AF17-1C387D3718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188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CA50FB-EEEC-6845-F43E-ADB584382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74DEE2-7598-B081-1BAB-547019805C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870B1D-F0C9-921D-6270-E912B7A762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7D39F4-7F64-6591-9005-BE910C2F9B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535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BBDD8F-2740-B46F-F8B0-50614A625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C13379-A18C-1849-2A7A-A2F9956512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F5B7E7-F8DF-8A50-5E74-DF21087980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69A0E-A8F8-203E-27C9-3C8272A7D5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806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49AFE-DE28-C2D6-41BA-24BC9548B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BC4E9B-5C4A-4E6A-676E-0A74EB15B6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DA5084-FE0F-20D6-26F6-7C28DA67F9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42816E-CACF-D992-6EEA-416E7DAD2C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06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BEC40F-B75E-B035-6DE7-1ADADF5B2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3BF629-B7BC-4BE4-EDDE-7F0C7DA33A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B68B0A-29C6-D3B8-10D3-1EBBB41D8D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903005-C9CB-9BEB-80A1-59C11DAF0A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160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A2693A-9561-AEA6-CFA1-B2E160D07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FA0E74-775C-79D9-7CC8-D1842036F9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9C9197-28D2-BCBD-4CF5-097C6F6B5E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E79ACC-F6D7-AB97-0FE7-AD7421801D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454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933D2A-3FFE-4463-6B90-A78B27346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F9D1FE-E3FE-E24B-F84A-3455EB10CF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873C8A-E19A-B7EB-2E8D-3BB1FD9278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D291CA-1A0A-8C3B-D5DD-B28FC47477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003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stgorilla.com/blog/organizational-culture-change-examples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greatgame.com/the-fundamentals/workplace-culture" TargetMode="External"/><Relationship Id="rId4" Type="http://schemas.openxmlformats.org/officeDocument/2006/relationships/hyperlink" Target="https://clickup.com/blog/company-culture-examples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7876" y="3321051"/>
            <a:ext cx="6296024" cy="1574800"/>
          </a:xfrm>
        </p:spPr>
        <p:txBody>
          <a:bodyPr/>
          <a:lstStyle/>
          <a:p>
            <a:r>
              <a:rPr lang="en-US" sz="1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Navigating the Challenges: Barriers to Implementing a Just Culture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by</a:t>
            </a:r>
            <a:b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Hugo Vega Hernandez</a:t>
            </a:r>
            <a:b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Assignment 9.2</a:t>
            </a:r>
            <a:b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02/17/2025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26082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8BAABF-4833-DCAB-8E93-7B6864ABA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A3738-0771-7790-55DB-09B0FC41D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01687"/>
            <a:ext cx="7543800" cy="512690"/>
          </a:xfrm>
        </p:spPr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1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Strategies to Overcome Barriers</a:t>
            </a:r>
            <a:endParaRPr lang="en-US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F6527-AF8A-4D78-E87E-D0D92AFD0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2025" y="828677"/>
            <a:ext cx="9344025" cy="5400673"/>
          </a:xfrm>
        </p:spPr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Strategies to Overcome the Barriers</a:t>
            </a:r>
          </a:p>
          <a:p>
            <a:pPr marL="742950" marR="0" lvl="1" indent="-285750">
              <a:lnSpc>
                <a:spcPts val="1500"/>
              </a:lnSpc>
              <a:spcAft>
                <a:spcPts val="225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Secure Strong Leadership Commitment:</a:t>
            </a:r>
            <a:r>
              <a:rPr lang="en-US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Educate leaders, involve them in the process, and hold them accountable.</a:t>
            </a:r>
            <a:endParaRPr lang="en-US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ts val="1500"/>
              </a:lnSpc>
              <a:spcAft>
                <a:spcPts val="225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Provide Comprehensive Training:</a:t>
            </a:r>
            <a:r>
              <a:rPr lang="en-US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Train all employees on just culture principles, incident reporting, and investigation techniques.</a:t>
            </a:r>
            <a:endParaRPr lang="en-US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ts val="1500"/>
              </a:lnSpc>
              <a:spcAft>
                <a:spcPts val="225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Promote Transparency and Communication:</a:t>
            </a:r>
            <a:r>
              <a:rPr lang="en-US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Communicate openly about incidents, investigations, and lessons learned.</a:t>
            </a:r>
            <a:endParaRPr lang="en-US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ts val="1500"/>
              </a:lnSpc>
              <a:spcAft>
                <a:spcPts val="225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Ensure Fair and Consistent Application:</a:t>
            </a:r>
            <a:r>
              <a:rPr lang="en-US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Develop clear guidelines for applying just culture principles and ensure that they are followed consistently.</a:t>
            </a:r>
            <a:endParaRPr lang="en-US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ts val="1500"/>
              </a:lnSpc>
              <a:spcAft>
                <a:spcPts val="225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Foster a Culture of Trust and Respect:</a:t>
            </a:r>
            <a:r>
              <a:rPr lang="en-US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Create a safe environment where employees feel comfortable speaking up.</a:t>
            </a:r>
            <a:endParaRPr lang="en-US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ts val="1500"/>
              </a:lnSpc>
              <a:spcAft>
                <a:spcPts val="225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Regularly evaluate the just culture program:</a:t>
            </a:r>
            <a:r>
              <a:rPr lang="en-US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Conduct periodic audits to assess the effectiveness of the just culture program and identify areas for improvement.</a:t>
            </a:r>
            <a:endParaRPr lang="en-US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endParaRPr lang="en-US" b="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4BC234A-865D-2ADD-07BB-BE02E5193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B0CA19-E237-2FA9-5DE7-452763F4C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100" y="4771462"/>
            <a:ext cx="3178928" cy="188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16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4D64E9-9DCE-A7A5-761D-89DAB6A71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37682-6E3B-5C8A-6309-DB0C0877C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01687"/>
            <a:ext cx="7543800" cy="512690"/>
          </a:xfrm>
        </p:spPr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1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Conclusion</a:t>
            </a:r>
            <a:endParaRPr lang="en-US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DC822-6A70-8E33-4E36-2E298E60B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2025" y="828677"/>
            <a:ext cx="9344025" cy="5400673"/>
          </a:xfrm>
        </p:spPr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Conclusion: Building a Sustainable Just Culture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endParaRPr lang="en-US" b="0" kern="100" dirty="0">
              <a:solidFill>
                <a:srgbClr val="1A1C1E"/>
              </a:solidFill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ts val="1500"/>
              </a:lnSpc>
              <a:spcAft>
                <a:spcPts val="225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Implementing a just culture is a complex process that requires ongoing effort and commitment.</a:t>
            </a:r>
            <a:endParaRPr lang="en-US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ts val="1500"/>
              </a:lnSpc>
              <a:spcAft>
                <a:spcPts val="225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By addressing the common barriers proactively, organizations can create a safer, more learning-oriented environment.</a:t>
            </a:r>
            <a:endParaRPr lang="en-US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ts val="1500"/>
              </a:lnSpc>
              <a:spcAft>
                <a:spcPts val="225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benefits of a just culture include:</a:t>
            </a:r>
            <a:endParaRPr lang="en-US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143000" marR="0" lvl="2" indent="-228600">
              <a:lnSpc>
                <a:spcPts val="1500"/>
              </a:lnSpc>
              <a:spcAft>
                <a:spcPts val="225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Increased reporting of errors</a:t>
            </a:r>
            <a:endParaRPr lang="en-US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143000" marR="0" lvl="2" indent="-228600">
              <a:lnSpc>
                <a:spcPts val="1500"/>
              </a:lnSpc>
              <a:spcAft>
                <a:spcPts val="225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Improved patient safety</a:t>
            </a:r>
            <a:endParaRPr lang="en-US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143000" marR="0" lvl="2" indent="-228600">
              <a:lnSpc>
                <a:spcPts val="1500"/>
              </a:lnSpc>
              <a:spcAft>
                <a:spcPts val="225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Enhanced employee morale</a:t>
            </a:r>
            <a:endParaRPr lang="en-US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143000" marR="0" lvl="2" indent="-228600">
              <a:lnSpc>
                <a:spcPts val="1500"/>
              </a:lnSpc>
              <a:spcAft>
                <a:spcPts val="225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Greater organizational resilience</a:t>
            </a:r>
            <a:endParaRPr lang="en-US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ts val="1500"/>
              </a:lnSpc>
              <a:spcAft>
                <a:spcPts val="225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Call to action: Encourage the audience to reflect on the barriers discussed and to consider how they can contribute to building a just culture in their own organizations.</a:t>
            </a:r>
            <a:endParaRPr lang="en-US" b="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endParaRPr lang="en-US" b="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2D1838A-ABCB-9F38-9DE0-C4FC35F77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437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9216BA-54B8-CA6E-2A71-2927DB6105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3A78F-1A29-899D-E67F-3A3FDD312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01687"/>
            <a:ext cx="7543800" cy="512690"/>
          </a:xfrm>
        </p:spPr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References: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B40236-A714-5E2F-1D3A-CFCC08C33B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2025" y="828677"/>
            <a:ext cx="9344025" cy="5400673"/>
          </a:xfrm>
        </p:spPr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TestGorilla</a:t>
            </a:r>
            <a:r>
              <a:rPr lang="en-US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(Accessed 02/17/2025) 7 Organizational Culture Change Examples. URL: </a:t>
            </a:r>
            <a:r>
              <a:rPr lang="en-US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https://www.testgorilla.com/blog/organizational-culture-change-examples/</a:t>
            </a:r>
            <a:endParaRPr lang="en-US" sz="1800" b="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ClickUp</a:t>
            </a:r>
            <a:r>
              <a:rPr lang="en-US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(Accessed 02/17/2025) How to Build a Positive Company Culture (with Examples) (Published 06/26/2024) URL: </a:t>
            </a:r>
            <a:r>
              <a:rPr lang="en-US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4"/>
              </a:rPr>
              <a:t>https://clickup.com/blog/company-culture-examples/</a:t>
            </a:r>
            <a:endParaRPr lang="en-US" sz="1800" b="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Great Game of Business Homepage (Accessed 02/17/2025) Workplace Culture. URL: </a:t>
            </a:r>
            <a:r>
              <a:rPr lang="en-US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5"/>
              </a:rPr>
              <a:t>https://www.greatgame.com/the-fundamentals/workplace-culture</a:t>
            </a:r>
            <a:endParaRPr lang="en-US" sz="1800" b="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National Patient Safety Foundation (NPSF) – Now the Institute for Healthcare Improvement (IHI).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Agency for Healthcare Research and Quality (AHRQ).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Professional journals related to healthcare quality, safety, and risk management (e.g., BMJ Quality &amp; Safety, Journal of Patient Safety).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endParaRPr lang="en-US" sz="1800" b="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endParaRPr lang="en-US" sz="1800" b="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endParaRPr lang="en-US" sz="2000" b="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85632D7-2999-3CF4-BAA0-CB9FA1BF5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813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3457971"/>
          </a:xfrm>
        </p:spPr>
        <p:txBody>
          <a:bodyPr/>
          <a:lstStyle/>
          <a:p>
            <a:r>
              <a:rPr lang="en-US" dirty="0"/>
              <a:t>Questions.</a:t>
            </a: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850181"/>
          </a:xfrm>
        </p:spPr>
        <p:txBody>
          <a:bodyPr>
            <a:noAutofit/>
          </a:bodyPr>
          <a:lstStyle/>
          <a:p>
            <a:r>
              <a:rPr lang="en-US" dirty="0"/>
              <a:t>Hugo Vega Hernandez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01687"/>
            <a:ext cx="7543800" cy="512690"/>
          </a:xfrm>
        </p:spPr>
        <p:txBody>
          <a:bodyPr>
            <a:normAutofit fontScale="90000"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1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Navigating the Challenges: Barriers to Implementing a Just Culture</a:t>
            </a:r>
            <a:endParaRPr lang="en-US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2025" y="781052"/>
            <a:ext cx="9344025" cy="5400673"/>
          </a:xfrm>
        </p:spPr>
        <p:txBody>
          <a:bodyPr>
            <a:normAutofit/>
          </a:bodyPr>
          <a:lstStyle/>
          <a:p>
            <a:pPr marL="0" marR="0">
              <a:lnSpc>
                <a:spcPts val="1500"/>
              </a:lnSpc>
              <a:spcAft>
                <a:spcPts val="1350"/>
              </a:spcAft>
            </a:pPr>
            <a:r>
              <a:rPr lang="en-US" sz="1800" b="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Target Audience: Healthcare administrators, safety officers, team leaders, anyone involved in organizational culture change.</a:t>
            </a:r>
            <a:endParaRPr lang="en-US" sz="18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ts val="1500"/>
              </a:lnSpc>
              <a:spcAft>
                <a:spcPts val="1350"/>
              </a:spcAft>
            </a:pPr>
            <a:r>
              <a:rPr lang="en-US" sz="1800" b="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Goal: To identify and understand the common hurdles in establishing a just culture so that organizations can proactively address them and increase the likelihood of successful implementation.</a:t>
            </a:r>
            <a:endParaRPr lang="en-US" sz="1800" b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endParaRPr lang="en-US" sz="2000" b="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0E71C5-AE42-7483-3EF6-A62A40989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557" y="2261728"/>
            <a:ext cx="7714960" cy="409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55DFC9-5B7F-B655-8462-8B71A1BBF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2108B-5562-0E8D-F94F-CC5F9292E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01687"/>
            <a:ext cx="7543800" cy="512690"/>
          </a:xfrm>
        </p:spPr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1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What is a Just Culture? </a:t>
            </a:r>
            <a:endParaRPr lang="en-US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B2C2B-82B0-D998-621A-330BC9B02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2025" y="828677"/>
            <a:ext cx="9344025" cy="5400673"/>
          </a:xfrm>
        </p:spPr>
        <p:txBody>
          <a:bodyPr>
            <a:normAutofit/>
          </a:bodyPr>
          <a:lstStyle/>
          <a:p>
            <a:pPr marL="742950" marR="0" lvl="1" indent="-285750">
              <a:lnSpc>
                <a:spcPts val="1500"/>
              </a:lnSpc>
              <a:spcAft>
                <a:spcPts val="225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culture that encourages reporting errors and near misses without fear of punishment.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ts val="1500"/>
              </a:lnSpc>
              <a:spcAft>
                <a:spcPts val="225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Focuses on system improvement rather than individual blame.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ts val="1500"/>
              </a:lnSpc>
              <a:spcAft>
                <a:spcPts val="225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Recognizes that errors can result from system failures, human factors, and risky behaviors.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ts val="1500"/>
              </a:lnSpc>
              <a:spcAft>
                <a:spcPts val="225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Emphasizes accountability for intentional violations, reckless behavior, and gross negligence.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ts val="1500"/>
              </a:lnSpc>
              <a:spcAft>
                <a:spcPts val="225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Defines acceptable and unacceptable behaviors clearly.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endParaRPr lang="en-US" sz="2000" b="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F1ED92C-935A-1E8D-B24D-653741442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D688F1-C4ED-4635-2452-0A6361E2B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062" y="3276883"/>
            <a:ext cx="3889313" cy="325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278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37C50C-8F18-0786-C093-164AE43870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3DA8A-081F-7471-A5CF-886662AD7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01687"/>
            <a:ext cx="8477250" cy="512690"/>
          </a:xfrm>
        </p:spPr>
        <p:txBody>
          <a:bodyPr>
            <a:normAutofit fontScale="90000"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1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Barrier 1: Lack of Leadership Buy-In AND Understanding</a:t>
            </a:r>
            <a:endParaRPr lang="en-US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C2C89-DC05-E395-E075-8F6591E49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2025" y="828677"/>
            <a:ext cx="9344025" cy="5400673"/>
          </a:xfrm>
        </p:spPr>
        <p:txBody>
          <a:bodyPr>
            <a:normAutofit/>
          </a:bodyPr>
          <a:lstStyle/>
          <a:p>
            <a:pPr marR="0" lvl="0">
              <a:lnSpc>
                <a:spcPts val="1500"/>
              </a:lnSpc>
              <a:spcAft>
                <a:spcPts val="225"/>
              </a:spcAft>
              <a:buSzPts val="1000"/>
              <a:tabLst>
                <a:tab pos="457200" algn="l"/>
              </a:tabLst>
            </a:pPr>
            <a:r>
              <a:rPr lang="en-US" sz="1800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Barrier 1: Leadership Skepticism and Misunderstanding</a:t>
            </a:r>
          </a:p>
          <a:p>
            <a:pPr marR="0" lvl="0">
              <a:lnSpc>
                <a:spcPts val="1500"/>
              </a:lnSpc>
              <a:spcAft>
                <a:spcPts val="225"/>
              </a:spcAft>
              <a:buSzPts val="1000"/>
              <a:tabLst>
                <a:tab pos="457200" algn="l"/>
              </a:tabLst>
            </a:pP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ts val="1500"/>
              </a:lnSpc>
              <a:spcAft>
                <a:spcPts val="225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Description: If leaders don't fully understand or support the principles of just culture, implementation will fail. They may revert to blame-focused approaches in times of crisis.</a:t>
            </a:r>
            <a:endParaRPr lang="en-US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ts val="1500"/>
              </a:lnSpc>
              <a:spcAft>
                <a:spcPts val="225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Details:</a:t>
            </a:r>
            <a:endParaRPr lang="en-US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143000" marR="0" lvl="2" indent="-228600">
              <a:lnSpc>
                <a:spcPts val="1500"/>
              </a:lnSpc>
              <a:spcAft>
                <a:spcPts val="225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b="1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Lack of Understanding:</a:t>
            </a:r>
            <a:r>
              <a:rPr lang="en-US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Not grasping the difference between human error, at-risk behavior, and reckless behavior.</a:t>
            </a:r>
            <a:endParaRPr lang="en-US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143000" marR="0" lvl="2" indent="-228600">
              <a:lnSpc>
                <a:spcPts val="1500"/>
              </a:lnSpc>
              <a:spcAft>
                <a:spcPts val="225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b="1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Fear of Accountability:</a:t>
            </a:r>
            <a:r>
              <a:rPr lang="en-US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Leaders worry that a just culture will make them appear "soft" on errors or that it will shield incompetent employees.</a:t>
            </a:r>
            <a:endParaRPr lang="en-US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143000" marR="0" lvl="2" indent="-228600">
              <a:lnSpc>
                <a:spcPts val="1500"/>
              </a:lnSpc>
              <a:spcAft>
                <a:spcPts val="225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b="1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Resistance to Change:</a:t>
            </a:r>
            <a:r>
              <a:rPr lang="en-US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Entrenched leadership styles resistant to adopting new paradigms.</a:t>
            </a:r>
            <a:endParaRPr lang="en-US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ts val="1500"/>
              </a:lnSpc>
              <a:spcAft>
                <a:spcPts val="225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Consequences: Inconsistent application of principles, lack of trust, and employees remaining silent.</a:t>
            </a:r>
            <a:endParaRPr lang="en-US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R="0" lvl="0">
              <a:lnSpc>
                <a:spcPts val="1500"/>
              </a:lnSpc>
              <a:spcAft>
                <a:spcPts val="225"/>
              </a:spcAft>
              <a:buSzPts val="1000"/>
              <a:tabLst>
                <a:tab pos="457200" algn="l"/>
              </a:tabLst>
            </a:pP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endParaRPr lang="en-US" sz="2000" b="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5041B12-B24E-7EEF-957D-92F8DFF8F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44BFAC-5528-1513-AF1A-E57E8BF45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550" y="4871563"/>
            <a:ext cx="4009684" cy="147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372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FDC1CC-C944-581F-D0E6-629B4955C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CEFAE-0139-5F66-7A0D-5743D25AF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01687"/>
            <a:ext cx="7543800" cy="512690"/>
          </a:xfrm>
        </p:spPr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1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Barrier 2: Fear of Retribution AND Blame</a:t>
            </a:r>
            <a:endParaRPr lang="en-US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A0EBD-F308-9850-E9BA-AC28BC61D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2025" y="828677"/>
            <a:ext cx="9344025" cy="5400673"/>
          </a:xfrm>
        </p:spPr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Barrier 2: The Enduring Fear of Retribution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endParaRPr lang="en-US" dirty="0">
              <a:solidFill>
                <a:srgbClr val="1A1C1E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ts val="1500"/>
              </a:lnSpc>
              <a:spcAft>
                <a:spcPts val="225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Description: Even with stated policies, a deep-seated fear of punishment, reprisal, or career damage can prevent employees from reporting incidents.</a:t>
            </a:r>
            <a:endParaRPr lang="en-US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ts val="1500"/>
              </a:lnSpc>
              <a:spcAft>
                <a:spcPts val="225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Details:</a:t>
            </a:r>
            <a:endParaRPr lang="en-US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143000" marR="0" lvl="2" indent="-228600">
              <a:lnSpc>
                <a:spcPts val="1500"/>
              </a:lnSpc>
              <a:spcAft>
                <a:spcPts val="225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b="1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Past Experiences:</a:t>
            </a:r>
            <a:r>
              <a:rPr lang="en-US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Previous negative experiences with reporting incidents (e.g., being unfairly blamed or disciplined).</a:t>
            </a:r>
            <a:endParaRPr lang="en-US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143000" marR="0" lvl="2" indent="-228600">
              <a:lnSpc>
                <a:spcPts val="1500"/>
              </a:lnSpc>
              <a:spcAft>
                <a:spcPts val="225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b="1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Peer Pressure:</a:t>
            </a:r>
            <a:r>
              <a:rPr lang="en-US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A culture of silence enforced by colleagues who fear rocking the boat.</a:t>
            </a:r>
            <a:endParaRPr lang="en-US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143000" marR="0" lvl="2" indent="-228600">
              <a:lnSpc>
                <a:spcPts val="1500"/>
              </a:lnSpc>
              <a:spcAft>
                <a:spcPts val="225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b="1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Lack of Confidentiality:</a:t>
            </a:r>
            <a:r>
              <a:rPr lang="en-US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Concerns that reports will not be kept confidential and will lead to negative consequences.</a:t>
            </a:r>
            <a:endParaRPr lang="en-US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ts val="1500"/>
              </a:lnSpc>
              <a:spcAft>
                <a:spcPts val="225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Consequences: Underreporting of errors, delayed intervention, continued unsafe practices.</a:t>
            </a:r>
            <a:endParaRPr lang="en-US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endParaRPr lang="en-US" sz="2000" b="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AF6CE22B-C095-469E-A97C-BA6CF015B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96457B-4E9F-A5E3-C2D5-B86C36B44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041" y="5100816"/>
            <a:ext cx="2066667" cy="1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101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838A5-69DE-8C4A-9D12-3A9687B35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D3996-977A-D61F-7B99-56ECE8CA2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01687"/>
            <a:ext cx="7543800" cy="512690"/>
          </a:xfrm>
        </p:spPr>
        <p:txBody>
          <a:bodyPr>
            <a:normAutofit fontScale="90000"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1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Barrier 3: Inconsistent Application of Principles</a:t>
            </a:r>
            <a:endParaRPr lang="en-US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831FB-C151-D410-D929-EA29EAFFA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2025" y="828677"/>
            <a:ext cx="9344025" cy="5400673"/>
          </a:xfrm>
        </p:spPr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Barrier 3: Inconsistent Application and Perceived Unfairness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endParaRPr lang="en-US" b="0" kern="100" dirty="0">
              <a:solidFill>
                <a:srgbClr val="1A1C1E"/>
              </a:solidFill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ts val="1500"/>
              </a:lnSpc>
              <a:spcAft>
                <a:spcPts val="225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Description: If just culture principles are not applied fairly and consistently across all levels of the organization, trust will erode quickly.</a:t>
            </a:r>
            <a:endParaRPr lang="en-US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ts val="1500"/>
              </a:lnSpc>
              <a:spcAft>
                <a:spcPts val="225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Details:</a:t>
            </a:r>
            <a:endParaRPr lang="en-US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143000" marR="0" lvl="2" indent="-228600">
              <a:lnSpc>
                <a:spcPts val="1500"/>
              </a:lnSpc>
              <a:spcAft>
                <a:spcPts val="225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b="1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Favoritism/Bias:</a:t>
            </a:r>
            <a:r>
              <a:rPr lang="en-US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Perception that some individuals or groups are treated differently.</a:t>
            </a:r>
            <a:endParaRPr lang="en-US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143000" marR="0" lvl="2" indent="-228600">
              <a:lnSpc>
                <a:spcPts val="1500"/>
              </a:lnSpc>
              <a:spcAft>
                <a:spcPts val="225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b="1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Situational Inconsistency:</a:t>
            </a:r>
            <a:r>
              <a:rPr lang="en-US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Applying just culture principles leniently in some cases but harshly in others without clear justification.</a:t>
            </a:r>
            <a:endParaRPr lang="en-US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143000" marR="0" lvl="2" indent="-228600">
              <a:lnSpc>
                <a:spcPts val="1500"/>
              </a:lnSpc>
              <a:spcAft>
                <a:spcPts val="225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b="1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Lack of Transparency:</a:t>
            </a:r>
            <a:r>
              <a:rPr lang="en-US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Failure to clearly communicate the rationale behind decisions related to errors and near misses.</a:t>
            </a:r>
            <a:endParaRPr lang="en-US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ts val="1500"/>
              </a:lnSpc>
              <a:spcAft>
                <a:spcPts val="225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Consequences: Distrust, resentment, erosion of the reporting culture, perception of hypocrisy.</a:t>
            </a:r>
            <a:endParaRPr lang="en-US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endParaRPr lang="en-US" b="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D1CE7FB-0F86-CF94-ED13-279B3B104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645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9AEF57-9B30-F798-49ED-5B4C23F2A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5EFA9-819B-739F-B4DE-92ED112B6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01687"/>
            <a:ext cx="7543800" cy="512690"/>
          </a:xfrm>
        </p:spPr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1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Barrier 4: Insufficient Training AND Education</a:t>
            </a:r>
            <a:endParaRPr lang="en-US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A9423-CD42-DAF3-30EC-743AA5E2C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2025" y="828677"/>
            <a:ext cx="9344025" cy="5400673"/>
          </a:xfrm>
        </p:spPr>
        <p:txBody>
          <a:bodyPr>
            <a:normAutofit/>
          </a:bodyPr>
          <a:lstStyle/>
          <a:p>
            <a:pPr marR="0" lvl="0">
              <a:lnSpc>
                <a:spcPts val="1500"/>
              </a:lnSpc>
              <a:spcAft>
                <a:spcPts val="225"/>
              </a:spcAft>
              <a:buSzPts val="1000"/>
              <a:tabLst>
                <a:tab pos="457200" algn="l"/>
              </a:tabLst>
            </a:pPr>
            <a:r>
              <a:rPr lang="en-US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Barrier 4: Insufficient Training and Education</a:t>
            </a:r>
          </a:p>
          <a:p>
            <a:pPr marR="0" lvl="0">
              <a:lnSpc>
                <a:spcPts val="1500"/>
              </a:lnSpc>
              <a:spcAft>
                <a:spcPts val="225"/>
              </a:spcAft>
              <a:buSzPts val="1000"/>
              <a:tabLst>
                <a:tab pos="457200" algn="l"/>
              </a:tabLst>
            </a:pPr>
            <a:endParaRPr lang="en-US" dirty="0">
              <a:solidFill>
                <a:srgbClr val="1A1C1E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ts val="1500"/>
              </a:lnSpc>
              <a:spcAft>
                <a:spcPts val="225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Description: Without adequate training, employees and managers may not fully understand the principles of just culture or how to apply them in practice.</a:t>
            </a:r>
            <a:endParaRPr lang="en-US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ts val="1500"/>
              </a:lnSpc>
              <a:spcAft>
                <a:spcPts val="225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Details:</a:t>
            </a:r>
            <a:endParaRPr lang="en-US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143000" marR="0" lvl="2" indent="-228600">
              <a:lnSpc>
                <a:spcPts val="1500"/>
              </a:lnSpc>
              <a:spcAft>
                <a:spcPts val="225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b="1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Lack of Awareness:</a:t>
            </a:r>
            <a:r>
              <a:rPr lang="en-US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Employees are unaware of the organization's commitment to just culture.</a:t>
            </a:r>
            <a:endParaRPr lang="en-US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143000" marR="0" lvl="2" indent="-228600">
              <a:lnSpc>
                <a:spcPts val="1500"/>
              </a:lnSpc>
              <a:spcAft>
                <a:spcPts val="225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b="1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Lack of Skills:</a:t>
            </a:r>
            <a:r>
              <a:rPr lang="en-US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Managers lack the skills to investigate incidents effectively, conduct fair investigations, and provide constructive feedback.</a:t>
            </a:r>
            <a:endParaRPr lang="en-US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143000" marR="0" lvl="2" indent="-228600">
              <a:lnSpc>
                <a:spcPts val="1500"/>
              </a:lnSpc>
              <a:spcAft>
                <a:spcPts val="225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b="1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Lack of Tools:</a:t>
            </a:r>
            <a:r>
              <a:rPr lang="en-US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Absence of proper tools and templates for incident reporting and analysis.</a:t>
            </a:r>
            <a:endParaRPr lang="en-US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ts val="1500"/>
              </a:lnSpc>
              <a:spcAft>
                <a:spcPts val="225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Consequences: Misapplication of principles, ineffective investigations, continued blaming behavior.</a:t>
            </a:r>
            <a:endParaRPr lang="en-US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R="0" lvl="0">
              <a:lnSpc>
                <a:spcPts val="1500"/>
              </a:lnSpc>
              <a:spcAft>
                <a:spcPts val="225"/>
              </a:spcAft>
              <a:buSzPts val="1000"/>
              <a:tabLst>
                <a:tab pos="457200" algn="l"/>
              </a:tabLst>
            </a:pPr>
            <a:endParaRPr lang="en-US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endParaRPr lang="en-US" b="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F56C45F-5B23-2B18-4059-C6EDEF422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0ADCE1-A9A7-A00C-8CDF-B4CDCE046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793" y="4743636"/>
            <a:ext cx="2285714" cy="1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636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1D222F-89D6-189C-4B72-6C91527458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17543-A694-2DB1-0750-CEC814875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201687"/>
            <a:ext cx="8753475" cy="512690"/>
          </a:xfrm>
        </p:spPr>
        <p:txBody>
          <a:bodyPr>
            <a:normAutofit/>
          </a:bodyPr>
          <a:lstStyle/>
          <a:p>
            <a:pPr marL="0" marR="0">
              <a:lnSpc>
                <a:spcPts val="1500"/>
              </a:lnSpc>
              <a:spcAft>
                <a:spcPts val="1350"/>
              </a:spcAft>
            </a:pPr>
            <a:r>
              <a:rPr lang="en-US" sz="1800" b="1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Barrier 5: Complex Systems AND Poor Communication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A1CD4-8AC7-738C-EA8C-86E6E82F0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2025" y="828677"/>
            <a:ext cx="9344025" cy="5400673"/>
          </a:xfrm>
        </p:spPr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Barrier 5: System Complexity and Communication Breakdowns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endParaRPr lang="en-US" b="0" kern="100" dirty="0">
              <a:solidFill>
                <a:srgbClr val="1A1C1E"/>
              </a:solidFill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ts val="1500"/>
              </a:lnSpc>
              <a:spcAft>
                <a:spcPts val="225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Description: Overly complex systems, poor communication channels, and inadequate documentation can contribute to errors and make it difficult to identify root causes.</a:t>
            </a:r>
            <a:endParaRPr lang="en-US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ts val="1500"/>
              </a:lnSpc>
              <a:spcAft>
                <a:spcPts val="225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Details:</a:t>
            </a:r>
            <a:endParaRPr lang="en-US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143000" marR="0" lvl="2" indent="-228600">
              <a:lnSpc>
                <a:spcPts val="1500"/>
              </a:lnSpc>
              <a:spcAft>
                <a:spcPts val="225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b="1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System Design Flaws:</a:t>
            </a:r>
            <a:r>
              <a:rPr lang="en-US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Poorly designed processes, inadequate resources, and confusing workflows.</a:t>
            </a:r>
            <a:endParaRPr lang="en-US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143000" marR="0" lvl="2" indent="-228600">
              <a:lnSpc>
                <a:spcPts val="1500"/>
              </a:lnSpc>
              <a:spcAft>
                <a:spcPts val="225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b="1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Communication Silos:</a:t>
            </a:r>
            <a:r>
              <a:rPr lang="en-US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Lack of communication and collaboration between different departments or teams.</a:t>
            </a:r>
            <a:endParaRPr lang="en-US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143000" marR="0" lvl="2" indent="-228600">
              <a:lnSpc>
                <a:spcPts val="1500"/>
              </a:lnSpc>
              <a:spcAft>
                <a:spcPts val="225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b="1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Inadequate Documentation:</a:t>
            </a:r>
            <a:r>
              <a:rPr lang="en-US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Poorly written policies, procedures, and training materials.</a:t>
            </a:r>
            <a:endParaRPr lang="en-US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ts val="1500"/>
              </a:lnSpc>
              <a:spcAft>
                <a:spcPts val="225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Consequences: Increased likelihood of errors, difficulty in identifying system-level failures, and a culture of "workarounds."</a:t>
            </a:r>
            <a:endParaRPr lang="en-US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endParaRPr lang="en-US" b="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67AFA30D-60AE-099D-1FAA-924FD3CEE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258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3F8C96-FFA0-EB5B-F484-DC4C060884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FA96E-9116-8E70-C93F-360679FA7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201687"/>
            <a:ext cx="8905875" cy="512690"/>
          </a:xfrm>
        </p:spPr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1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Barrier 6: Resistance to Change AND Entrenched Culture</a:t>
            </a:r>
            <a:endParaRPr lang="en-US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D9E1A-4C49-DB73-8857-2332F8A27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2025" y="828677"/>
            <a:ext cx="9344025" cy="5400673"/>
          </a:xfrm>
        </p:spPr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Barrier 6: Overcoming Deep-Rooted Cultural Resistance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endParaRPr lang="en-US" b="0" kern="100" dirty="0">
              <a:solidFill>
                <a:srgbClr val="1A1C1E"/>
              </a:solidFill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ts val="1500"/>
              </a:lnSpc>
              <a:spcAft>
                <a:spcPts val="225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Description: Changing a deeply ingrained culture of blame and punishment can be a significant challenge, especially in organizations with a long history of hierarchical structures and top-down management.</a:t>
            </a:r>
            <a:endParaRPr lang="en-US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ts val="1500"/>
              </a:lnSpc>
              <a:spcAft>
                <a:spcPts val="225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Details:</a:t>
            </a:r>
            <a:endParaRPr lang="en-US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143000" marR="0" lvl="2" indent="-228600">
              <a:lnSpc>
                <a:spcPts val="1500"/>
              </a:lnSpc>
              <a:spcAft>
                <a:spcPts val="225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b="1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Cultural Inertia:</a:t>
            </a:r>
            <a:r>
              <a:rPr lang="en-US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Resistance to new ideas and a preference for maintaining the status quo.</a:t>
            </a:r>
            <a:endParaRPr lang="en-US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143000" marR="0" lvl="2" indent="-228600">
              <a:lnSpc>
                <a:spcPts val="1500"/>
              </a:lnSpc>
              <a:spcAft>
                <a:spcPts val="225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b="1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Skepticism About Management:</a:t>
            </a:r>
            <a:r>
              <a:rPr lang="en-US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Lack of trust in management's commitment to change.</a:t>
            </a:r>
            <a:endParaRPr lang="en-US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143000" marR="0" lvl="2" indent="-228600">
              <a:lnSpc>
                <a:spcPts val="1500"/>
              </a:lnSpc>
              <a:spcAft>
                <a:spcPts val="225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b="1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Fear of Loss of Control:</a:t>
            </a:r>
            <a:r>
              <a:rPr lang="en-US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Managers may feel threatened by the shift in power dynamics.</a:t>
            </a:r>
            <a:endParaRPr lang="en-US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ts val="1500"/>
              </a:lnSpc>
              <a:spcAft>
                <a:spcPts val="225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dirty="0">
                <a:solidFill>
                  <a:srgbClr val="1A1C1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Consequences: Slow progress, cynicism, and a return to old behaviors.</a:t>
            </a:r>
            <a:endParaRPr lang="en-US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endParaRPr lang="en-US" b="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532AFFB-3EDA-B2E3-B4EC-95F23F51B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494A94-6769-8164-7DB7-AFAF4B802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049" y="5215101"/>
            <a:ext cx="3257143" cy="13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33131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{C11F5054-1EFB-4A27-8A19-B11524F81F1D}tf67328976_win32</Template>
  <TotalTime>267</TotalTime>
  <Words>1205</Words>
  <Application>Microsoft Office PowerPoint</Application>
  <PresentationFormat>Widescreen</PresentationFormat>
  <Paragraphs>120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Aptos</vt:lpstr>
      <vt:lpstr>Arial</vt:lpstr>
      <vt:lpstr>Calibri</vt:lpstr>
      <vt:lpstr>Courier New</vt:lpstr>
      <vt:lpstr>Symbol</vt:lpstr>
      <vt:lpstr>Tenorite</vt:lpstr>
      <vt:lpstr>Times New Roman</vt:lpstr>
      <vt:lpstr>Wingdings</vt:lpstr>
      <vt:lpstr>Custom</vt:lpstr>
      <vt:lpstr>Navigating the Challenges: Barriers to Implementing a Just Culture  by  Hugo Vega Hernandez Assignment 9.2 02/17/2025</vt:lpstr>
      <vt:lpstr>Navigating the Challenges: Barriers to Implementing a Just Culture</vt:lpstr>
      <vt:lpstr>What is a Just Culture? </vt:lpstr>
      <vt:lpstr>Barrier 1: Lack of Leadership Buy-In AND Understanding</vt:lpstr>
      <vt:lpstr>Barrier 2: Fear of Retribution AND Blame</vt:lpstr>
      <vt:lpstr>Barrier 3: Inconsistent Application of Principles</vt:lpstr>
      <vt:lpstr>Barrier 4: Insufficient Training AND Education</vt:lpstr>
      <vt:lpstr>Barrier 5: Complex Systems AND Poor Communication</vt:lpstr>
      <vt:lpstr>Barrier 6: Resistance to Change AND Entrenched Culture</vt:lpstr>
      <vt:lpstr>Strategies to Overcome Barriers</vt:lpstr>
      <vt:lpstr>Conclusion</vt:lpstr>
      <vt:lpstr>References:</vt:lpstr>
      <vt:lpstr>Questions.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Hugo Vega Hernandez</dc:creator>
  <cp:lastModifiedBy>Hugo Vega Hernandez</cp:lastModifiedBy>
  <cp:revision>5</cp:revision>
  <dcterms:created xsi:type="dcterms:W3CDTF">2024-10-21T17:47:41Z</dcterms:created>
  <dcterms:modified xsi:type="dcterms:W3CDTF">2025-02-17T19:50:34Z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