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00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295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69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54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10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92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4572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428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15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458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849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9AFA-9140-4EE3-A865-589FD8176710}" type="datetimeFigureOut">
              <a:rPr lang="zh-HK" altLang="en-US" smtClean="0"/>
              <a:t>4/9/2020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6A21-2337-497F-B64B-E6196047C1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5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IPSEC VPN ON SRX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553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Nat setting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14" y="3728422"/>
            <a:ext cx="419100" cy="27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39" y="3667303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4998420" y="3865785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6" y="3575731"/>
            <a:ext cx="261593" cy="58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14" y="3299047"/>
            <a:ext cx="106172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562078" y="3869490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69201" y="3862079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54327" y="3855912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98" y="3639009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206664" y="3135133"/>
            <a:ext cx="997694" cy="4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NAT:10.10.2.3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83282" y="2968547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192.168.3.3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NAT:10.10.1.3</a:t>
            </a:r>
          </a:p>
          <a:p>
            <a:pPr algn="ctr" defTabSz="814388" eaLnBrk="0" hangingPunct="0"/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66721" y="2980284"/>
            <a:ext cx="1129393" cy="55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172.168.3.254,3.3.3.3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SRX 1500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8660" y="3639009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Source NAT</a:t>
            </a:r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31434" y="2905995"/>
            <a:ext cx="1129393" cy="56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3.3.3.4,192.168.3.254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Cisco 2800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34687"/>
              </p:ext>
            </p:extLst>
          </p:nvPr>
        </p:nvGraphicFramePr>
        <p:xfrm>
          <a:off x="1054180" y="4401660"/>
          <a:ext cx="4320638" cy="176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29">
                <a:tc>
                  <a:txBody>
                    <a:bodyPr/>
                    <a:lstStyle/>
                    <a:p>
                      <a:r>
                        <a:rPr lang="en-US" altLang="zh-HK" sz="800" dirty="0" smtClean="0">
                          <a:latin typeface="+mn-lt"/>
                        </a:rPr>
                        <a:t>IPsec</a:t>
                      </a:r>
                      <a:endParaRPr lang="zh-HK" altLang="en-US" sz="8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HK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IKE Phase 1</a:t>
                      </a:r>
                      <a:endParaRPr lang="zh-HK" altLang="en-US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IPsec</a:t>
                      </a:r>
                      <a:r>
                        <a:rPr lang="en-US" altLang="zh-TW" sz="800" kern="100" baseline="0" dirty="0" smtClean="0">
                          <a:effectLst/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Phase 2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800" kern="1200" dirty="0">
                          <a:effectLst/>
                          <a:latin typeface="+mn-lt"/>
                        </a:rPr>
                        <a:t>Encryption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Authentication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Secured Hashing Algorithm (SHA); SHA2-256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Secured Hashing Algorithm (SHA); SHA-256-128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  <a:latin typeface="+mn-lt"/>
                        </a:rPr>
                        <a:t>Perfect Forward Secrecy (PFS)</a:t>
                      </a:r>
                      <a:endParaRPr lang="zh-TW" sz="8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effectLst/>
                          <a:latin typeface="+mn-lt"/>
                        </a:rPr>
                        <a:t>DH </a:t>
                      </a:r>
                      <a:r>
                        <a:rPr lang="en-US" sz="800" kern="1200" dirty="0">
                          <a:effectLst/>
                          <a:latin typeface="+mn-lt"/>
                        </a:rPr>
                        <a:t>- Group </a:t>
                      </a:r>
                      <a:r>
                        <a:rPr lang="en-US" sz="800" kern="1200" dirty="0" smtClean="0">
                          <a:effectLst/>
                          <a:latin typeface="+mn-lt"/>
                        </a:rPr>
                        <a:t>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新細明體"/>
                        </a:rPr>
                        <a:t>86400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新細明體"/>
                        </a:rPr>
                        <a:t> seconds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DH - Group 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3600 seconds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IKE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 version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V1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+mn-ea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Secret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baseline="0" dirty="0" smtClean="0">
                          <a:effectLst/>
                          <a:latin typeface="+mn-lt"/>
                        </a:rPr>
                        <a:t>Self-generated cert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9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NAT </a:t>
            </a:r>
            <a:r>
              <a:rPr lang="en-US" altLang="zh-HK" dirty="0" err="1" smtClean="0"/>
              <a:t>config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HK" dirty="0" err="1" smtClean="0"/>
              <a:t>Router:ip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nat</a:t>
            </a:r>
            <a:r>
              <a:rPr lang="en-US" altLang="zh-HK" dirty="0" smtClean="0"/>
              <a:t> inside source static 192.168.3.3 10.10.1.3</a:t>
            </a:r>
          </a:p>
          <a:p>
            <a:r>
              <a:rPr lang="en-US" altLang="zh-HK" dirty="0" smtClean="0"/>
              <a:t>SRX:</a:t>
            </a:r>
          </a:p>
          <a:p>
            <a:r>
              <a:rPr lang="en-US" altLang="zh-HK" dirty="0" smtClean="0"/>
              <a:t> source {</a:t>
            </a:r>
          </a:p>
          <a:p>
            <a:r>
              <a:rPr lang="en-US" altLang="zh-HK" dirty="0" smtClean="0"/>
              <a:t>            pool pool-1 {</a:t>
            </a:r>
          </a:p>
          <a:p>
            <a:r>
              <a:rPr lang="en-US" altLang="zh-HK" dirty="0" smtClean="0"/>
              <a:t>                address {</a:t>
            </a:r>
          </a:p>
          <a:p>
            <a:r>
              <a:rPr lang="en-US" altLang="zh-HK" dirty="0" smtClean="0"/>
              <a:t>                    10.10.2.3/32;</a:t>
            </a:r>
          </a:p>
          <a:p>
            <a:r>
              <a:rPr lang="en-US" altLang="zh-HK" dirty="0" smtClean="0"/>
              <a:t>                }</a:t>
            </a:r>
          </a:p>
          <a:p>
            <a:r>
              <a:rPr lang="en-US" altLang="zh-HK" dirty="0" smtClean="0"/>
              <a:t>            }</a:t>
            </a:r>
          </a:p>
          <a:p>
            <a:r>
              <a:rPr lang="en-US" altLang="zh-HK" dirty="0" smtClean="0"/>
              <a:t>            rule-set </a:t>
            </a:r>
            <a:r>
              <a:rPr lang="en-US" altLang="zh-HK" dirty="0" err="1" smtClean="0"/>
              <a:t>srt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        from zone trust;</a:t>
            </a:r>
          </a:p>
          <a:p>
            <a:r>
              <a:rPr lang="en-US" altLang="zh-HK" dirty="0" smtClean="0"/>
              <a:t>                to zone </a:t>
            </a:r>
            <a:r>
              <a:rPr lang="en-US" altLang="zh-HK" dirty="0" err="1" smtClean="0"/>
              <a:t>vpn</a:t>
            </a:r>
            <a:r>
              <a:rPr lang="en-US" altLang="zh-HK" dirty="0" smtClean="0"/>
              <a:t>;</a:t>
            </a:r>
          </a:p>
          <a:p>
            <a:r>
              <a:rPr lang="en-US" altLang="zh-HK" dirty="0" smtClean="0"/>
              <a:t>                rule </a:t>
            </a:r>
            <a:r>
              <a:rPr lang="en-US" altLang="zh-HK" dirty="0" err="1" smtClean="0"/>
              <a:t>rou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            match {</a:t>
            </a:r>
          </a:p>
          <a:p>
            <a:r>
              <a:rPr lang="en-US" altLang="zh-HK" dirty="0" smtClean="0"/>
              <a:t>                        source-address 0.0.0.0/0;</a:t>
            </a:r>
          </a:p>
          <a:p>
            <a:r>
              <a:rPr lang="en-US" altLang="zh-HK" dirty="0" smtClean="0"/>
              <a:t>                    }</a:t>
            </a:r>
          </a:p>
          <a:p>
            <a:r>
              <a:rPr lang="en-US" altLang="zh-HK" dirty="0" smtClean="0"/>
              <a:t>                    then {</a:t>
            </a:r>
          </a:p>
          <a:p>
            <a:r>
              <a:rPr lang="en-US" altLang="zh-HK" dirty="0" smtClean="0"/>
              <a:t>                        source-</a:t>
            </a:r>
            <a:r>
              <a:rPr lang="en-US" altLang="zh-HK" dirty="0" err="1" smtClean="0"/>
              <a:t>nat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                    pool {</a:t>
            </a:r>
          </a:p>
          <a:p>
            <a:r>
              <a:rPr lang="en-US" altLang="zh-HK" dirty="0" smtClean="0"/>
              <a:t>                                pool-1;</a:t>
            </a:r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954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Checking command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SRX:show</a:t>
            </a:r>
            <a:r>
              <a:rPr lang="en-US" altLang="zh-HK" dirty="0" smtClean="0"/>
              <a:t> security </a:t>
            </a:r>
            <a:r>
              <a:rPr lang="en-US" altLang="zh-HK" dirty="0" err="1" smtClean="0"/>
              <a:t>ike</a:t>
            </a:r>
            <a:r>
              <a:rPr lang="en-US" altLang="zh-HK" dirty="0" smtClean="0"/>
              <a:t> security-associations</a:t>
            </a:r>
          </a:p>
          <a:p>
            <a:pPr marL="0" indent="0">
              <a:buNone/>
            </a:pPr>
            <a:r>
              <a:rPr lang="en-US" altLang="zh-HK" dirty="0" smtClean="0"/>
              <a:t>   show security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security-associations</a:t>
            </a:r>
          </a:p>
          <a:p>
            <a:r>
              <a:rPr lang="en-US" altLang="zh-HK" dirty="0" smtClean="0"/>
              <a:t>show security flow session</a:t>
            </a:r>
          </a:p>
          <a:p>
            <a:r>
              <a:rPr lang="en-US" altLang="zh-HK" dirty="0" err="1" smtClean="0"/>
              <a:t>Router:Show</a:t>
            </a:r>
            <a:r>
              <a:rPr lang="en-US" altLang="zh-HK" dirty="0" smtClean="0"/>
              <a:t> crypto </a:t>
            </a:r>
            <a:r>
              <a:rPr lang="en-US" altLang="zh-HK" dirty="0" err="1" smtClean="0"/>
              <a:t>iskamp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sa</a:t>
            </a:r>
            <a:endParaRPr lang="en-US" altLang="zh-HK" dirty="0" smtClean="0"/>
          </a:p>
          <a:p>
            <a:r>
              <a:rPr lang="en-US" altLang="zh-HK" dirty="0" smtClean="0"/>
              <a:t>Show crypto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sa</a:t>
            </a:r>
            <a:endParaRPr lang="en-US" altLang="zh-HK" dirty="0" smtClean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6420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HK" dirty="0" smtClean="0"/>
              <a:t> </a:t>
            </a:r>
          </a:p>
          <a:p>
            <a:pPr algn="ctr"/>
            <a:endParaRPr lang="en-US" altLang="zh-HK" dirty="0"/>
          </a:p>
          <a:p>
            <a:pPr algn="ctr"/>
            <a:endParaRPr lang="en-US" altLang="zh-HK" dirty="0" smtClean="0"/>
          </a:p>
          <a:p>
            <a:pPr algn="ctr"/>
            <a:endParaRPr lang="en-US" altLang="zh-HK" dirty="0"/>
          </a:p>
          <a:p>
            <a:pPr algn="ctr"/>
            <a:r>
              <a:rPr lang="en-US" altLang="zh-HK" dirty="0" smtClean="0"/>
              <a:t>Thank you !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615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Network Diagram</a:t>
            </a:r>
            <a:endParaRPr lang="zh-HK" altLang="en-US" dirty="0"/>
          </a:p>
        </p:txBody>
      </p:sp>
      <p:pic>
        <p:nvPicPr>
          <p:cNvPr id="4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63" y="3802812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340444" y="4001294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80" y="3711240"/>
            <a:ext cx="261593" cy="58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38" y="3434556"/>
            <a:ext cx="106172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4904102" y="4004999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11225" y="3997588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06" y="3698321"/>
            <a:ext cx="261593" cy="58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6874015" y="4004999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10" y="3857098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48688" y="3445776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Content Placeholder 15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4"/>
            <a:ext cx="10515600" cy="463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normAutofit/>
          </a:bodyPr>
          <a:lstStyle/>
          <a:p>
            <a:pPr marL="0" indent="0" algn="ctr" defTabSz="814388" eaLnBrk="0" hangingPunct="0">
              <a:buNone/>
            </a:pPr>
            <a:r>
              <a:rPr lang="en-US" altLang="zh-TW" sz="12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SRX to SRX</a:t>
            </a:r>
            <a:endParaRPr lang="en-US" altLang="zh-TW" sz="12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4414" y="3387115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192.168.3.3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208745" y="3361614"/>
            <a:ext cx="112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172.168.3.254,3.3.3.3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SRX 1500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210684" y="3774518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tunnel </a:t>
            </a:r>
            <a:r>
              <a:rPr lang="en-US" altLang="zh-TW" sz="800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ipterface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3.3.2.6,3.3.2.5</a:t>
            </a:r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173458" y="3299620"/>
            <a:ext cx="112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3.3.3.4,192.168.3.254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SRX 340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0585"/>
              </p:ext>
            </p:extLst>
          </p:nvPr>
        </p:nvGraphicFramePr>
        <p:xfrm>
          <a:off x="180224" y="4892416"/>
          <a:ext cx="4320638" cy="176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29">
                <a:tc>
                  <a:txBody>
                    <a:bodyPr/>
                    <a:lstStyle/>
                    <a:p>
                      <a:r>
                        <a:rPr lang="en-US" altLang="zh-HK" sz="800" dirty="0" smtClean="0">
                          <a:latin typeface="+mn-lt"/>
                        </a:rPr>
                        <a:t>IPsec</a:t>
                      </a:r>
                      <a:endParaRPr lang="zh-HK" altLang="en-US" sz="8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HK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IKE Phase 1</a:t>
                      </a:r>
                      <a:endParaRPr lang="zh-HK" altLang="en-US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IPsec</a:t>
                      </a:r>
                      <a:r>
                        <a:rPr lang="en-US" altLang="zh-TW" sz="800" kern="100" baseline="0" dirty="0" smtClean="0">
                          <a:effectLst/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Phase 2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800" kern="1200" dirty="0">
                          <a:effectLst/>
                          <a:latin typeface="+mn-lt"/>
                        </a:rPr>
                        <a:t>Encryption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Authentication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Secured Hashing Algorithm (SHA); SHA2-256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Secured Hashing Algorithm (SHA); SHA-256-128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  <a:latin typeface="+mn-lt"/>
                        </a:rPr>
                        <a:t>Perfect Forward Secrecy (PFS)</a:t>
                      </a:r>
                      <a:endParaRPr lang="zh-TW" sz="8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effectLst/>
                          <a:latin typeface="+mn-lt"/>
                        </a:rPr>
                        <a:t>DH </a:t>
                      </a:r>
                      <a:r>
                        <a:rPr lang="en-US" sz="800" kern="1200" dirty="0">
                          <a:effectLst/>
                          <a:latin typeface="+mn-lt"/>
                        </a:rPr>
                        <a:t>- Group </a:t>
                      </a:r>
                      <a:r>
                        <a:rPr lang="en-US" sz="800" kern="1200" dirty="0" smtClean="0">
                          <a:effectLst/>
                          <a:latin typeface="+mn-lt"/>
                        </a:rPr>
                        <a:t>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新細明體"/>
                        </a:rPr>
                        <a:t>86400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新細明體"/>
                        </a:rPr>
                        <a:t> seconds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DH - Group 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3600 seconds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IKE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 version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V1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+mn-ea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Secret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baseline="0" dirty="0" smtClean="0">
                          <a:effectLst/>
                          <a:latin typeface="+mn-lt"/>
                        </a:rPr>
                        <a:t>Self-generated cert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Using RSA-signature SRX configuration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0435"/>
          </a:xfrm>
        </p:spPr>
        <p:txBody>
          <a:bodyPr/>
          <a:lstStyle/>
          <a:p>
            <a:r>
              <a:rPr lang="en-US" altLang="zh-HK" dirty="0" smtClean="0"/>
              <a:t> </a:t>
            </a:r>
            <a:r>
              <a:rPr lang="en-US" altLang="zh-HK" dirty="0" err="1" smtClean="0"/>
              <a:t>pki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ca-profile 1500 {</a:t>
            </a:r>
          </a:p>
          <a:p>
            <a:r>
              <a:rPr lang="en-US" altLang="zh-HK" dirty="0" smtClean="0"/>
              <a:t>            ca-identity KK;</a:t>
            </a:r>
          </a:p>
          <a:p>
            <a:r>
              <a:rPr lang="en-US" altLang="zh-HK" dirty="0" smtClean="0"/>
              <a:t>            revocation-check {</a:t>
            </a:r>
          </a:p>
          <a:p>
            <a:r>
              <a:rPr lang="en-US" altLang="zh-HK" dirty="0" smtClean="0"/>
              <a:t>                disable;</a:t>
            </a:r>
          </a:p>
          <a:p>
            <a:r>
              <a:rPr lang="en-US" altLang="zh-HK" dirty="0" smtClean="0"/>
              <a:t>            }</a:t>
            </a:r>
          </a:p>
          <a:p>
            <a:r>
              <a:rPr lang="en-US" altLang="zh-HK" dirty="0" smtClean="0"/>
              <a:t>        }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4711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IKE </a:t>
            </a:r>
            <a:r>
              <a:rPr lang="en-US" altLang="zh-HK" dirty="0" err="1" smtClean="0"/>
              <a:t>config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378"/>
          </a:xfrm>
        </p:spPr>
        <p:txBody>
          <a:bodyPr>
            <a:normAutofit fontScale="25000" lnSpcReduction="20000"/>
          </a:bodyPr>
          <a:lstStyle/>
          <a:p>
            <a:r>
              <a:rPr lang="en-US" altLang="zh-HK" sz="4000" dirty="0" smtClean="0"/>
              <a:t> </a:t>
            </a:r>
            <a:r>
              <a:rPr lang="en-US" altLang="zh-HK" sz="4000" dirty="0" err="1" smtClean="0"/>
              <a:t>ike</a:t>
            </a:r>
            <a:r>
              <a:rPr lang="en-US" altLang="zh-HK" sz="4000" dirty="0" smtClean="0"/>
              <a:t> {</a:t>
            </a:r>
          </a:p>
          <a:p>
            <a:r>
              <a:rPr lang="en-US" altLang="zh-HK" sz="4000" dirty="0" smtClean="0"/>
              <a:t>proposal ike-proposal-1500 {</a:t>
            </a:r>
          </a:p>
          <a:p>
            <a:r>
              <a:rPr lang="en-US" altLang="zh-HK" sz="4000" dirty="0" smtClean="0"/>
              <a:t>            authentication-method </a:t>
            </a:r>
            <a:r>
              <a:rPr lang="en-US" altLang="zh-HK" sz="4000" dirty="0" err="1" smtClean="0"/>
              <a:t>rsa</a:t>
            </a:r>
            <a:r>
              <a:rPr lang="en-US" altLang="zh-HK" sz="4000" dirty="0" smtClean="0"/>
              <a:t>-signatures;</a:t>
            </a:r>
          </a:p>
          <a:p>
            <a:r>
              <a:rPr lang="en-US" altLang="zh-HK" sz="4000" dirty="0" smtClean="0"/>
              <a:t>            dh-group group20;</a:t>
            </a:r>
          </a:p>
          <a:p>
            <a:r>
              <a:rPr lang="en-US" altLang="zh-HK" sz="4000" dirty="0" smtClean="0"/>
              <a:t>            authentication-algorithm sha-256;</a:t>
            </a:r>
          </a:p>
          <a:p>
            <a:r>
              <a:rPr lang="en-US" altLang="zh-HK" sz="4000" dirty="0" smtClean="0"/>
              <a:t>            encryption-algorithm aes-256-cbc;</a:t>
            </a:r>
          </a:p>
          <a:p>
            <a:r>
              <a:rPr lang="en-US" altLang="zh-HK" sz="4000" dirty="0" smtClean="0"/>
              <a:t>            lifetime-seconds 86400;</a:t>
            </a:r>
          </a:p>
          <a:p>
            <a:r>
              <a:rPr lang="en-US" altLang="zh-HK" sz="4000" dirty="0" smtClean="0"/>
              <a:t>        }</a:t>
            </a:r>
          </a:p>
          <a:p>
            <a:r>
              <a:rPr lang="en-US" altLang="zh-HK" sz="4000" dirty="0" smtClean="0"/>
              <a:t>        policy ike-policy-1500 {</a:t>
            </a:r>
          </a:p>
          <a:p>
            <a:r>
              <a:rPr lang="en-US" altLang="zh-HK" sz="4000" dirty="0" smtClean="0"/>
              <a:t>            mode main;</a:t>
            </a:r>
          </a:p>
          <a:p>
            <a:r>
              <a:rPr lang="en-US" altLang="zh-HK" sz="4000" dirty="0" smtClean="0"/>
              <a:t>            proposals ike-proposal-1500;</a:t>
            </a:r>
          </a:p>
          <a:p>
            <a:r>
              <a:rPr lang="en-US" altLang="zh-HK" sz="4000" dirty="0" smtClean="0"/>
              <a:t>            certificate {</a:t>
            </a:r>
          </a:p>
          <a:p>
            <a:r>
              <a:rPr lang="en-US" altLang="zh-HK" sz="4000" dirty="0" smtClean="0"/>
              <a:t>                local-certificate 1500;</a:t>
            </a:r>
          </a:p>
          <a:p>
            <a:r>
              <a:rPr lang="en-US" altLang="zh-HK" sz="4000" dirty="0" smtClean="0"/>
              <a:t>                peer-certificate-type x509-signature;</a:t>
            </a:r>
          </a:p>
          <a:p>
            <a:r>
              <a:rPr lang="en-US" altLang="zh-HK" sz="4000" dirty="0" smtClean="0"/>
              <a:t>            }</a:t>
            </a:r>
          </a:p>
          <a:p>
            <a:r>
              <a:rPr lang="en-US" altLang="zh-HK" sz="4000" dirty="0" smtClean="0"/>
              <a:t>        }</a:t>
            </a:r>
          </a:p>
          <a:p>
            <a:r>
              <a:rPr lang="en-US" altLang="zh-HK" sz="4000" dirty="0" smtClean="0"/>
              <a:t>        gateway ike-gate-1500 {</a:t>
            </a:r>
          </a:p>
          <a:p>
            <a:r>
              <a:rPr lang="en-US" altLang="zh-HK" sz="4000" dirty="0" smtClean="0"/>
              <a:t>            </a:t>
            </a:r>
            <a:r>
              <a:rPr lang="en-US" altLang="zh-HK" sz="4000" dirty="0" err="1" smtClean="0"/>
              <a:t>ike</a:t>
            </a:r>
            <a:r>
              <a:rPr lang="en-US" altLang="zh-HK" sz="4000" dirty="0" smtClean="0"/>
              <a:t>-policy ike-policy-1500;</a:t>
            </a:r>
          </a:p>
          <a:p>
            <a:r>
              <a:rPr lang="en-US" altLang="zh-HK" sz="4000" dirty="0" smtClean="0"/>
              <a:t>            address 3.3.3.4;</a:t>
            </a:r>
          </a:p>
          <a:p>
            <a:r>
              <a:rPr lang="en-US" altLang="zh-HK" sz="4000" dirty="0" smtClean="0"/>
              <a:t>            external-interface ge-0/0/4;</a:t>
            </a:r>
          </a:p>
          <a:p>
            <a:r>
              <a:rPr lang="en-US" altLang="zh-HK" sz="4000" dirty="0" smtClean="0"/>
              <a:t>            version v1-only;</a:t>
            </a:r>
          </a:p>
          <a:p>
            <a:r>
              <a:rPr lang="en-US" altLang="zh-HK" sz="4000" dirty="0" smtClean="0"/>
              <a:t>       }</a:t>
            </a:r>
          </a:p>
          <a:p>
            <a:r>
              <a:rPr lang="en-US" altLang="zh-HK" sz="4000" dirty="0" smtClean="0"/>
              <a:t>    }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8258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IPSEC </a:t>
            </a:r>
            <a:r>
              <a:rPr lang="en-US" altLang="zh-HK" dirty="0" err="1" smtClean="0"/>
              <a:t>config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HK" dirty="0" smtClean="0"/>
              <a:t>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proposal ipsec-proposal-1500 {</a:t>
            </a:r>
          </a:p>
          <a:p>
            <a:r>
              <a:rPr lang="en-US" altLang="zh-HK" dirty="0" smtClean="0"/>
              <a:t>            protocol </a:t>
            </a:r>
            <a:r>
              <a:rPr lang="en-US" altLang="zh-HK" dirty="0" err="1" smtClean="0"/>
              <a:t>esp</a:t>
            </a:r>
            <a:r>
              <a:rPr lang="en-US" altLang="zh-HK" dirty="0" smtClean="0"/>
              <a:t>;</a:t>
            </a:r>
          </a:p>
          <a:p>
            <a:r>
              <a:rPr lang="en-US" altLang="zh-HK" dirty="0" smtClean="0"/>
              <a:t>            authentication-algorithm hmac-sha-256-128;</a:t>
            </a:r>
          </a:p>
          <a:p>
            <a:r>
              <a:rPr lang="en-US" altLang="zh-HK" dirty="0" smtClean="0"/>
              <a:t>            encryption-algorithm aes-256-cbc;</a:t>
            </a:r>
          </a:p>
          <a:p>
            <a:r>
              <a:rPr lang="en-US" altLang="zh-HK" dirty="0" smtClean="0"/>
              <a:t>            lifetime-seconds 3600;</a:t>
            </a:r>
          </a:p>
          <a:p>
            <a:r>
              <a:rPr lang="en-US" altLang="zh-HK" dirty="0" smtClean="0"/>
              <a:t>        }</a:t>
            </a:r>
          </a:p>
          <a:p>
            <a:r>
              <a:rPr lang="en-US" altLang="zh-HK" dirty="0" smtClean="0"/>
              <a:t>        policy ipsec-policy-1500 {</a:t>
            </a:r>
          </a:p>
          <a:p>
            <a:r>
              <a:rPr lang="en-US" altLang="zh-HK" dirty="0" smtClean="0"/>
              <a:t>            proposals ipsec-proposal-1500;</a:t>
            </a:r>
          </a:p>
          <a:p>
            <a:r>
              <a:rPr lang="en-US" altLang="zh-HK" dirty="0" smtClean="0"/>
              <a:t>        }</a:t>
            </a:r>
          </a:p>
          <a:p>
            <a:r>
              <a:rPr lang="en-US" altLang="zh-HK" dirty="0" smtClean="0"/>
              <a:t>        </a:t>
            </a:r>
            <a:r>
              <a:rPr lang="en-US" altLang="zh-HK" dirty="0" err="1" smtClean="0"/>
              <a:t>vpn</a:t>
            </a:r>
            <a:r>
              <a:rPr lang="en-US" altLang="zh-HK" dirty="0" smtClean="0"/>
              <a:t> ipsec-vpn-1500 {</a:t>
            </a:r>
          </a:p>
          <a:p>
            <a:r>
              <a:rPr lang="en-US" altLang="zh-HK" dirty="0" smtClean="0"/>
              <a:t>            bind-interface st0.0;</a:t>
            </a:r>
          </a:p>
          <a:p>
            <a:r>
              <a:rPr lang="en-US" altLang="zh-HK" dirty="0" smtClean="0"/>
              <a:t>            </a:t>
            </a:r>
            <a:r>
              <a:rPr lang="en-US" altLang="zh-HK" dirty="0" err="1" smtClean="0"/>
              <a:t>ike</a:t>
            </a:r>
            <a:r>
              <a:rPr lang="en-US" altLang="zh-HK" dirty="0" smtClean="0"/>
              <a:t> {</a:t>
            </a:r>
          </a:p>
          <a:p>
            <a:r>
              <a:rPr lang="en-US" altLang="zh-HK" dirty="0" smtClean="0"/>
              <a:t>                gateway ike-gate-1500;</a:t>
            </a:r>
          </a:p>
          <a:p>
            <a:r>
              <a:rPr lang="en-US" altLang="zh-HK" dirty="0" smtClean="0"/>
              <a:t>               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-policy ipsec-policy-1500;</a:t>
            </a:r>
          </a:p>
          <a:p>
            <a:r>
              <a:rPr lang="en-US" altLang="zh-HK" dirty="0" smtClean="0"/>
              <a:t>            }</a:t>
            </a:r>
          </a:p>
          <a:p>
            <a:r>
              <a:rPr lang="en-US" altLang="zh-HK" dirty="0" smtClean="0"/>
              <a:t>            establish-tunnels immediately;</a:t>
            </a:r>
          </a:p>
          <a:p>
            <a:r>
              <a:rPr lang="en-US" altLang="zh-HK" dirty="0" smtClean="0"/>
              <a:t>        }</a:t>
            </a:r>
          </a:p>
          <a:p>
            <a:r>
              <a:rPr lang="en-US" altLang="zh-HK" dirty="0" smtClean="0"/>
              <a:t>    }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482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IPSEC ON ROUTER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14" y="3728422"/>
            <a:ext cx="419100" cy="27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39" y="3667303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4998420" y="3865785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6" y="3575731"/>
            <a:ext cx="261593" cy="58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14" y="3299047"/>
            <a:ext cx="106172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562078" y="3869490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69201" y="3862079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54327" y="3855912"/>
            <a:ext cx="320836" cy="370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98" y="3639009"/>
            <a:ext cx="429781" cy="40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06664" y="3310267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43426" y="3226105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192.168.3.3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Testing PC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6721" y="3226105"/>
            <a:ext cx="112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172.168</a:t>
            </a:r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.3.254,3.3.3.3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SRX 1500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68660" y="3639009"/>
            <a:ext cx="997694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tunnel </a:t>
            </a:r>
            <a:r>
              <a:rPr lang="en-US" altLang="zh-TW" sz="800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ipterface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3.3.2.6,3.3.2.5</a:t>
            </a:r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31434" y="3164111"/>
            <a:ext cx="1129393" cy="3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/>
          <a:lstStyle/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3.3.3.4,192.168.3.254</a:t>
            </a:r>
            <a:endParaRPr lang="en-US" altLang="zh-TW" sz="800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algn="ctr" defTabSz="814388" eaLnBrk="0" hangingPunct="0"/>
            <a:r>
              <a:rPr lang="en-US" altLang="zh-TW" sz="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Cisco 2800</a:t>
            </a:r>
          </a:p>
          <a:p>
            <a:pPr algn="ctr" defTabSz="814388" eaLnBrk="0" hangingPunct="0"/>
            <a:endParaRPr lang="en-US" altLang="zh-TW" sz="8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92817"/>
              </p:ext>
            </p:extLst>
          </p:nvPr>
        </p:nvGraphicFramePr>
        <p:xfrm>
          <a:off x="1054180" y="4401660"/>
          <a:ext cx="4320638" cy="176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29">
                <a:tc>
                  <a:txBody>
                    <a:bodyPr/>
                    <a:lstStyle/>
                    <a:p>
                      <a:r>
                        <a:rPr lang="en-US" altLang="zh-HK" sz="800" dirty="0" smtClean="0">
                          <a:latin typeface="+mn-lt"/>
                        </a:rPr>
                        <a:t>IPsec</a:t>
                      </a:r>
                      <a:endParaRPr lang="zh-HK" altLang="en-US" sz="800" dirty="0"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HK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新細明體"/>
                          <a:cs typeface="+mn-cs"/>
                        </a:rPr>
                        <a:t>IKE Phase 1</a:t>
                      </a:r>
                      <a:endParaRPr lang="zh-HK" altLang="en-US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新細明體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IPsec</a:t>
                      </a:r>
                      <a:r>
                        <a:rPr lang="en-US" altLang="zh-TW" sz="800" kern="100" baseline="0" dirty="0" smtClean="0">
                          <a:effectLst/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Phase 2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800" kern="1200" dirty="0">
                          <a:effectLst/>
                          <a:latin typeface="+mn-lt"/>
                        </a:rPr>
                        <a:t>Encryption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Advanced Encryption Standard (AES); AES-256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Authentication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  <a:latin typeface="+mn-lt"/>
                        </a:rPr>
                        <a:t>Secured Hashing Algorithm (SHA); SHA2-256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Secured Hashing Algorithm (SHA); SHA-256-128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  <a:latin typeface="+mn-lt"/>
                        </a:rPr>
                        <a:t>Perfect Forward Secrecy (PFS)</a:t>
                      </a:r>
                      <a:endParaRPr lang="zh-TW" sz="8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effectLst/>
                          <a:latin typeface="+mn-lt"/>
                        </a:rPr>
                        <a:t>DH </a:t>
                      </a:r>
                      <a:r>
                        <a:rPr lang="en-US" sz="800" kern="1200" dirty="0">
                          <a:effectLst/>
                          <a:latin typeface="+mn-lt"/>
                        </a:rPr>
                        <a:t>- Group </a:t>
                      </a:r>
                      <a:r>
                        <a:rPr lang="en-US" sz="800" kern="1200" dirty="0" smtClean="0">
                          <a:effectLst/>
                          <a:latin typeface="+mn-lt"/>
                        </a:rPr>
                        <a:t>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新細明體"/>
                        </a:rPr>
                        <a:t>86400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新細明體"/>
                        </a:rPr>
                        <a:t> seconds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DH - Group 20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3600 seconds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IKE</a:t>
                      </a:r>
                      <a:r>
                        <a:rPr lang="en-US" altLang="zh-TW" sz="800" kern="1200" baseline="0" dirty="0" smtClean="0">
                          <a:effectLst/>
                          <a:latin typeface="+mn-lt"/>
                          <a:ea typeface="+mn-ea"/>
                        </a:rPr>
                        <a:t> version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200" dirty="0" smtClean="0">
                          <a:effectLst/>
                          <a:latin typeface="+mn-lt"/>
                          <a:ea typeface="+mn-ea"/>
                        </a:rPr>
                        <a:t>V1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+mn-ea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800" kern="1200" dirty="0" smtClean="0">
                          <a:effectLst/>
                          <a:latin typeface="+mn-lt"/>
                        </a:rPr>
                        <a:t>Secret</a:t>
                      </a:r>
                      <a:endParaRPr lang="zh-TW" altLang="zh-HK" sz="800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HK" sz="800" kern="1200" baseline="0" dirty="0" smtClean="0">
                          <a:effectLst/>
                          <a:latin typeface="+mn-lt"/>
                        </a:rPr>
                        <a:t>Self-generated cert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800" kern="100" dirty="0" smtClean="0">
                          <a:effectLst/>
                          <a:latin typeface="+mn-lt"/>
                          <a:ea typeface="新細明體"/>
                        </a:rPr>
                        <a:t>---</a:t>
                      </a:r>
                      <a:endParaRPr lang="zh-TW" sz="8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76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Using RSA-signature router configuration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crypto </a:t>
            </a:r>
            <a:r>
              <a:rPr lang="en-US" altLang="zh-HK" dirty="0" err="1" smtClean="0"/>
              <a:t>pki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trustpoint</a:t>
            </a:r>
            <a:r>
              <a:rPr lang="en-US" altLang="zh-HK" dirty="0" smtClean="0"/>
              <a:t> 2900</a:t>
            </a:r>
          </a:p>
          <a:p>
            <a:pPr marL="0" indent="0">
              <a:buNone/>
            </a:pPr>
            <a:r>
              <a:rPr lang="en-US" altLang="zh-HK" dirty="0" smtClean="0"/>
              <a:t>    enrollment terminal</a:t>
            </a:r>
          </a:p>
          <a:p>
            <a:pPr marL="0" indent="0">
              <a:buNone/>
            </a:pPr>
            <a:r>
              <a:rPr lang="en-US" altLang="zh-HK" dirty="0" smtClean="0"/>
              <a:t>    subject-name CN=2900</a:t>
            </a:r>
          </a:p>
          <a:p>
            <a:pPr marL="0" indent="0">
              <a:buNone/>
            </a:pPr>
            <a:r>
              <a:rPr lang="en-US" altLang="zh-HK" dirty="0" smtClean="0"/>
              <a:t>    revocation-check none</a:t>
            </a:r>
          </a:p>
          <a:p>
            <a:pPr marL="0" indent="0">
              <a:buNone/>
            </a:pPr>
            <a:r>
              <a:rPr lang="en-US" altLang="zh-HK" dirty="0" smtClean="0"/>
              <a:t>     </a:t>
            </a:r>
            <a:r>
              <a:rPr lang="en-US" altLang="zh-HK" dirty="0" err="1" smtClean="0"/>
              <a:t>rsakeypair</a:t>
            </a:r>
            <a:r>
              <a:rPr lang="en-US" altLang="zh-HK" dirty="0" smtClean="0"/>
              <a:t> 2900</a:t>
            </a:r>
          </a:p>
          <a:p>
            <a:r>
              <a:rPr lang="en-US" altLang="zh-HK" dirty="0" smtClean="0"/>
              <a:t>!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854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IKE </a:t>
            </a:r>
            <a:r>
              <a:rPr lang="en-US" altLang="zh-HK" dirty="0" err="1" smtClean="0"/>
              <a:t>config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crypto </a:t>
            </a:r>
            <a:r>
              <a:rPr lang="en-US" altLang="zh-HK" dirty="0" err="1" smtClean="0"/>
              <a:t>isakmp</a:t>
            </a:r>
            <a:r>
              <a:rPr lang="en-US" altLang="zh-HK" dirty="0" smtClean="0"/>
              <a:t> policy 3</a:t>
            </a:r>
          </a:p>
          <a:p>
            <a:r>
              <a:rPr lang="en-US" altLang="zh-HK" dirty="0" smtClean="0"/>
              <a:t> </a:t>
            </a:r>
            <a:r>
              <a:rPr lang="en-US" altLang="zh-HK" dirty="0" err="1" smtClean="0"/>
              <a:t>encr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aes</a:t>
            </a:r>
            <a:r>
              <a:rPr lang="en-US" altLang="zh-HK" dirty="0" smtClean="0"/>
              <a:t> 256</a:t>
            </a:r>
          </a:p>
          <a:p>
            <a:r>
              <a:rPr lang="en-US" altLang="zh-HK" dirty="0" smtClean="0"/>
              <a:t> hash sha256</a:t>
            </a:r>
          </a:p>
          <a:p>
            <a:r>
              <a:rPr lang="en-US" altLang="zh-HK" dirty="0" smtClean="0"/>
              <a:t> group 20</a:t>
            </a:r>
          </a:p>
          <a:p>
            <a:r>
              <a:rPr lang="en-US" altLang="zh-HK" dirty="0" smtClean="0"/>
              <a:t>!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563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IPSEC </a:t>
            </a:r>
            <a:r>
              <a:rPr lang="en-US" altLang="zh-HK" dirty="0" err="1" smtClean="0"/>
              <a:t>config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HK" dirty="0" smtClean="0"/>
              <a:t>crypto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transform-set 33 </a:t>
            </a:r>
            <a:r>
              <a:rPr lang="en-US" altLang="zh-HK" dirty="0" err="1" smtClean="0"/>
              <a:t>esp-aes</a:t>
            </a:r>
            <a:r>
              <a:rPr lang="en-US" altLang="zh-HK" dirty="0" smtClean="0"/>
              <a:t> 256 esp-sha256-hmac</a:t>
            </a:r>
          </a:p>
          <a:p>
            <a:r>
              <a:rPr lang="en-US" altLang="zh-HK" dirty="0" smtClean="0"/>
              <a:t>!</a:t>
            </a:r>
          </a:p>
          <a:p>
            <a:r>
              <a:rPr lang="en-US" altLang="zh-HK" dirty="0" smtClean="0"/>
              <a:t>crypto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profile 33</a:t>
            </a:r>
          </a:p>
          <a:p>
            <a:r>
              <a:rPr lang="en-US" altLang="zh-HK" dirty="0" smtClean="0"/>
              <a:t> set transform-set 33</a:t>
            </a:r>
          </a:p>
          <a:p>
            <a:r>
              <a:rPr lang="en-US" altLang="zh-HK" dirty="0" smtClean="0"/>
              <a:t>!</a:t>
            </a:r>
          </a:p>
          <a:p>
            <a:r>
              <a:rPr lang="en-US" altLang="zh-HK" dirty="0" smtClean="0"/>
              <a:t>interface Tunnel1</a:t>
            </a:r>
          </a:p>
          <a:p>
            <a:r>
              <a:rPr lang="en-US" altLang="zh-HK" dirty="0" smtClean="0"/>
              <a:t> </a:t>
            </a:r>
            <a:r>
              <a:rPr lang="en-US" altLang="zh-HK" dirty="0" err="1" smtClean="0"/>
              <a:t>ip</a:t>
            </a:r>
            <a:r>
              <a:rPr lang="en-US" altLang="zh-HK" dirty="0" smtClean="0"/>
              <a:t> address 3.3.2.5 255.255.255.248</a:t>
            </a:r>
          </a:p>
          <a:p>
            <a:r>
              <a:rPr lang="en-US" altLang="zh-HK" dirty="0" smtClean="0"/>
              <a:t> </a:t>
            </a:r>
            <a:r>
              <a:rPr lang="en-US" altLang="zh-HK" dirty="0" err="1" smtClean="0"/>
              <a:t>ip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nat</a:t>
            </a:r>
            <a:r>
              <a:rPr lang="en-US" altLang="zh-HK" dirty="0" smtClean="0"/>
              <a:t> outside</a:t>
            </a:r>
          </a:p>
          <a:p>
            <a:r>
              <a:rPr lang="en-US" altLang="zh-HK" dirty="0" smtClean="0"/>
              <a:t> </a:t>
            </a:r>
            <a:r>
              <a:rPr lang="en-US" altLang="zh-HK" dirty="0" err="1" smtClean="0"/>
              <a:t>ip</a:t>
            </a:r>
            <a:r>
              <a:rPr lang="en-US" altLang="zh-HK" dirty="0" smtClean="0"/>
              <a:t> virtual-reassembly in</a:t>
            </a:r>
          </a:p>
          <a:p>
            <a:r>
              <a:rPr lang="en-US" altLang="zh-HK" dirty="0" smtClean="0"/>
              <a:t> tunnel source 3.3.3.4</a:t>
            </a:r>
          </a:p>
          <a:p>
            <a:r>
              <a:rPr lang="en-US" altLang="zh-HK" dirty="0" smtClean="0"/>
              <a:t> tunnel mode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ipv4</a:t>
            </a:r>
          </a:p>
          <a:p>
            <a:r>
              <a:rPr lang="en-US" altLang="zh-HK" dirty="0" smtClean="0"/>
              <a:t> tunnel destination 3.3.3.3</a:t>
            </a:r>
          </a:p>
          <a:p>
            <a:r>
              <a:rPr lang="en-US" altLang="zh-HK" dirty="0" smtClean="0"/>
              <a:t> tunnel protection </a:t>
            </a:r>
            <a:r>
              <a:rPr lang="en-US" altLang="zh-HK" dirty="0" err="1" smtClean="0"/>
              <a:t>ipsec</a:t>
            </a:r>
            <a:r>
              <a:rPr lang="en-US" altLang="zh-HK" dirty="0" smtClean="0"/>
              <a:t> profile 33</a:t>
            </a:r>
          </a:p>
          <a:p>
            <a:r>
              <a:rPr lang="en-US" altLang="zh-HK" dirty="0" smtClean="0"/>
              <a:t>!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4198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607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Tahoma</vt:lpstr>
      <vt:lpstr>Office Theme</vt:lpstr>
      <vt:lpstr>IPSEC VPN ON SRX</vt:lpstr>
      <vt:lpstr>Network Diagram</vt:lpstr>
      <vt:lpstr>Using RSA-signature SRX configuration</vt:lpstr>
      <vt:lpstr>IKE config</vt:lpstr>
      <vt:lpstr>IPSEC config</vt:lpstr>
      <vt:lpstr>IPSEC ON ROUTER</vt:lpstr>
      <vt:lpstr>Using RSA-signature router configuration</vt:lpstr>
      <vt:lpstr>IKE config</vt:lpstr>
      <vt:lpstr>IPSEC config</vt:lpstr>
      <vt:lpstr>Nat setting </vt:lpstr>
      <vt:lpstr>NAT config</vt:lpstr>
      <vt:lpstr>Checking command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IPSEC VPN ON SRX</dc:title>
  <dc:creator>ckh622</dc:creator>
  <cp:lastModifiedBy>ckh622</cp:lastModifiedBy>
  <cp:revision>7</cp:revision>
  <dcterms:created xsi:type="dcterms:W3CDTF">2020-09-04T06:39:33Z</dcterms:created>
  <dcterms:modified xsi:type="dcterms:W3CDTF">2020-09-04T08:02:29Z</dcterms:modified>
</cp:coreProperties>
</file>