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3" r:id="rId4"/>
    <p:sldId id="264" r:id="rId5"/>
    <p:sldId id="259" r:id="rId6"/>
    <p:sldId id="260" r:id="rId7"/>
    <p:sldId id="261" r:id="rId8"/>
  </p:sldIdLst>
  <p:sldSz cx="9105900" cy="10591800"/>
  <p:notesSz cx="9105900" cy="105918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6D3FD2D-36EB-4C90-B265-ACDC5E70F410}">
          <p14:sldIdLst>
            <p14:sldId id="256"/>
            <p14:sldId id="258"/>
            <p14:sldId id="263"/>
            <p14:sldId id="264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herine tuiran" initials="ct" lastIdx="1" clrIdx="0">
    <p:extLst>
      <p:ext uri="{19B8F6BF-5375-455C-9EA6-DF929625EA0E}">
        <p15:presenceInfo xmlns:p15="http://schemas.microsoft.com/office/powerpoint/2012/main" userId="19ef30721a9c7b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41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commentAuthors" Target="commentAuthor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418" y="3283458"/>
            <a:ext cx="7745412" cy="22242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6837" y="5931408"/>
            <a:ext cx="6378575" cy="2647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228340" cy="10586085"/>
          </a:xfrm>
          <a:custGeom>
            <a:avLst/>
            <a:gdLst/>
            <a:ahLst/>
            <a:cxnLst/>
            <a:rect l="l" t="t" r="r" b="b"/>
            <a:pathLst>
              <a:path w="3228340" h="10586085">
                <a:moveTo>
                  <a:pt x="3227832" y="0"/>
                </a:moveTo>
                <a:lnTo>
                  <a:pt x="0" y="0"/>
                </a:lnTo>
                <a:lnTo>
                  <a:pt x="0" y="10585704"/>
                </a:lnTo>
                <a:lnTo>
                  <a:pt x="3227832" y="10585704"/>
                </a:lnTo>
                <a:lnTo>
                  <a:pt x="3227832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228340" cy="10586085"/>
          </a:xfrm>
          <a:custGeom>
            <a:avLst/>
            <a:gdLst/>
            <a:ahLst/>
            <a:cxnLst/>
            <a:rect l="l" t="t" r="r" b="b"/>
            <a:pathLst>
              <a:path w="3228340" h="10586085">
                <a:moveTo>
                  <a:pt x="0" y="10585704"/>
                </a:moveTo>
                <a:lnTo>
                  <a:pt x="3227832" y="10585704"/>
                </a:lnTo>
                <a:lnTo>
                  <a:pt x="3227832" y="0"/>
                </a:lnTo>
                <a:lnTo>
                  <a:pt x="0" y="0"/>
                </a:lnTo>
                <a:lnTo>
                  <a:pt x="0" y="10585704"/>
                </a:lnTo>
                <a:close/>
              </a:path>
            </a:pathLst>
          </a:custGeom>
          <a:ln w="24384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27831" y="0"/>
            <a:ext cx="5882640" cy="10586085"/>
          </a:xfrm>
          <a:custGeom>
            <a:avLst/>
            <a:gdLst/>
            <a:ahLst/>
            <a:cxnLst/>
            <a:rect l="l" t="t" r="r" b="b"/>
            <a:pathLst>
              <a:path w="5882640" h="10586085">
                <a:moveTo>
                  <a:pt x="5882640" y="0"/>
                </a:moveTo>
                <a:lnTo>
                  <a:pt x="0" y="0"/>
                </a:lnTo>
                <a:lnTo>
                  <a:pt x="0" y="10585704"/>
                </a:lnTo>
                <a:lnTo>
                  <a:pt x="5882640" y="10585704"/>
                </a:lnTo>
                <a:lnTo>
                  <a:pt x="58826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27831" y="0"/>
            <a:ext cx="5882640" cy="10586085"/>
          </a:xfrm>
          <a:custGeom>
            <a:avLst/>
            <a:gdLst/>
            <a:ahLst/>
            <a:cxnLst/>
            <a:rect l="l" t="t" r="r" b="b"/>
            <a:pathLst>
              <a:path w="5882640" h="10586085">
                <a:moveTo>
                  <a:pt x="0" y="10585704"/>
                </a:moveTo>
                <a:lnTo>
                  <a:pt x="5882640" y="10585704"/>
                </a:lnTo>
                <a:lnTo>
                  <a:pt x="5882640" y="0"/>
                </a:lnTo>
                <a:lnTo>
                  <a:pt x="0" y="0"/>
                </a:lnTo>
                <a:lnTo>
                  <a:pt x="0" y="10585704"/>
                </a:lnTo>
                <a:close/>
              </a:path>
            </a:pathLst>
          </a:custGeom>
          <a:ln w="2438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27831" y="734566"/>
            <a:ext cx="5745480" cy="9851390"/>
          </a:xfrm>
          <a:custGeom>
            <a:avLst/>
            <a:gdLst/>
            <a:ahLst/>
            <a:cxnLst/>
            <a:rect l="l" t="t" r="r" b="b"/>
            <a:pathLst>
              <a:path w="5745480" h="9851390">
                <a:moveTo>
                  <a:pt x="5745480" y="0"/>
                </a:moveTo>
                <a:lnTo>
                  <a:pt x="0" y="0"/>
                </a:lnTo>
                <a:lnTo>
                  <a:pt x="0" y="9851136"/>
                </a:lnTo>
                <a:lnTo>
                  <a:pt x="5745480" y="9851136"/>
                </a:lnTo>
                <a:lnTo>
                  <a:pt x="5745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27831" y="734566"/>
            <a:ext cx="5745480" cy="9851390"/>
          </a:xfrm>
          <a:custGeom>
            <a:avLst/>
            <a:gdLst/>
            <a:ahLst/>
            <a:cxnLst/>
            <a:rect l="l" t="t" r="r" b="b"/>
            <a:pathLst>
              <a:path w="5745480" h="9851390">
                <a:moveTo>
                  <a:pt x="0" y="9851136"/>
                </a:moveTo>
                <a:lnTo>
                  <a:pt x="5745480" y="9851136"/>
                </a:lnTo>
                <a:lnTo>
                  <a:pt x="5745480" y="0"/>
                </a:lnTo>
                <a:lnTo>
                  <a:pt x="0" y="0"/>
                </a:lnTo>
                <a:lnTo>
                  <a:pt x="0" y="9851136"/>
                </a:lnTo>
                <a:close/>
              </a:path>
            </a:pathLst>
          </a:custGeom>
          <a:ln w="243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06805" cy="10586085"/>
          </a:xfrm>
          <a:custGeom>
            <a:avLst/>
            <a:gdLst/>
            <a:ahLst/>
            <a:cxnLst/>
            <a:rect l="l" t="t" r="r" b="b"/>
            <a:pathLst>
              <a:path w="1106805" h="10586085">
                <a:moveTo>
                  <a:pt x="1106424" y="0"/>
                </a:moveTo>
                <a:lnTo>
                  <a:pt x="0" y="0"/>
                </a:lnTo>
                <a:lnTo>
                  <a:pt x="0" y="10585704"/>
                </a:lnTo>
                <a:lnTo>
                  <a:pt x="1106424" y="10585704"/>
                </a:lnTo>
                <a:lnTo>
                  <a:pt x="1106424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106805" cy="10586085"/>
          </a:xfrm>
          <a:custGeom>
            <a:avLst/>
            <a:gdLst/>
            <a:ahLst/>
            <a:cxnLst/>
            <a:rect l="l" t="t" r="r" b="b"/>
            <a:pathLst>
              <a:path w="1106805" h="10586085">
                <a:moveTo>
                  <a:pt x="0" y="10585704"/>
                </a:moveTo>
                <a:lnTo>
                  <a:pt x="1106424" y="10585704"/>
                </a:lnTo>
                <a:lnTo>
                  <a:pt x="1106424" y="0"/>
                </a:lnTo>
                <a:lnTo>
                  <a:pt x="0" y="0"/>
                </a:lnTo>
                <a:lnTo>
                  <a:pt x="0" y="10585704"/>
                </a:lnTo>
                <a:close/>
              </a:path>
            </a:pathLst>
          </a:custGeom>
          <a:ln w="24384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06424" y="0"/>
            <a:ext cx="8004175" cy="10586085"/>
          </a:xfrm>
          <a:custGeom>
            <a:avLst/>
            <a:gdLst/>
            <a:ahLst/>
            <a:cxnLst/>
            <a:rect l="l" t="t" r="r" b="b"/>
            <a:pathLst>
              <a:path w="8004175" h="10586085">
                <a:moveTo>
                  <a:pt x="8004048" y="0"/>
                </a:moveTo>
                <a:lnTo>
                  <a:pt x="0" y="0"/>
                </a:lnTo>
                <a:lnTo>
                  <a:pt x="0" y="10585704"/>
                </a:lnTo>
                <a:lnTo>
                  <a:pt x="8004048" y="10585704"/>
                </a:lnTo>
                <a:lnTo>
                  <a:pt x="800404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06424" y="0"/>
            <a:ext cx="8004175" cy="10586085"/>
          </a:xfrm>
          <a:custGeom>
            <a:avLst/>
            <a:gdLst/>
            <a:ahLst/>
            <a:cxnLst/>
            <a:rect l="l" t="t" r="r" b="b"/>
            <a:pathLst>
              <a:path w="8004175" h="10586085">
                <a:moveTo>
                  <a:pt x="0" y="10585704"/>
                </a:moveTo>
                <a:lnTo>
                  <a:pt x="8004048" y="10585704"/>
                </a:lnTo>
                <a:lnTo>
                  <a:pt x="8004048" y="0"/>
                </a:lnTo>
                <a:lnTo>
                  <a:pt x="0" y="0"/>
                </a:lnTo>
                <a:lnTo>
                  <a:pt x="0" y="10585704"/>
                </a:lnTo>
                <a:close/>
              </a:path>
            </a:pathLst>
          </a:custGeom>
          <a:ln w="2438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06424" y="908303"/>
            <a:ext cx="7888605" cy="9641205"/>
          </a:xfrm>
          <a:custGeom>
            <a:avLst/>
            <a:gdLst/>
            <a:ahLst/>
            <a:cxnLst/>
            <a:rect l="l" t="t" r="r" b="b"/>
            <a:pathLst>
              <a:path w="7888605" h="9641205">
                <a:moveTo>
                  <a:pt x="7888224" y="0"/>
                </a:moveTo>
                <a:lnTo>
                  <a:pt x="0" y="0"/>
                </a:lnTo>
                <a:lnTo>
                  <a:pt x="0" y="9640824"/>
                </a:lnTo>
                <a:lnTo>
                  <a:pt x="7888224" y="9640824"/>
                </a:lnTo>
                <a:lnTo>
                  <a:pt x="78882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612" y="2436114"/>
            <a:ext cx="3963828" cy="69905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2808" y="2436114"/>
            <a:ext cx="3963828" cy="69905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32485" cy="10586085"/>
          </a:xfrm>
          <a:custGeom>
            <a:avLst/>
            <a:gdLst/>
            <a:ahLst/>
            <a:cxnLst/>
            <a:rect l="l" t="t" r="r" b="b"/>
            <a:pathLst>
              <a:path w="832485" h="10586085">
                <a:moveTo>
                  <a:pt x="832104" y="0"/>
                </a:moveTo>
                <a:lnTo>
                  <a:pt x="0" y="0"/>
                </a:lnTo>
                <a:lnTo>
                  <a:pt x="0" y="10585704"/>
                </a:lnTo>
                <a:lnTo>
                  <a:pt x="832104" y="10585704"/>
                </a:lnTo>
                <a:lnTo>
                  <a:pt x="832104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832485" cy="10586085"/>
          </a:xfrm>
          <a:custGeom>
            <a:avLst/>
            <a:gdLst/>
            <a:ahLst/>
            <a:cxnLst/>
            <a:rect l="l" t="t" r="r" b="b"/>
            <a:pathLst>
              <a:path w="832485" h="10586085">
                <a:moveTo>
                  <a:pt x="0" y="10585704"/>
                </a:moveTo>
                <a:lnTo>
                  <a:pt x="832104" y="10585704"/>
                </a:lnTo>
                <a:lnTo>
                  <a:pt x="832104" y="0"/>
                </a:lnTo>
                <a:lnTo>
                  <a:pt x="0" y="0"/>
                </a:lnTo>
                <a:lnTo>
                  <a:pt x="0" y="10585704"/>
                </a:lnTo>
                <a:close/>
              </a:path>
            </a:pathLst>
          </a:custGeom>
          <a:ln w="24384">
            <a:solidFill>
              <a:srgbClr val="1737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2104" y="0"/>
            <a:ext cx="8278495" cy="10586085"/>
          </a:xfrm>
          <a:custGeom>
            <a:avLst/>
            <a:gdLst/>
            <a:ahLst/>
            <a:cxnLst/>
            <a:rect l="l" t="t" r="r" b="b"/>
            <a:pathLst>
              <a:path w="8278495" h="10586085">
                <a:moveTo>
                  <a:pt x="8278368" y="0"/>
                </a:moveTo>
                <a:lnTo>
                  <a:pt x="0" y="0"/>
                </a:lnTo>
                <a:lnTo>
                  <a:pt x="0" y="10585704"/>
                </a:lnTo>
                <a:lnTo>
                  <a:pt x="8278368" y="10585704"/>
                </a:lnTo>
                <a:lnTo>
                  <a:pt x="827836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2104" y="0"/>
            <a:ext cx="8278495" cy="10586085"/>
          </a:xfrm>
          <a:custGeom>
            <a:avLst/>
            <a:gdLst/>
            <a:ahLst/>
            <a:cxnLst/>
            <a:rect l="l" t="t" r="r" b="b"/>
            <a:pathLst>
              <a:path w="8278495" h="10586085">
                <a:moveTo>
                  <a:pt x="0" y="10585704"/>
                </a:moveTo>
                <a:lnTo>
                  <a:pt x="8278368" y="10585704"/>
                </a:lnTo>
                <a:lnTo>
                  <a:pt x="8278368" y="0"/>
                </a:lnTo>
                <a:lnTo>
                  <a:pt x="0" y="0"/>
                </a:lnTo>
                <a:lnTo>
                  <a:pt x="0" y="10585704"/>
                </a:lnTo>
                <a:close/>
              </a:path>
            </a:pathLst>
          </a:custGeom>
          <a:ln w="2438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32104" y="121918"/>
            <a:ext cx="7967980" cy="10464165"/>
          </a:xfrm>
          <a:custGeom>
            <a:avLst/>
            <a:gdLst/>
            <a:ahLst/>
            <a:cxnLst/>
            <a:rect l="l" t="t" r="r" b="b"/>
            <a:pathLst>
              <a:path w="7967980" h="10464165">
                <a:moveTo>
                  <a:pt x="7967472" y="0"/>
                </a:moveTo>
                <a:lnTo>
                  <a:pt x="0" y="0"/>
                </a:lnTo>
                <a:lnTo>
                  <a:pt x="0" y="10463784"/>
                </a:lnTo>
                <a:lnTo>
                  <a:pt x="7967472" y="10463784"/>
                </a:lnTo>
                <a:lnTo>
                  <a:pt x="79674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32104" y="121918"/>
            <a:ext cx="7967980" cy="10464165"/>
          </a:xfrm>
          <a:custGeom>
            <a:avLst/>
            <a:gdLst/>
            <a:ahLst/>
            <a:cxnLst/>
            <a:rect l="l" t="t" r="r" b="b"/>
            <a:pathLst>
              <a:path w="7967980" h="10464165">
                <a:moveTo>
                  <a:pt x="0" y="10463784"/>
                </a:moveTo>
                <a:lnTo>
                  <a:pt x="7967472" y="10463784"/>
                </a:lnTo>
                <a:lnTo>
                  <a:pt x="7967472" y="0"/>
                </a:lnTo>
                <a:lnTo>
                  <a:pt x="0" y="0"/>
                </a:lnTo>
                <a:lnTo>
                  <a:pt x="0" y="10463784"/>
                </a:lnTo>
                <a:close/>
              </a:path>
            </a:pathLst>
          </a:custGeom>
          <a:ln w="2438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2366" y="4394"/>
            <a:ext cx="782751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5612" y="2436114"/>
            <a:ext cx="8201025" cy="69905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98165" y="9850374"/>
            <a:ext cx="2915920" cy="52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612" y="9850374"/>
            <a:ext cx="2095817" cy="52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60820" y="9850374"/>
            <a:ext cx="2095817" cy="52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8.jpe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345" y="114969"/>
            <a:ext cx="802869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1950" algn="l">
              <a:lnSpc>
                <a:spcPct val="100000"/>
              </a:lnSpc>
              <a:spcBef>
                <a:spcPts val="100"/>
              </a:spcBef>
            </a:pPr>
            <a:r>
              <a:rPr lang="es-ES" sz="2800" spc="-20" dirty="0"/>
              <a:t>María  Alejandra Caicedo Uzcátegui </a:t>
            </a:r>
            <a:endParaRPr sz="2800"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793495" y="2348865"/>
            <a:ext cx="1940560" cy="764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Email:</a:t>
            </a:r>
            <a:endParaRPr lang="es-ES" sz="16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s-ES" sz="1600" dirty="0">
                <a:solidFill>
                  <a:schemeClr val="bg1"/>
                </a:solidFill>
                <a:latin typeface="Calibri"/>
                <a:cs typeface="Calibri"/>
              </a:rPr>
              <a:t>marialecaicedo.macu@gmail.com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3554" y="3377895"/>
            <a:ext cx="1345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Teléfono: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800" dirty="0">
                <a:solidFill>
                  <a:srgbClr val="FFFFFF"/>
                </a:solidFill>
                <a:latin typeface="Calibri"/>
                <a:cs typeface="Calibri"/>
              </a:rPr>
              <a:t>321 306 98 84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3775" y="7121474"/>
            <a:ext cx="13731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Cedula: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z="1800" dirty="0">
                <a:solidFill>
                  <a:schemeClr val="bg1"/>
                </a:solidFill>
                <a:latin typeface="Calibri"/>
                <a:cs typeface="Calibri"/>
              </a:rPr>
              <a:t>1.127.062.380</a:t>
            </a:r>
            <a:endParaRPr sz="1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3742" y="4457522"/>
            <a:ext cx="1812925" cy="11041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10"/>
              </a:spcBef>
            </a:pPr>
            <a:r>
              <a:rPr sz="1600" spc="-10" dirty="0" err="1">
                <a:solidFill>
                  <a:srgbClr val="FFFFFF"/>
                </a:solidFill>
                <a:latin typeface="Calibri"/>
                <a:cs typeface="Calibri"/>
              </a:rPr>
              <a:t>Dirección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lang="es-ES" sz="1600" dirty="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110"/>
              </a:spcBef>
            </a:pPr>
            <a:r>
              <a:rPr lang="es-ES" sz="1400" spc="-5" dirty="0">
                <a:solidFill>
                  <a:srgbClr val="FFFFFF"/>
                </a:solidFill>
                <a:latin typeface="Calibri"/>
                <a:cs typeface="Calibri"/>
              </a:rPr>
              <a:t>Av. libertadores conjunto linares apto 402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Cúcuta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Norte</a:t>
            </a:r>
            <a:r>
              <a:rPr sz="1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 Santander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2510" y="6014974"/>
            <a:ext cx="1293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ES" sz="1800" spc="-20" dirty="0">
                <a:solidFill>
                  <a:srgbClr val="FFFFFF"/>
                </a:solidFill>
                <a:latin typeface="Calibri"/>
                <a:cs typeface="Calibri"/>
              </a:rPr>
              <a:t>Colombiana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2123" y="946480"/>
            <a:ext cx="3583940" cy="4280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400" b="1" dirty="0">
                <a:solidFill>
                  <a:srgbClr val="0F243E"/>
                </a:solidFill>
                <a:latin typeface="Arial"/>
                <a:cs typeface="Arial"/>
              </a:rPr>
              <a:t>Habilidades</a:t>
            </a:r>
            <a:endParaRPr sz="2400" dirty="0">
              <a:latin typeface="Arial"/>
              <a:cs typeface="Arial"/>
            </a:endParaRPr>
          </a:p>
          <a:p>
            <a:pPr marL="497205" lvl="1" indent="-345440">
              <a:lnSpc>
                <a:spcPct val="100000"/>
              </a:lnSpc>
              <a:spcBef>
                <a:spcPts val="1560"/>
              </a:spcBef>
              <a:buChar char="•"/>
              <a:tabLst>
                <a:tab pos="497205" algn="l"/>
                <a:tab pos="497840" algn="l"/>
              </a:tabLst>
            </a:pPr>
            <a:r>
              <a:rPr lang="es-CO" sz="2000" spc="-10" dirty="0">
                <a:latin typeface="Arial MT"/>
                <a:cs typeface="Arial MT"/>
              </a:rPr>
              <a:t>Responsabilidad</a:t>
            </a:r>
            <a:endParaRPr lang="es-CO" sz="2000" dirty="0">
              <a:latin typeface="Arial MT"/>
              <a:cs typeface="Arial MT"/>
            </a:endParaRPr>
          </a:p>
          <a:p>
            <a:pPr marL="497205" lvl="1" indent="-345440">
              <a:lnSpc>
                <a:spcPct val="100000"/>
              </a:lnSpc>
              <a:buChar char="•"/>
              <a:tabLst>
                <a:tab pos="497205" algn="l"/>
                <a:tab pos="497840" algn="l"/>
              </a:tabLst>
            </a:pPr>
            <a:r>
              <a:rPr lang="es-CO" sz="2000" spc="-10" dirty="0">
                <a:latin typeface="Arial MT"/>
                <a:cs typeface="Arial MT"/>
              </a:rPr>
              <a:t>Concentración</a:t>
            </a:r>
            <a:endParaRPr lang="es-CO" sz="2000" dirty="0">
              <a:latin typeface="Arial MT"/>
              <a:cs typeface="Arial MT"/>
            </a:endParaRPr>
          </a:p>
          <a:p>
            <a:pPr marL="497205" lvl="1" indent="-345440">
              <a:lnSpc>
                <a:spcPct val="100000"/>
              </a:lnSpc>
              <a:buChar char="•"/>
              <a:tabLst>
                <a:tab pos="497205" algn="l"/>
                <a:tab pos="497840" algn="l"/>
              </a:tabLst>
            </a:pPr>
            <a:r>
              <a:rPr sz="2000" spc="-10" dirty="0" err="1">
                <a:latin typeface="Arial MT"/>
                <a:cs typeface="Arial MT"/>
              </a:rPr>
              <a:t>Trabajo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bajo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presión</a:t>
            </a:r>
            <a:endParaRPr sz="2000" dirty="0">
              <a:latin typeface="Arial MT"/>
              <a:cs typeface="Arial MT"/>
            </a:endParaRPr>
          </a:p>
          <a:p>
            <a:pPr marL="497205" lvl="1" indent="-345440">
              <a:lnSpc>
                <a:spcPct val="100000"/>
              </a:lnSpc>
              <a:spcBef>
                <a:spcPts val="5"/>
              </a:spcBef>
              <a:buChar char="•"/>
              <a:tabLst>
                <a:tab pos="497205" algn="l"/>
                <a:tab pos="497840" algn="l"/>
              </a:tabLst>
            </a:pPr>
            <a:r>
              <a:rPr sz="2000" spc="-10" dirty="0">
                <a:latin typeface="Arial MT"/>
                <a:cs typeface="Arial MT"/>
              </a:rPr>
              <a:t>Rapidez</a:t>
            </a:r>
            <a:endParaRPr sz="2000" dirty="0">
              <a:latin typeface="Arial MT"/>
              <a:cs typeface="Arial MT"/>
            </a:endParaRPr>
          </a:p>
          <a:p>
            <a:pPr marL="497205" lvl="1" indent="-345440">
              <a:lnSpc>
                <a:spcPct val="100000"/>
              </a:lnSpc>
              <a:buChar char="•"/>
              <a:tabLst>
                <a:tab pos="497205" algn="l"/>
                <a:tab pos="497840" algn="l"/>
              </a:tabLst>
            </a:pPr>
            <a:r>
              <a:rPr sz="2000" spc="-15" dirty="0">
                <a:latin typeface="Arial MT"/>
                <a:cs typeface="Arial MT"/>
              </a:rPr>
              <a:t>Trabajo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equipo</a:t>
            </a:r>
            <a:endParaRPr sz="2000" dirty="0">
              <a:latin typeface="Arial MT"/>
              <a:cs typeface="Arial MT"/>
            </a:endParaRPr>
          </a:p>
          <a:p>
            <a:pPr marL="497205" lvl="1" indent="-345440">
              <a:lnSpc>
                <a:spcPct val="100000"/>
              </a:lnSpc>
              <a:buChar char="•"/>
              <a:tabLst>
                <a:tab pos="497205" algn="l"/>
                <a:tab pos="497840" algn="l"/>
              </a:tabLst>
            </a:pPr>
            <a:r>
              <a:rPr sz="2000" spc="-10" dirty="0">
                <a:latin typeface="Arial MT"/>
                <a:cs typeface="Arial MT"/>
              </a:rPr>
              <a:t>Manejo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de:</a:t>
            </a:r>
            <a:endParaRPr sz="2000" dirty="0">
              <a:latin typeface="Arial MT"/>
              <a:cs typeface="Arial MT"/>
            </a:endParaRPr>
          </a:p>
          <a:p>
            <a:pPr marL="585470" lvl="2" indent="-153035">
              <a:lnSpc>
                <a:spcPct val="100000"/>
              </a:lnSpc>
              <a:buChar char="-"/>
              <a:tabLst>
                <a:tab pos="586105" algn="l"/>
              </a:tabLst>
            </a:pPr>
            <a:r>
              <a:rPr sz="2000" spc="-5" dirty="0" err="1">
                <a:latin typeface="Arial MT"/>
                <a:cs typeface="Arial MT"/>
              </a:rPr>
              <a:t>Herramientas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5" dirty="0" err="1">
                <a:latin typeface="Arial MT"/>
                <a:cs typeface="Arial MT"/>
              </a:rPr>
              <a:t>ofimáticas</a:t>
            </a:r>
            <a:endParaRPr lang="es-ES" sz="2000" spc="-5" dirty="0">
              <a:latin typeface="Arial MT"/>
              <a:cs typeface="Arial MT"/>
            </a:endParaRPr>
          </a:p>
          <a:p>
            <a:pPr marL="432435" lvl="2">
              <a:lnSpc>
                <a:spcPct val="100000"/>
              </a:lnSpc>
              <a:tabLst>
                <a:tab pos="586105" algn="l"/>
              </a:tabLst>
            </a:pPr>
            <a:r>
              <a:rPr lang="es-CO" sz="2000" spc="-5" dirty="0">
                <a:latin typeface="Arial MT"/>
                <a:cs typeface="Arial MT"/>
              </a:rPr>
              <a:t>(Excel, Word, PowerPoint)</a:t>
            </a:r>
            <a:endParaRPr sz="2000" dirty="0">
              <a:latin typeface="Arial MT"/>
              <a:cs typeface="Arial MT"/>
            </a:endParaRPr>
          </a:p>
          <a:p>
            <a:pPr marL="585470" lvl="2" indent="-153035">
              <a:lnSpc>
                <a:spcPct val="100000"/>
              </a:lnSpc>
              <a:buChar char="-"/>
              <a:tabLst>
                <a:tab pos="586105" algn="l"/>
              </a:tabLst>
            </a:pPr>
            <a:r>
              <a:rPr sz="2000" dirty="0">
                <a:latin typeface="Arial MT"/>
                <a:cs typeface="Arial MT"/>
              </a:rPr>
              <a:t>WhatsApp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Business</a:t>
            </a:r>
            <a:endParaRPr sz="2000" dirty="0">
              <a:latin typeface="Arial MT"/>
              <a:cs typeface="Arial MT"/>
            </a:endParaRPr>
          </a:p>
          <a:p>
            <a:pPr marL="585470" lvl="2" indent="-153035">
              <a:lnSpc>
                <a:spcPct val="100000"/>
              </a:lnSpc>
              <a:spcBef>
                <a:spcPts val="5"/>
              </a:spcBef>
              <a:buChar char="-"/>
              <a:tabLst>
                <a:tab pos="586105" algn="l"/>
              </a:tabLst>
            </a:pPr>
            <a:r>
              <a:rPr lang="es-ES" sz="2000" dirty="0">
                <a:latin typeface="Arial MT"/>
                <a:cs typeface="Arial MT"/>
              </a:rPr>
              <a:t>TNS</a:t>
            </a:r>
          </a:p>
          <a:p>
            <a:pPr marL="585470" lvl="2" indent="-153035">
              <a:lnSpc>
                <a:spcPct val="100000"/>
              </a:lnSpc>
              <a:spcBef>
                <a:spcPts val="5"/>
              </a:spcBef>
              <a:buChar char="-"/>
              <a:tabLst>
                <a:tab pos="586105" algn="l"/>
              </a:tabLst>
            </a:pPr>
            <a:r>
              <a:rPr lang="es-ES" sz="2000" dirty="0">
                <a:latin typeface="Arial MT"/>
                <a:cs typeface="Arial MT"/>
              </a:rPr>
              <a:t>Corel </a:t>
            </a:r>
            <a:r>
              <a:rPr lang="es-ES" sz="2000" dirty="0" err="1">
                <a:latin typeface="Arial MT"/>
                <a:cs typeface="Arial MT"/>
              </a:rPr>
              <a:t>Draw</a:t>
            </a:r>
            <a:endParaRPr lang="es-ES" sz="2000" dirty="0">
              <a:latin typeface="Arial MT"/>
              <a:cs typeface="Arial MT"/>
            </a:endParaRPr>
          </a:p>
          <a:p>
            <a:pPr marL="585470" lvl="2" indent="-153035">
              <a:lnSpc>
                <a:spcPct val="100000"/>
              </a:lnSpc>
              <a:spcBef>
                <a:spcPts val="5"/>
              </a:spcBef>
              <a:buChar char="-"/>
              <a:tabLst>
                <a:tab pos="586105" algn="l"/>
              </a:tabLst>
            </a:pPr>
            <a:r>
              <a:rPr lang="es-ES" sz="2000" dirty="0" err="1">
                <a:latin typeface="Arial MT"/>
                <a:cs typeface="Arial MT"/>
              </a:rPr>
              <a:t>Acasoft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9785" y="5349459"/>
            <a:ext cx="4012565" cy="203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Experiencia</a:t>
            </a:r>
            <a:r>
              <a:rPr sz="24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laboral</a:t>
            </a: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85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lang="es-CO" sz="2400" b="1" spc="-10" dirty="0">
                <a:solidFill>
                  <a:srgbClr val="0F243E"/>
                </a:solidFill>
                <a:latin typeface="Arial"/>
                <a:cs typeface="Arial"/>
              </a:rPr>
              <a:t>Asesora</a:t>
            </a:r>
            <a:r>
              <a:rPr lang="es-CO" sz="2400" b="1" spc="10" dirty="0">
                <a:solidFill>
                  <a:srgbClr val="0F243E"/>
                </a:solidFill>
                <a:latin typeface="Arial"/>
                <a:cs typeface="Arial"/>
              </a:rPr>
              <a:t> </a:t>
            </a:r>
            <a:r>
              <a:rPr lang="es-CO" sz="2400" b="1" dirty="0">
                <a:solidFill>
                  <a:srgbClr val="0F243E"/>
                </a:solidFill>
                <a:latin typeface="Arial"/>
                <a:cs typeface="Arial"/>
              </a:rPr>
              <a:t>Comercial</a:t>
            </a:r>
            <a:endParaRPr lang="es-CO" sz="2400" dirty="0">
              <a:latin typeface="Arial"/>
              <a:cs typeface="Arial"/>
            </a:endParaRPr>
          </a:p>
          <a:p>
            <a:pPr marL="87630">
              <a:lnSpc>
                <a:spcPct val="100000"/>
              </a:lnSpc>
              <a:spcBef>
                <a:spcPts val="565"/>
              </a:spcBef>
            </a:pPr>
            <a:r>
              <a:rPr lang="es-ES" dirty="0">
                <a:latin typeface="Arial MT"/>
                <a:cs typeface="Arial MT"/>
              </a:rPr>
              <a:t>Movistar (Comercializadora </a:t>
            </a:r>
            <a:r>
              <a:rPr lang="es-ES" dirty="0" err="1">
                <a:latin typeface="Arial MT"/>
                <a:cs typeface="Arial MT"/>
              </a:rPr>
              <a:t>Colabini</a:t>
            </a:r>
            <a:r>
              <a:rPr lang="es-ES" dirty="0">
                <a:latin typeface="Arial MT"/>
                <a:cs typeface="Arial MT"/>
              </a:rPr>
              <a:t>) </a:t>
            </a:r>
            <a:r>
              <a:rPr sz="1800" dirty="0" err="1">
                <a:latin typeface="Arial MT"/>
                <a:cs typeface="Arial MT"/>
              </a:rPr>
              <a:t>Cúcuta</a:t>
            </a:r>
            <a:r>
              <a:rPr lang="es-ES" sz="1800" dirty="0">
                <a:latin typeface="Arial MT"/>
                <a:cs typeface="Arial MT"/>
              </a:rPr>
              <a:t> – Norte de Santander</a:t>
            </a:r>
            <a:endParaRPr sz="1800" dirty="0">
              <a:latin typeface="Arial MT"/>
              <a:cs typeface="Arial MT"/>
            </a:endParaRPr>
          </a:p>
          <a:p>
            <a:pPr marL="146050">
              <a:lnSpc>
                <a:spcPct val="100000"/>
              </a:lnSpc>
              <a:spcBef>
                <a:spcPts val="1275"/>
              </a:spcBef>
            </a:pP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 err="1">
                <a:latin typeface="Arial MT"/>
                <a:cs typeface="Arial MT"/>
              </a:rPr>
              <a:t>Enero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2017</a:t>
            </a:r>
            <a:r>
              <a:rPr lang="es-ES" sz="1600" spc="-10" dirty="0">
                <a:latin typeface="Arial MT"/>
                <a:cs typeface="Arial MT"/>
              </a:rPr>
              <a:t> - Noviembre 2019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9591" y="9610750"/>
            <a:ext cx="2033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Fecha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de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Nacimiento: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s-ES" spc="-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/0</a:t>
            </a:r>
            <a:r>
              <a:rPr lang="es-ES" spc="-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/19</a:t>
            </a:r>
            <a:r>
              <a:rPr lang="es-ES" sz="1800" spc="-5" dirty="0">
                <a:solidFill>
                  <a:srgbClr val="FFFFFF"/>
                </a:solidFill>
                <a:latin typeface="Calibri"/>
                <a:cs typeface="Calibri"/>
              </a:rPr>
              <a:t>83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815" y="2389632"/>
            <a:ext cx="658368" cy="7796784"/>
            <a:chOff x="51815" y="2389632"/>
            <a:chExt cx="658368" cy="7796784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11" y="3410712"/>
              <a:ext cx="509016" cy="512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5" y="4495800"/>
              <a:ext cx="646176" cy="6461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015" y="2389632"/>
              <a:ext cx="484631" cy="48158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23" y="9613392"/>
              <a:ext cx="542544" cy="5730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07" y="6019800"/>
              <a:ext cx="646176" cy="64617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872" y="7242047"/>
              <a:ext cx="563880" cy="37490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516629" y="7525639"/>
            <a:ext cx="35994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Jefe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Inmediato: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s-ES" sz="1800" dirty="0">
                <a:latin typeface="Arial MT"/>
                <a:cs typeface="Arial MT"/>
              </a:rPr>
              <a:t>Karina Fuentes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lang="es-ES" sz="1800" dirty="0">
                <a:latin typeface="Arial MT"/>
                <a:cs typeface="Arial MT"/>
              </a:rPr>
              <a:t>Supervisora)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s-ES" sz="1800" spc="-50" dirty="0">
                <a:latin typeface="Arial MT"/>
                <a:cs typeface="Arial MT"/>
              </a:rPr>
              <a:t>316 361 29 01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05378" y="8628126"/>
            <a:ext cx="323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Arial"/>
                <a:cs typeface="Arial"/>
              </a:rPr>
              <a:t>Mi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labor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esta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empresa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era: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05378" y="8902446"/>
            <a:ext cx="54476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Atención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 err="1">
                <a:latin typeface="Arial MT"/>
                <a:cs typeface="Arial MT"/>
              </a:rPr>
              <a:t>cliente</a:t>
            </a:r>
            <a:r>
              <a:rPr lang="es-ES" sz="1800" dirty="0">
                <a:latin typeface="Arial MT"/>
                <a:cs typeface="Arial MT"/>
              </a:rPr>
              <a:t> </a:t>
            </a:r>
            <a:r>
              <a:rPr lang="es-ES" sz="1800" dirty="0" err="1">
                <a:latin typeface="Arial MT"/>
                <a:cs typeface="Arial MT"/>
              </a:rPr>
              <a:t>Call</a:t>
            </a:r>
            <a:r>
              <a:rPr lang="es-ES" sz="1800" dirty="0">
                <a:latin typeface="Arial MT"/>
                <a:cs typeface="Arial MT"/>
              </a:rPr>
              <a:t> center</a:t>
            </a:r>
            <a:endParaRPr sz="1800" dirty="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sz="1800" spc="-20" dirty="0">
                <a:latin typeface="Arial MT"/>
                <a:cs typeface="Arial MT"/>
              </a:rPr>
              <a:t>Venta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servicio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internet,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televisión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telefonía</a:t>
            </a: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Servicio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Residencial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Pymes</a:t>
            </a: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Activación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postpago</a:t>
            </a: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sz="1800" dirty="0">
                <a:latin typeface="Arial MT"/>
                <a:cs typeface="Arial MT"/>
              </a:rPr>
              <a:t>Portabilidad.</a:t>
            </a:r>
          </a:p>
        </p:txBody>
      </p:sp>
      <p:pic>
        <p:nvPicPr>
          <p:cNvPr id="1028" name="Picture 4" descr="Mujer - Iconos gratis de personas">
            <a:extLst>
              <a:ext uri="{FF2B5EF4-FFF2-40B4-BE49-F238E27FC236}">
                <a16:creationId xmlns:a16="http://schemas.microsoft.com/office/drawing/2014/main" id="{C5FEE3A9-A287-408B-AAFA-5E12391A7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8015" y="8429068"/>
            <a:ext cx="498778" cy="49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bject 5">
            <a:extLst>
              <a:ext uri="{FF2B5EF4-FFF2-40B4-BE49-F238E27FC236}">
                <a16:creationId xmlns:a16="http://schemas.microsoft.com/office/drawing/2014/main" id="{C30513C4-CFC4-43EA-9C82-E9A13F3A62BE}"/>
              </a:ext>
            </a:extLst>
          </p:cNvPr>
          <p:cNvSpPr txBox="1"/>
          <p:nvPr/>
        </p:nvSpPr>
        <p:spPr>
          <a:xfrm>
            <a:off x="832510" y="8366112"/>
            <a:ext cx="137317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800" spc="-10" dirty="0">
                <a:solidFill>
                  <a:srgbClr val="FFFFFF"/>
                </a:solidFill>
                <a:latin typeface="Calibri"/>
                <a:cs typeface="Calibri"/>
              </a:rPr>
              <a:t>Edad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lang="es-ES" sz="18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O" sz="1800" spc="-1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3F88C38A-7BB9-4B4D-8282-1D48E1ECCF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0055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244D9ABF-1AA5-48A3-AA13-9705764CB53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8" b="16379"/>
          <a:stretch/>
        </p:blipFill>
        <p:spPr>
          <a:xfrm>
            <a:off x="682752" y="161661"/>
            <a:ext cx="1483607" cy="1799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1979" y="335661"/>
            <a:ext cx="7502525" cy="91133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2605" indent="-457834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522605" algn="l"/>
                <a:tab pos="523240" algn="l"/>
              </a:tabLst>
            </a:pPr>
            <a:r>
              <a:rPr lang="es-419" sz="2800" b="1" dirty="0">
                <a:solidFill>
                  <a:srgbClr val="0F243E"/>
                </a:solidFill>
                <a:latin typeface="Calibri"/>
                <a:cs typeface="Calibri"/>
              </a:rPr>
              <a:t>Administradora</a:t>
            </a:r>
            <a:endParaRPr lang="es-419" sz="2800" dirty="0">
              <a:latin typeface="Calibri"/>
              <a:cs typeface="Calibri"/>
            </a:endParaRPr>
          </a:p>
          <a:p>
            <a:pPr marL="92075">
              <a:lnSpc>
                <a:spcPts val="2280"/>
              </a:lnSpc>
              <a:spcBef>
                <a:spcPts val="45"/>
              </a:spcBef>
            </a:pPr>
            <a:r>
              <a:rPr lang="es-419" sz="2000" b="1" spc="-15" dirty="0" err="1">
                <a:latin typeface="Calibri"/>
                <a:cs typeface="Calibri"/>
              </a:rPr>
              <a:t>Pontiak</a:t>
            </a:r>
            <a:r>
              <a:rPr lang="es-419" sz="2000" b="1" dirty="0">
                <a:latin typeface="Calibri"/>
                <a:cs typeface="Calibri"/>
              </a:rPr>
              <a:t> </a:t>
            </a:r>
            <a:r>
              <a:rPr lang="es-419" sz="2000" b="1" spc="-5" dirty="0" err="1">
                <a:latin typeface="Calibri"/>
                <a:cs typeface="Calibri"/>
              </a:rPr>
              <a:t>Shoes</a:t>
            </a:r>
            <a:r>
              <a:rPr lang="es-419" sz="2000" b="1" dirty="0">
                <a:latin typeface="Calibri"/>
                <a:cs typeface="Calibri"/>
              </a:rPr>
              <a:t> </a:t>
            </a:r>
            <a:r>
              <a:rPr lang="es-419" sz="2000" b="1" spc="-5" dirty="0">
                <a:latin typeface="Calibri"/>
                <a:cs typeface="Calibri"/>
              </a:rPr>
              <a:t>y</a:t>
            </a:r>
            <a:r>
              <a:rPr lang="es-419" sz="2000" b="1" spc="-10" dirty="0">
                <a:latin typeface="Calibri"/>
                <a:cs typeface="Calibri"/>
              </a:rPr>
              <a:t> </a:t>
            </a:r>
            <a:r>
              <a:rPr lang="es-419" sz="2000" b="1" spc="-10" dirty="0" err="1">
                <a:latin typeface="Calibri"/>
                <a:cs typeface="Calibri"/>
              </a:rPr>
              <a:t>Pontiak</a:t>
            </a:r>
            <a:r>
              <a:rPr lang="es-419" sz="2000" b="1" dirty="0">
                <a:latin typeface="Calibri"/>
                <a:cs typeface="Calibri"/>
              </a:rPr>
              <a:t> </a:t>
            </a:r>
            <a:r>
              <a:rPr lang="es-419" sz="2000" b="1" spc="-15" dirty="0">
                <a:latin typeface="Calibri"/>
                <a:cs typeface="Calibri"/>
              </a:rPr>
              <a:t>Store</a:t>
            </a:r>
            <a:r>
              <a:rPr lang="es-419" sz="2000" b="1" spc="5" dirty="0">
                <a:latin typeface="Calibri"/>
                <a:cs typeface="Calibri"/>
              </a:rPr>
              <a:t> </a:t>
            </a:r>
            <a:r>
              <a:rPr lang="es-419" sz="2000" b="1" spc="-10" dirty="0" err="1">
                <a:latin typeface="Calibri"/>
                <a:cs typeface="Calibri"/>
              </a:rPr>
              <a:t>Cucuta</a:t>
            </a:r>
            <a:r>
              <a:rPr lang="es-419" sz="2000" b="1" spc="35" dirty="0">
                <a:latin typeface="Calibri"/>
                <a:cs typeface="Calibri"/>
              </a:rPr>
              <a:t> </a:t>
            </a:r>
            <a:r>
              <a:rPr lang="es-419" sz="2000" b="1" spc="-5" dirty="0">
                <a:latin typeface="Calibri"/>
                <a:cs typeface="Calibri"/>
              </a:rPr>
              <a:t>–</a:t>
            </a:r>
            <a:r>
              <a:rPr lang="es-419" sz="2000" b="1" dirty="0">
                <a:latin typeface="Calibri"/>
                <a:cs typeface="Calibri"/>
              </a:rPr>
              <a:t> </a:t>
            </a:r>
            <a:r>
              <a:rPr lang="es-419" sz="2000" b="1" spc="-5" dirty="0">
                <a:latin typeface="Calibri"/>
                <a:cs typeface="Calibri"/>
              </a:rPr>
              <a:t>Norte</a:t>
            </a:r>
            <a:r>
              <a:rPr lang="es-419" sz="2000" b="1" spc="-20" dirty="0">
                <a:latin typeface="Calibri"/>
                <a:cs typeface="Calibri"/>
              </a:rPr>
              <a:t> </a:t>
            </a:r>
            <a:r>
              <a:rPr lang="es-419" sz="2000" b="1" spc="-5" dirty="0">
                <a:latin typeface="Calibri"/>
                <a:cs typeface="Calibri"/>
              </a:rPr>
              <a:t>de</a:t>
            </a:r>
            <a:r>
              <a:rPr lang="es-419" sz="2000" b="1" spc="-15" dirty="0">
                <a:latin typeface="Calibri"/>
                <a:cs typeface="Calibri"/>
              </a:rPr>
              <a:t> </a:t>
            </a:r>
            <a:r>
              <a:rPr lang="es-419" sz="2000" b="1" spc="-10" dirty="0">
                <a:latin typeface="Calibri"/>
                <a:cs typeface="Calibri"/>
              </a:rPr>
              <a:t>Santander</a:t>
            </a:r>
            <a:endParaRPr lang="es-419" sz="2000" dirty="0">
              <a:latin typeface="Calibri"/>
              <a:cs typeface="Calibri"/>
            </a:endParaRPr>
          </a:p>
          <a:p>
            <a:pPr marL="92075">
              <a:lnSpc>
                <a:spcPts val="2280"/>
              </a:lnSpc>
            </a:pPr>
            <a:r>
              <a:rPr lang="es-419" sz="2000" spc="-5" dirty="0">
                <a:latin typeface="Calibri"/>
                <a:cs typeface="Calibri"/>
              </a:rPr>
              <a:t>Noviembre</a:t>
            </a:r>
            <a:r>
              <a:rPr lang="es-419" sz="2000" dirty="0">
                <a:latin typeface="Calibri"/>
                <a:cs typeface="Calibri"/>
              </a:rPr>
              <a:t> </a:t>
            </a:r>
            <a:r>
              <a:rPr lang="es-419" sz="2000" spc="-10" dirty="0">
                <a:latin typeface="Calibri"/>
                <a:cs typeface="Calibri"/>
              </a:rPr>
              <a:t>2019–</a:t>
            </a:r>
            <a:r>
              <a:rPr lang="es-419" sz="2000" spc="25" dirty="0">
                <a:latin typeface="Calibri"/>
                <a:cs typeface="Calibri"/>
              </a:rPr>
              <a:t> </a:t>
            </a:r>
            <a:r>
              <a:rPr lang="es-419" sz="2000" spc="-15" dirty="0">
                <a:latin typeface="Calibri"/>
                <a:cs typeface="Calibri"/>
              </a:rPr>
              <a:t>Julio 2023</a:t>
            </a:r>
            <a:endParaRPr lang="es-419" sz="2000" dirty="0">
              <a:latin typeface="Calibri"/>
              <a:cs typeface="Calibri"/>
            </a:endParaRPr>
          </a:p>
          <a:p>
            <a:pPr marL="100330">
              <a:lnSpc>
                <a:spcPct val="100000"/>
              </a:lnSpc>
              <a:spcBef>
                <a:spcPts val="570"/>
              </a:spcBef>
            </a:pPr>
            <a:r>
              <a:rPr lang="es-419" sz="2000" b="1" spc="-25" dirty="0">
                <a:latin typeface="Calibri"/>
                <a:cs typeface="Calibri"/>
              </a:rPr>
              <a:t>Jefe</a:t>
            </a:r>
            <a:r>
              <a:rPr lang="es-419" sz="2000" b="1" dirty="0">
                <a:latin typeface="Calibri"/>
                <a:cs typeface="Calibri"/>
              </a:rPr>
              <a:t> </a:t>
            </a:r>
            <a:r>
              <a:rPr lang="es-419" sz="2000" b="1" spc="-10" dirty="0">
                <a:latin typeface="Calibri"/>
                <a:cs typeface="Calibri"/>
              </a:rPr>
              <a:t>Inmediato:</a:t>
            </a:r>
            <a:endParaRPr lang="es-419" sz="2000" dirty="0">
              <a:latin typeface="Calibri"/>
              <a:cs typeface="Calibri"/>
            </a:endParaRPr>
          </a:p>
          <a:p>
            <a:pPr marL="100330">
              <a:lnSpc>
                <a:spcPct val="100000"/>
              </a:lnSpc>
            </a:pPr>
            <a:r>
              <a:rPr lang="es-419" sz="2000" spc="-5" dirty="0">
                <a:latin typeface="Calibri"/>
                <a:cs typeface="Calibri"/>
              </a:rPr>
              <a:t>Libia Rodríguez Rojas </a:t>
            </a:r>
            <a:r>
              <a:rPr lang="es-419" sz="2000" spc="-15" dirty="0">
                <a:latin typeface="Calibri"/>
                <a:cs typeface="Calibri"/>
              </a:rPr>
              <a:t>(Propietaria)</a:t>
            </a:r>
            <a:endParaRPr lang="es-419" sz="2000" dirty="0">
              <a:latin typeface="Calibri"/>
              <a:cs typeface="Calibri"/>
            </a:endParaRPr>
          </a:p>
          <a:p>
            <a:pPr marL="100330">
              <a:lnSpc>
                <a:spcPct val="100000"/>
              </a:lnSpc>
            </a:pPr>
            <a:r>
              <a:rPr lang="es-419" sz="2000" spc="-10" dirty="0">
                <a:latin typeface="Calibri"/>
                <a:cs typeface="Calibri"/>
              </a:rPr>
              <a:t>315 </a:t>
            </a:r>
            <a:r>
              <a:rPr lang="es-419" sz="2000" spc="-5" dirty="0">
                <a:latin typeface="Calibri"/>
                <a:cs typeface="Calibri"/>
              </a:rPr>
              <a:t>644</a:t>
            </a:r>
            <a:r>
              <a:rPr lang="es-419" sz="2000" spc="10" dirty="0">
                <a:latin typeface="Calibri"/>
                <a:cs typeface="Calibri"/>
              </a:rPr>
              <a:t> </a:t>
            </a:r>
            <a:r>
              <a:rPr lang="es-419" sz="2000" spc="-5" dirty="0">
                <a:latin typeface="Calibri"/>
                <a:cs typeface="Calibri"/>
              </a:rPr>
              <a:t>10</a:t>
            </a:r>
            <a:r>
              <a:rPr lang="es-419" sz="2000" spc="-15" dirty="0">
                <a:latin typeface="Calibri"/>
                <a:cs typeface="Calibri"/>
              </a:rPr>
              <a:t> </a:t>
            </a:r>
            <a:r>
              <a:rPr lang="es-419" sz="2000" spc="-5" dirty="0">
                <a:latin typeface="Calibri"/>
                <a:cs typeface="Calibri"/>
              </a:rPr>
              <a:t>82</a:t>
            </a:r>
            <a:r>
              <a:rPr lang="es-419" sz="2000" spc="15" dirty="0">
                <a:latin typeface="Calibri"/>
                <a:cs typeface="Calibri"/>
              </a:rPr>
              <a:t> </a:t>
            </a:r>
          </a:p>
          <a:p>
            <a:pPr marL="100330">
              <a:lnSpc>
                <a:spcPct val="100000"/>
              </a:lnSpc>
            </a:pPr>
            <a:endParaRPr lang="es-419" sz="2000" b="1" spc="15" dirty="0">
              <a:latin typeface="Calibri"/>
              <a:cs typeface="Calibri"/>
            </a:endParaRPr>
          </a:p>
          <a:p>
            <a:pPr marL="100330">
              <a:lnSpc>
                <a:spcPct val="100000"/>
              </a:lnSpc>
            </a:pPr>
            <a:r>
              <a:rPr lang="es-419" sz="2000" b="1" spc="-5" dirty="0">
                <a:latin typeface="Calibri"/>
                <a:cs typeface="Calibri"/>
              </a:rPr>
              <a:t>Mi</a:t>
            </a:r>
            <a:r>
              <a:rPr lang="es-419" sz="2000" b="1" spc="-30" dirty="0">
                <a:latin typeface="Calibri"/>
                <a:cs typeface="Calibri"/>
              </a:rPr>
              <a:t> </a:t>
            </a:r>
            <a:r>
              <a:rPr lang="es-419" sz="2000" b="1" spc="-5" dirty="0">
                <a:latin typeface="Calibri"/>
                <a:cs typeface="Calibri"/>
              </a:rPr>
              <a:t>labor</a:t>
            </a:r>
            <a:r>
              <a:rPr lang="es-419" sz="2000" b="1" spc="-25" dirty="0">
                <a:latin typeface="Calibri"/>
                <a:cs typeface="Calibri"/>
              </a:rPr>
              <a:t> </a:t>
            </a:r>
            <a:r>
              <a:rPr lang="es-419" sz="2000" b="1" spc="-5" dirty="0">
                <a:latin typeface="Calibri"/>
                <a:cs typeface="Calibri"/>
              </a:rPr>
              <a:t>en </a:t>
            </a:r>
            <a:r>
              <a:rPr lang="es-419" sz="2000" b="1" spc="-15" dirty="0">
                <a:latin typeface="Calibri"/>
                <a:cs typeface="Calibri"/>
              </a:rPr>
              <a:t>esta</a:t>
            </a:r>
            <a:r>
              <a:rPr lang="es-419" sz="2000" b="1" spc="15" dirty="0">
                <a:latin typeface="Calibri"/>
                <a:cs typeface="Calibri"/>
              </a:rPr>
              <a:t> </a:t>
            </a:r>
            <a:r>
              <a:rPr lang="es-419" sz="2000" b="1" spc="-5" dirty="0">
                <a:latin typeface="Calibri"/>
                <a:cs typeface="Calibri"/>
              </a:rPr>
              <a:t>empresa</a:t>
            </a:r>
            <a:r>
              <a:rPr lang="es-419" sz="2000" b="1" spc="-35" dirty="0">
                <a:latin typeface="Calibri"/>
                <a:cs typeface="Calibri"/>
              </a:rPr>
              <a:t> </a:t>
            </a:r>
            <a:r>
              <a:rPr lang="es-419" sz="2000" b="1" spc="-15" dirty="0">
                <a:latin typeface="Calibri"/>
                <a:cs typeface="Calibri"/>
              </a:rPr>
              <a:t>era:</a:t>
            </a:r>
            <a:endParaRPr lang="es-419" sz="2000" dirty="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sz="2000" spc="-10" dirty="0">
                <a:latin typeface="Calibri"/>
                <a:cs typeface="Calibri"/>
              </a:rPr>
              <a:t>Cobro de Cartera.</a:t>
            </a: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sz="2000" spc="-10" dirty="0">
                <a:latin typeface="Calibri"/>
                <a:cs typeface="Calibri"/>
              </a:rPr>
              <a:t>Nomina.</a:t>
            </a: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sz="2000" spc="-10" dirty="0">
                <a:latin typeface="Calibri"/>
                <a:cs typeface="Calibri"/>
              </a:rPr>
              <a:t>Jefe de personal.</a:t>
            </a: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sz="2000" spc="-10" dirty="0">
                <a:latin typeface="Calibri"/>
                <a:cs typeface="Calibri"/>
              </a:rPr>
              <a:t>Presupuesto de materia prima.</a:t>
            </a: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sz="2000" spc="-10" dirty="0">
                <a:latin typeface="Calibri"/>
                <a:cs typeface="Calibri"/>
              </a:rPr>
              <a:t>Facturación electrónica.</a:t>
            </a: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sz="2000" spc="-10" dirty="0">
                <a:latin typeface="Calibri"/>
                <a:cs typeface="Calibri"/>
              </a:rPr>
              <a:t>Inventario.</a:t>
            </a: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sz="2000" spc="-10" dirty="0">
                <a:latin typeface="Calibri"/>
                <a:cs typeface="Calibri"/>
              </a:rPr>
              <a:t>Control de calidad.</a:t>
            </a: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sz="2000" spc="-10" dirty="0">
                <a:latin typeface="Calibri"/>
                <a:cs typeface="Calibri"/>
              </a:rPr>
              <a:t>Pagos a proveedores.</a:t>
            </a: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sz="2000" spc="-10" dirty="0">
                <a:latin typeface="Calibri"/>
                <a:cs typeface="Calibri"/>
              </a:rPr>
              <a:t>Recibir</a:t>
            </a:r>
            <a:r>
              <a:rPr lang="es-419" sz="2000" spc="30" dirty="0">
                <a:latin typeface="Calibri"/>
                <a:cs typeface="Calibri"/>
              </a:rPr>
              <a:t> </a:t>
            </a:r>
            <a:r>
              <a:rPr lang="es-419" sz="2000" spc="-5" dirty="0">
                <a:latin typeface="Calibri"/>
                <a:cs typeface="Calibri"/>
              </a:rPr>
              <a:t>pedidos.</a:t>
            </a: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sz="2000" spc="-5" dirty="0">
                <a:latin typeface="Calibri"/>
                <a:cs typeface="Calibri"/>
              </a:rPr>
              <a:t>Seguimientos a pedidos en el área de </a:t>
            </a:r>
            <a:r>
              <a:rPr lang="es-419" sz="2000" spc="-5" dirty="0" err="1">
                <a:latin typeface="Calibri"/>
                <a:cs typeface="Calibri"/>
              </a:rPr>
              <a:t>produccion</a:t>
            </a:r>
            <a:endParaRPr lang="es-419" sz="20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sz="2000" spc="-15" dirty="0">
                <a:latin typeface="Calibri"/>
                <a:cs typeface="Calibri"/>
              </a:rPr>
              <a:t>Crear</a:t>
            </a:r>
            <a:r>
              <a:rPr lang="es-419" sz="2000" spc="20" dirty="0">
                <a:latin typeface="Calibri"/>
                <a:cs typeface="Calibri"/>
              </a:rPr>
              <a:t> </a:t>
            </a:r>
            <a:r>
              <a:rPr lang="es-419" sz="2000" spc="-20" dirty="0">
                <a:latin typeface="Calibri"/>
                <a:cs typeface="Calibri"/>
              </a:rPr>
              <a:t>ticket</a:t>
            </a:r>
            <a:r>
              <a:rPr lang="es-419" sz="2000" spc="25" dirty="0">
                <a:latin typeface="Calibri"/>
                <a:cs typeface="Calibri"/>
              </a:rPr>
              <a:t> </a:t>
            </a:r>
            <a:r>
              <a:rPr lang="es-419" sz="2000" spc="-5" dirty="0">
                <a:latin typeface="Calibri"/>
                <a:cs typeface="Calibri"/>
              </a:rPr>
              <a:t>de</a:t>
            </a:r>
            <a:r>
              <a:rPr lang="es-419" sz="2000" spc="-20" dirty="0">
                <a:latin typeface="Calibri"/>
                <a:cs typeface="Calibri"/>
              </a:rPr>
              <a:t> </a:t>
            </a:r>
            <a:r>
              <a:rPr lang="es-419" sz="2000" spc="-5" dirty="0">
                <a:latin typeface="Calibri"/>
                <a:cs typeface="Calibri"/>
              </a:rPr>
              <a:t>producción.</a:t>
            </a:r>
            <a:endParaRPr lang="es-419" sz="20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sz="2000" spc="-15" dirty="0">
                <a:latin typeface="Calibri"/>
                <a:cs typeface="Calibri"/>
              </a:rPr>
              <a:t>Generar</a:t>
            </a:r>
            <a:r>
              <a:rPr lang="es-419" sz="2000" spc="55" dirty="0">
                <a:latin typeface="Calibri"/>
                <a:cs typeface="Calibri"/>
              </a:rPr>
              <a:t> </a:t>
            </a:r>
            <a:r>
              <a:rPr lang="es-419" sz="2000" spc="-5" dirty="0">
                <a:latin typeface="Calibri"/>
                <a:cs typeface="Calibri"/>
              </a:rPr>
              <a:t>Guías</a:t>
            </a:r>
            <a:r>
              <a:rPr lang="es-419" sz="2000" spc="20" dirty="0">
                <a:latin typeface="Calibri"/>
                <a:cs typeface="Calibri"/>
              </a:rPr>
              <a:t> </a:t>
            </a:r>
            <a:r>
              <a:rPr lang="es-419" sz="2000" spc="-20" dirty="0">
                <a:latin typeface="Calibri"/>
                <a:cs typeface="Calibri"/>
              </a:rPr>
              <a:t>contra</a:t>
            </a:r>
            <a:r>
              <a:rPr lang="es-419" sz="2000" spc="40" dirty="0">
                <a:latin typeface="Calibri"/>
                <a:cs typeface="Calibri"/>
              </a:rPr>
              <a:t> </a:t>
            </a:r>
            <a:r>
              <a:rPr lang="es-419" sz="2000" spc="-20" dirty="0">
                <a:latin typeface="Calibri"/>
                <a:cs typeface="Calibri"/>
              </a:rPr>
              <a:t>entrega</a:t>
            </a:r>
            <a:r>
              <a:rPr lang="es-419" sz="2000" spc="60" dirty="0">
                <a:latin typeface="Calibri"/>
                <a:cs typeface="Calibri"/>
              </a:rPr>
              <a:t> </a:t>
            </a:r>
            <a:r>
              <a:rPr lang="es-419" sz="2000" spc="-10" dirty="0">
                <a:latin typeface="Calibri"/>
                <a:cs typeface="Calibri"/>
              </a:rPr>
              <a:t>(Envía,</a:t>
            </a:r>
            <a:r>
              <a:rPr lang="es-419" sz="2000" spc="45" dirty="0">
                <a:latin typeface="Calibri"/>
                <a:cs typeface="Calibri"/>
              </a:rPr>
              <a:t> </a:t>
            </a:r>
            <a:r>
              <a:rPr lang="es-419" sz="2000" spc="-15" dirty="0" err="1">
                <a:latin typeface="Calibri"/>
                <a:cs typeface="Calibri"/>
              </a:rPr>
              <a:t>Interrapidisimo</a:t>
            </a:r>
            <a:r>
              <a:rPr lang="es-419" sz="2000" spc="90" dirty="0">
                <a:latin typeface="Calibri"/>
                <a:cs typeface="Calibri"/>
              </a:rPr>
              <a:t> </a:t>
            </a:r>
            <a:r>
              <a:rPr lang="es-419" sz="2000" spc="-5" dirty="0">
                <a:latin typeface="Calibri"/>
                <a:cs typeface="Calibri"/>
              </a:rPr>
              <a:t>y</a:t>
            </a:r>
            <a:r>
              <a:rPr lang="es-419" sz="2000" spc="-10" dirty="0">
                <a:latin typeface="Calibri"/>
                <a:cs typeface="Calibri"/>
              </a:rPr>
              <a:t> </a:t>
            </a:r>
            <a:r>
              <a:rPr lang="es-419" sz="2000" spc="-15" dirty="0">
                <a:latin typeface="Calibri"/>
                <a:cs typeface="Calibri"/>
              </a:rPr>
              <a:t>Servientrega).</a:t>
            </a:r>
            <a:endParaRPr lang="es-419" sz="20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sz="2000" spc="-5" dirty="0">
                <a:latin typeface="Calibri"/>
                <a:cs typeface="Calibri"/>
              </a:rPr>
              <a:t>Embalar y</a:t>
            </a:r>
            <a:r>
              <a:rPr lang="es-419" sz="2000" dirty="0">
                <a:latin typeface="Calibri"/>
                <a:cs typeface="Calibri"/>
              </a:rPr>
              <a:t> </a:t>
            </a:r>
            <a:r>
              <a:rPr lang="es-419" sz="2000" spc="-5" dirty="0">
                <a:latin typeface="Calibri"/>
                <a:cs typeface="Calibri"/>
              </a:rPr>
              <a:t>despachar</a:t>
            </a:r>
            <a:r>
              <a:rPr lang="es-419" sz="2000" spc="20" dirty="0">
                <a:latin typeface="Calibri"/>
                <a:cs typeface="Calibri"/>
              </a:rPr>
              <a:t> </a:t>
            </a:r>
            <a:r>
              <a:rPr lang="es-419" sz="2000" spc="-5" dirty="0">
                <a:latin typeface="Calibri"/>
                <a:cs typeface="Calibri"/>
              </a:rPr>
              <a:t>la</a:t>
            </a:r>
            <a:r>
              <a:rPr lang="es-419" sz="2000" spc="5" dirty="0">
                <a:latin typeface="Calibri"/>
                <a:cs typeface="Calibri"/>
              </a:rPr>
              <a:t> </a:t>
            </a:r>
            <a:r>
              <a:rPr lang="es-419" sz="2000" spc="-15" dirty="0">
                <a:latin typeface="Calibri"/>
                <a:cs typeface="Calibri"/>
              </a:rPr>
              <a:t>mercancía.</a:t>
            </a:r>
            <a:endParaRPr lang="es-419" sz="20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sz="2000" spc="-10" dirty="0">
                <a:latin typeface="Calibri"/>
                <a:cs typeface="Calibri"/>
              </a:rPr>
              <a:t>Envíos</a:t>
            </a:r>
            <a:r>
              <a:rPr lang="es-419" sz="2000" spc="-15" dirty="0">
                <a:latin typeface="Calibri"/>
                <a:cs typeface="Calibri"/>
              </a:rPr>
              <a:t> </a:t>
            </a:r>
            <a:r>
              <a:rPr lang="es-419" sz="2000" spc="-5" dirty="0">
                <a:latin typeface="Calibri"/>
                <a:cs typeface="Calibri"/>
              </a:rPr>
              <a:t>nacionales</a:t>
            </a:r>
            <a:r>
              <a:rPr lang="es-419" sz="2000" spc="45" dirty="0">
                <a:latin typeface="Calibri"/>
                <a:cs typeface="Calibri"/>
              </a:rPr>
              <a:t> </a:t>
            </a:r>
            <a:r>
              <a:rPr lang="es-419" sz="2000" spc="-5" dirty="0">
                <a:latin typeface="Calibri"/>
                <a:cs typeface="Calibri"/>
              </a:rPr>
              <a:t>e</a:t>
            </a:r>
            <a:r>
              <a:rPr lang="es-419" sz="2000" spc="-15" dirty="0">
                <a:latin typeface="Calibri"/>
                <a:cs typeface="Calibri"/>
              </a:rPr>
              <a:t> </a:t>
            </a:r>
            <a:r>
              <a:rPr lang="es-419" sz="2000" spc="-10" dirty="0">
                <a:latin typeface="Calibri"/>
                <a:cs typeface="Calibri"/>
              </a:rPr>
              <a:t>internacionales.</a:t>
            </a:r>
            <a:endParaRPr lang="es-419" sz="20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sz="2000" spc="-20" dirty="0">
                <a:latin typeface="Calibri"/>
                <a:cs typeface="Calibri"/>
              </a:rPr>
              <a:t>Entrega</a:t>
            </a:r>
            <a:r>
              <a:rPr lang="es-419" sz="2000" spc="20" dirty="0">
                <a:latin typeface="Calibri"/>
                <a:cs typeface="Calibri"/>
              </a:rPr>
              <a:t> </a:t>
            </a:r>
            <a:r>
              <a:rPr lang="es-419" sz="2000" spc="-5" dirty="0">
                <a:latin typeface="Calibri"/>
                <a:cs typeface="Calibri"/>
              </a:rPr>
              <a:t>de</a:t>
            </a:r>
            <a:r>
              <a:rPr lang="es-419" sz="2000" spc="-15" dirty="0">
                <a:latin typeface="Calibri"/>
                <a:cs typeface="Calibri"/>
              </a:rPr>
              <a:t> informes</a:t>
            </a:r>
            <a:r>
              <a:rPr lang="es-419" sz="2000" spc="30" dirty="0">
                <a:latin typeface="Calibri"/>
                <a:cs typeface="Calibri"/>
              </a:rPr>
              <a:t> </a:t>
            </a:r>
            <a:r>
              <a:rPr lang="es-419" sz="2000" spc="-10" dirty="0">
                <a:latin typeface="Calibri"/>
                <a:cs typeface="Calibri"/>
              </a:rPr>
              <a:t>semanales.</a:t>
            </a:r>
            <a:endParaRPr lang="es-419" sz="20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sz="2000" spc="-15" dirty="0">
                <a:latin typeface="Calibri"/>
                <a:cs typeface="Calibri"/>
              </a:rPr>
              <a:t>Atención</a:t>
            </a:r>
            <a:r>
              <a:rPr lang="es-419" sz="2000" spc="35" dirty="0">
                <a:latin typeface="Calibri"/>
                <a:cs typeface="Calibri"/>
              </a:rPr>
              <a:t> </a:t>
            </a:r>
            <a:r>
              <a:rPr lang="es-419" sz="2000" spc="-5" dirty="0">
                <a:latin typeface="Calibri"/>
                <a:cs typeface="Calibri"/>
              </a:rPr>
              <a:t>al</a:t>
            </a:r>
            <a:r>
              <a:rPr lang="es-419" sz="2000" spc="10" dirty="0">
                <a:latin typeface="Calibri"/>
                <a:cs typeface="Calibri"/>
              </a:rPr>
              <a:t> </a:t>
            </a:r>
            <a:r>
              <a:rPr lang="es-419" sz="2000" spc="-15" dirty="0">
                <a:latin typeface="Calibri"/>
                <a:cs typeface="Calibri"/>
              </a:rPr>
              <a:t>cliente</a:t>
            </a:r>
            <a:r>
              <a:rPr lang="es-419" sz="2000" spc="40" dirty="0">
                <a:latin typeface="Calibri"/>
                <a:cs typeface="Calibri"/>
              </a:rPr>
              <a:t> </a:t>
            </a:r>
            <a:r>
              <a:rPr lang="es-419" sz="2000" spc="-15" dirty="0">
                <a:latin typeface="Calibri"/>
                <a:cs typeface="Calibri"/>
              </a:rPr>
              <a:t>eventual</a:t>
            </a:r>
            <a:r>
              <a:rPr lang="es-419" sz="2000" spc="55" dirty="0">
                <a:latin typeface="Calibri"/>
                <a:cs typeface="Calibri"/>
              </a:rPr>
              <a:t> </a:t>
            </a:r>
            <a:r>
              <a:rPr lang="es-419" sz="2000" spc="-5" dirty="0">
                <a:latin typeface="Calibri"/>
                <a:cs typeface="Calibri"/>
              </a:rPr>
              <a:t>de </a:t>
            </a:r>
            <a:r>
              <a:rPr lang="es-419" sz="2000" spc="-10" dirty="0">
                <a:latin typeface="Calibri"/>
                <a:cs typeface="Calibri"/>
              </a:rPr>
              <a:t>punto</a:t>
            </a:r>
            <a:r>
              <a:rPr lang="es-419" sz="2000" spc="-20" dirty="0">
                <a:latin typeface="Calibri"/>
                <a:cs typeface="Calibri"/>
              </a:rPr>
              <a:t> </a:t>
            </a:r>
            <a:r>
              <a:rPr lang="es-419" sz="2000" spc="-15" dirty="0">
                <a:latin typeface="Calibri"/>
                <a:cs typeface="Calibri"/>
              </a:rPr>
              <a:t>físico.</a:t>
            </a:r>
            <a:endParaRPr lang="es-419" sz="20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sz="2000" spc="-15" dirty="0">
                <a:latin typeface="Calibri"/>
                <a:cs typeface="Calibri"/>
              </a:rPr>
              <a:t>Seguimiento</a:t>
            </a:r>
            <a:r>
              <a:rPr lang="es-419" sz="2000" spc="80" dirty="0">
                <a:latin typeface="Calibri"/>
                <a:cs typeface="Calibri"/>
              </a:rPr>
              <a:t> </a:t>
            </a:r>
            <a:r>
              <a:rPr lang="es-419" sz="2000" spc="-5" dirty="0">
                <a:latin typeface="Calibri"/>
                <a:cs typeface="Calibri"/>
              </a:rPr>
              <a:t>a</a:t>
            </a:r>
            <a:r>
              <a:rPr lang="es-419" sz="2000" spc="10" dirty="0">
                <a:latin typeface="Calibri"/>
                <a:cs typeface="Calibri"/>
              </a:rPr>
              <a:t> </a:t>
            </a:r>
            <a:r>
              <a:rPr lang="es-419" sz="2000" spc="-5" dirty="0">
                <a:latin typeface="Calibri"/>
                <a:cs typeface="Calibri"/>
              </a:rPr>
              <a:t>guías</a:t>
            </a:r>
            <a:r>
              <a:rPr lang="es-419" sz="2000" spc="-10" dirty="0">
                <a:latin typeface="Calibri"/>
                <a:cs typeface="Calibri"/>
              </a:rPr>
              <a:t> </a:t>
            </a:r>
            <a:r>
              <a:rPr lang="es-419" sz="2000" spc="-5" dirty="0">
                <a:latin typeface="Calibri"/>
                <a:cs typeface="Calibri"/>
              </a:rPr>
              <a:t>despachadas</a:t>
            </a:r>
            <a:r>
              <a:rPr lang="es-419" sz="2000" spc="45" dirty="0">
                <a:latin typeface="Calibri"/>
                <a:cs typeface="Calibri"/>
              </a:rPr>
              <a:t> </a:t>
            </a:r>
            <a:r>
              <a:rPr lang="es-419" sz="2000" dirty="0">
                <a:latin typeface="Calibri"/>
                <a:cs typeface="Calibri"/>
              </a:rPr>
              <a:t>que</a:t>
            </a:r>
            <a:r>
              <a:rPr lang="es-419" sz="2000" spc="-10" dirty="0">
                <a:latin typeface="Calibri"/>
                <a:cs typeface="Calibri"/>
              </a:rPr>
              <a:t> </a:t>
            </a:r>
            <a:r>
              <a:rPr lang="es-419" sz="2000" spc="-15" dirty="0">
                <a:latin typeface="Calibri"/>
                <a:cs typeface="Calibri"/>
              </a:rPr>
              <a:t>presenten</a:t>
            </a:r>
            <a:r>
              <a:rPr lang="es-419" sz="2000" spc="65" dirty="0">
                <a:latin typeface="Calibri"/>
                <a:cs typeface="Calibri"/>
              </a:rPr>
              <a:t> </a:t>
            </a:r>
            <a:r>
              <a:rPr lang="es-419" sz="2000" spc="-10" dirty="0">
                <a:latin typeface="Calibri"/>
                <a:cs typeface="Calibri"/>
              </a:rPr>
              <a:t>novedad.</a:t>
            </a: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endParaRPr lang="es-419" sz="2000" spc="-1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tabLst>
                <a:tab pos="356870" algn="l"/>
                <a:tab pos="357505" algn="l"/>
              </a:tabLst>
            </a:pPr>
            <a:endParaRPr lang="es-419" sz="2000" spc="-1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endParaRPr lang="es-419" sz="2000" spc="-1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D3807-C902-F4AB-FFA2-AF30B969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66" y="342900"/>
            <a:ext cx="7827517" cy="553998"/>
          </a:xfrm>
        </p:spPr>
        <p:txBody>
          <a:bodyPr/>
          <a:lstStyle/>
          <a:p>
            <a:r>
              <a:rPr lang="es-MX" b="1" i="0" dirty="0"/>
              <a:t>      - Analista Contable </a:t>
            </a:r>
            <a:endParaRPr lang="es-419" b="1" i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6FBF1A-7C1F-2E1A-4EA8-687309FD8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3950" y="1257300"/>
            <a:ext cx="7827517" cy="8229600"/>
          </a:xfrm>
        </p:spPr>
        <p:txBody>
          <a:bodyPr/>
          <a:lstStyle/>
          <a:p>
            <a:pPr marL="92075">
              <a:lnSpc>
                <a:spcPts val="2280"/>
              </a:lnSpc>
              <a:spcBef>
                <a:spcPts val="45"/>
              </a:spcBef>
            </a:pPr>
            <a:r>
              <a:rPr lang="es-419" b="1" spc="-15" dirty="0">
                <a:latin typeface="Calibri"/>
                <a:cs typeface="Calibri"/>
              </a:rPr>
              <a:t>Quick Help (Bavaria)</a:t>
            </a:r>
            <a:r>
              <a:rPr lang="es-419" sz="1800" b="1" spc="5" dirty="0">
                <a:latin typeface="Calibri"/>
                <a:cs typeface="Calibri"/>
              </a:rPr>
              <a:t> </a:t>
            </a:r>
            <a:r>
              <a:rPr lang="es-419" sz="1800" b="1" spc="-10" dirty="0" err="1">
                <a:latin typeface="Calibri"/>
                <a:cs typeface="Calibri"/>
              </a:rPr>
              <a:t>Cucuta</a:t>
            </a:r>
            <a:r>
              <a:rPr lang="es-419" sz="1800" b="1" spc="35" dirty="0">
                <a:latin typeface="Calibri"/>
                <a:cs typeface="Calibri"/>
              </a:rPr>
              <a:t> </a:t>
            </a:r>
            <a:r>
              <a:rPr lang="es-419" sz="1800" b="1" spc="-5" dirty="0">
                <a:latin typeface="Calibri"/>
                <a:cs typeface="Calibri"/>
              </a:rPr>
              <a:t>–</a:t>
            </a:r>
            <a:r>
              <a:rPr lang="es-419" sz="1800" b="1" dirty="0">
                <a:latin typeface="Calibri"/>
                <a:cs typeface="Calibri"/>
              </a:rPr>
              <a:t> </a:t>
            </a:r>
            <a:r>
              <a:rPr lang="es-419" sz="1800" b="1" spc="-5" dirty="0">
                <a:latin typeface="Calibri"/>
                <a:cs typeface="Calibri"/>
              </a:rPr>
              <a:t>Norte</a:t>
            </a:r>
            <a:r>
              <a:rPr lang="es-419" sz="1800" b="1" spc="-20" dirty="0">
                <a:latin typeface="Calibri"/>
                <a:cs typeface="Calibri"/>
              </a:rPr>
              <a:t> </a:t>
            </a:r>
            <a:r>
              <a:rPr lang="es-419" sz="1800" b="1" spc="-5" dirty="0">
                <a:latin typeface="Calibri"/>
                <a:cs typeface="Calibri"/>
              </a:rPr>
              <a:t>de</a:t>
            </a:r>
            <a:r>
              <a:rPr lang="es-419" sz="1800" b="1" spc="-15" dirty="0">
                <a:latin typeface="Calibri"/>
                <a:cs typeface="Calibri"/>
              </a:rPr>
              <a:t> </a:t>
            </a:r>
            <a:r>
              <a:rPr lang="es-419" sz="1800" b="1" spc="-10" dirty="0">
                <a:latin typeface="Calibri"/>
                <a:cs typeface="Calibri"/>
              </a:rPr>
              <a:t>Santander</a:t>
            </a:r>
            <a:endParaRPr lang="es-419" sz="1800" dirty="0">
              <a:latin typeface="Calibri"/>
              <a:cs typeface="Calibri"/>
            </a:endParaRPr>
          </a:p>
          <a:p>
            <a:pPr marL="92075">
              <a:lnSpc>
                <a:spcPts val="2280"/>
              </a:lnSpc>
            </a:pPr>
            <a:r>
              <a:rPr lang="es-419" sz="1800" spc="-5" dirty="0">
                <a:latin typeface="Calibri"/>
                <a:cs typeface="Calibri"/>
              </a:rPr>
              <a:t>Julio </a:t>
            </a:r>
            <a:r>
              <a:rPr lang="es-419" sz="1800" dirty="0">
                <a:latin typeface="Calibri"/>
                <a:cs typeface="Calibri"/>
              </a:rPr>
              <a:t> </a:t>
            </a:r>
            <a:r>
              <a:rPr lang="es-419" spc="-10" dirty="0">
                <a:latin typeface="Calibri"/>
                <a:cs typeface="Calibri"/>
              </a:rPr>
              <a:t>2023</a:t>
            </a:r>
            <a:r>
              <a:rPr lang="es-419" sz="1800" spc="-10" dirty="0">
                <a:latin typeface="Calibri"/>
                <a:cs typeface="Calibri"/>
              </a:rPr>
              <a:t>–</a:t>
            </a:r>
            <a:r>
              <a:rPr lang="es-419" sz="1800" spc="25" dirty="0">
                <a:latin typeface="Calibri"/>
                <a:cs typeface="Calibri"/>
              </a:rPr>
              <a:t> </a:t>
            </a:r>
            <a:r>
              <a:rPr lang="es-419" spc="-15" dirty="0">
                <a:latin typeface="Calibri"/>
                <a:cs typeface="Calibri"/>
              </a:rPr>
              <a:t>Enero</a:t>
            </a:r>
            <a:r>
              <a:rPr lang="es-419" sz="1800" spc="-15" dirty="0">
                <a:latin typeface="Calibri"/>
                <a:cs typeface="Calibri"/>
              </a:rPr>
              <a:t> 2024</a:t>
            </a:r>
            <a:endParaRPr lang="es-419" sz="1800" dirty="0">
              <a:latin typeface="Calibri"/>
              <a:cs typeface="Calibri"/>
            </a:endParaRPr>
          </a:p>
          <a:p>
            <a:pPr marL="100330">
              <a:lnSpc>
                <a:spcPct val="100000"/>
              </a:lnSpc>
              <a:spcBef>
                <a:spcPts val="570"/>
              </a:spcBef>
            </a:pPr>
            <a:r>
              <a:rPr lang="es-419" sz="1800" b="1" spc="-25" dirty="0">
                <a:latin typeface="Calibri"/>
                <a:cs typeface="Calibri"/>
              </a:rPr>
              <a:t>Jefe</a:t>
            </a:r>
            <a:r>
              <a:rPr lang="es-419" sz="1800" b="1" dirty="0">
                <a:latin typeface="Calibri"/>
                <a:cs typeface="Calibri"/>
              </a:rPr>
              <a:t> </a:t>
            </a:r>
            <a:r>
              <a:rPr lang="es-419" sz="1800" b="1" spc="-10" dirty="0">
                <a:latin typeface="Calibri"/>
                <a:cs typeface="Calibri"/>
              </a:rPr>
              <a:t>Inmediato:</a:t>
            </a:r>
            <a:endParaRPr lang="es-419" sz="1800" dirty="0">
              <a:latin typeface="Calibri"/>
              <a:cs typeface="Calibri"/>
            </a:endParaRPr>
          </a:p>
          <a:p>
            <a:pPr marL="100330">
              <a:lnSpc>
                <a:spcPct val="100000"/>
              </a:lnSpc>
            </a:pPr>
            <a:r>
              <a:rPr lang="es-419" spc="-5" dirty="0">
                <a:latin typeface="Calibri"/>
                <a:cs typeface="Calibri"/>
              </a:rPr>
              <a:t>Jaime </a:t>
            </a:r>
            <a:r>
              <a:rPr lang="es-419" spc="-5" dirty="0" err="1">
                <a:latin typeface="Calibri"/>
                <a:cs typeface="Calibri"/>
              </a:rPr>
              <a:t>alvarez</a:t>
            </a:r>
            <a:r>
              <a:rPr lang="es-419" sz="1800" spc="-5" dirty="0">
                <a:latin typeface="Calibri"/>
                <a:cs typeface="Calibri"/>
              </a:rPr>
              <a:t> </a:t>
            </a:r>
            <a:r>
              <a:rPr lang="es-419" sz="1800" spc="-15" dirty="0">
                <a:latin typeface="Calibri"/>
                <a:cs typeface="Calibri"/>
              </a:rPr>
              <a:t>(Jefe de Operaciones )</a:t>
            </a:r>
            <a:endParaRPr lang="es-419" sz="1800" dirty="0">
              <a:latin typeface="Calibri"/>
              <a:cs typeface="Calibri"/>
            </a:endParaRPr>
          </a:p>
          <a:p>
            <a:pPr marL="100330">
              <a:lnSpc>
                <a:spcPct val="100000"/>
              </a:lnSpc>
            </a:pPr>
            <a:r>
              <a:rPr lang="es-419" spc="-10" dirty="0">
                <a:latin typeface="Calibri"/>
                <a:cs typeface="Calibri"/>
              </a:rPr>
              <a:t>317 3679765</a:t>
            </a:r>
            <a:endParaRPr lang="es-419" sz="1800" spc="15" dirty="0">
              <a:latin typeface="Calibri"/>
              <a:cs typeface="Calibri"/>
            </a:endParaRPr>
          </a:p>
          <a:p>
            <a:pPr marL="100330">
              <a:lnSpc>
                <a:spcPct val="100000"/>
              </a:lnSpc>
            </a:pPr>
            <a:endParaRPr lang="es-419" sz="1800" b="1" spc="15" dirty="0">
              <a:latin typeface="Calibri"/>
              <a:cs typeface="Calibri"/>
            </a:endParaRPr>
          </a:p>
          <a:p>
            <a:pPr marL="100330">
              <a:lnSpc>
                <a:spcPct val="100000"/>
              </a:lnSpc>
            </a:pPr>
            <a:r>
              <a:rPr lang="es-419" sz="1800" b="1" spc="-5" dirty="0">
                <a:latin typeface="Calibri"/>
                <a:cs typeface="Calibri"/>
              </a:rPr>
              <a:t>Mi</a:t>
            </a:r>
            <a:r>
              <a:rPr lang="es-419" sz="1800" b="1" spc="-30" dirty="0">
                <a:latin typeface="Calibri"/>
                <a:cs typeface="Calibri"/>
              </a:rPr>
              <a:t> </a:t>
            </a:r>
            <a:r>
              <a:rPr lang="es-419" sz="1800" b="1" spc="-5" dirty="0">
                <a:latin typeface="Calibri"/>
                <a:cs typeface="Calibri"/>
              </a:rPr>
              <a:t>labor</a:t>
            </a:r>
            <a:r>
              <a:rPr lang="es-419" sz="1800" b="1" spc="-25" dirty="0">
                <a:latin typeface="Calibri"/>
                <a:cs typeface="Calibri"/>
              </a:rPr>
              <a:t> </a:t>
            </a:r>
            <a:r>
              <a:rPr lang="es-419" sz="1800" b="1" spc="-5" dirty="0">
                <a:latin typeface="Calibri"/>
                <a:cs typeface="Calibri"/>
              </a:rPr>
              <a:t>en </a:t>
            </a:r>
            <a:r>
              <a:rPr lang="es-419" sz="1800" b="1" spc="-15" dirty="0">
                <a:latin typeface="Calibri"/>
                <a:cs typeface="Calibri"/>
              </a:rPr>
              <a:t>esta</a:t>
            </a:r>
            <a:r>
              <a:rPr lang="es-419" sz="1800" b="1" spc="15" dirty="0">
                <a:latin typeface="Calibri"/>
                <a:cs typeface="Calibri"/>
              </a:rPr>
              <a:t> </a:t>
            </a:r>
            <a:r>
              <a:rPr lang="es-419" sz="1800" b="1" spc="-5" dirty="0">
                <a:latin typeface="Calibri"/>
                <a:cs typeface="Calibri"/>
              </a:rPr>
              <a:t>empresa</a:t>
            </a:r>
            <a:r>
              <a:rPr lang="es-419" sz="1800" b="1" spc="-35" dirty="0">
                <a:latin typeface="Calibri"/>
                <a:cs typeface="Calibri"/>
              </a:rPr>
              <a:t> </a:t>
            </a:r>
            <a:r>
              <a:rPr lang="es-419" sz="1800" b="1" spc="-15" dirty="0">
                <a:latin typeface="Calibri"/>
                <a:cs typeface="Calibri"/>
              </a:rPr>
              <a:t>era:</a:t>
            </a:r>
            <a:endParaRPr lang="es-419" sz="1800" dirty="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dirty="0"/>
              <a:t>Analizar cuentas contables para garantizar la exactitud de los saldos de las cuentas que conforman los Estados Financieros de la Institución. </a:t>
            </a: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dirty="0"/>
              <a:t>• Elaborar informes, análisis y comentarios relativos al comportamiento de las finanzas de la compañía</a:t>
            </a: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dirty="0"/>
              <a:t> • Establecer conciliaciones de saldos de cuentas bancarias con el propósito de asegurar la concordancia de la información financiera preparada por el departamento </a:t>
            </a:r>
          </a:p>
          <a:p>
            <a:pPr marL="356870" marR="5080" indent="-344805" algn="just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dirty="0"/>
              <a:t>• Velar porque la aprobación de los procedimientos que aseguran las operaciones y actos administrativos cuente con la documentación sustentadora para su verificación posterior.</a:t>
            </a: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dirty="0"/>
              <a:t> • Analizar los Estados Financieros, sus causas y efectos que han producido variaciones en las cuentas reales, nominales y hacer las recomendaciones pertinentes.</a:t>
            </a: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dirty="0"/>
              <a:t> • Analizar el comportamiento de las unidades de ingresos y gastos y preparar proyecciones y estimaciones.</a:t>
            </a: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dirty="0"/>
              <a:t> • Preparar y analizar reportes sobre el estado de los pasivos, su composición y su evolución temporal.</a:t>
            </a: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dirty="0"/>
              <a:t> • Analizar sobre las retenciones por pagar y fecha límite de pago para la toma de decisiones administrativas.</a:t>
            </a: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endParaRPr lang="es-419" sz="1800" spc="-10" dirty="0">
              <a:latin typeface="Calibri"/>
              <a:cs typeface="Calibri"/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74977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148DAA-6F40-4E39-C41E-5F3E35C7C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0150" y="1104900"/>
            <a:ext cx="7082978" cy="7772400"/>
          </a:xfrm>
        </p:spPr>
        <p:txBody>
          <a:bodyPr/>
          <a:lstStyle/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dirty="0"/>
              <a:t> • Analizar el registro mensual del gasto devengado de los servicios básicos, controlar sus pagos y saldos pendientes de pago</a:t>
            </a: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dirty="0"/>
              <a:t> • Conciliar entre los organismos financieros y la Institución los desembolsos recibidos durante la fase de ejecución de los préstamos, al igual que las operaciones del servicio de la deuda</a:t>
            </a: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dirty="0"/>
              <a:t>. • Aplicar las Normas de Control Interno, Normas Generales de Administración Presupuestaria. </a:t>
            </a: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dirty="0"/>
              <a:t>• Aplicar las Normas de Contabilidad Gubernamental en sus procesos de trabajo </a:t>
            </a:r>
          </a:p>
          <a:p>
            <a:pPr marL="356870" marR="508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419" dirty="0"/>
              <a:t>• Realizar otras tareas relacionadas con su cargo que contribuyan al logro de los objetivos de la unidad.</a:t>
            </a:r>
            <a:endParaRPr lang="es-419" sz="1800" spc="-10" dirty="0">
              <a:latin typeface="Calibri"/>
              <a:cs typeface="Calibri"/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6404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072" y="1079068"/>
            <a:ext cx="2921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0" spc="-15" dirty="0">
                <a:solidFill>
                  <a:srgbClr val="0F243E"/>
                </a:solidFill>
                <a:latin typeface="Calibri"/>
                <a:cs typeface="Calibri"/>
              </a:rPr>
              <a:t>Referencias</a:t>
            </a:r>
            <a:r>
              <a:rPr sz="2400" b="1" i="0" spc="-4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b="1" i="0" spc="-10" dirty="0">
                <a:solidFill>
                  <a:srgbClr val="0F243E"/>
                </a:solidFill>
                <a:latin typeface="Calibri"/>
                <a:cs typeface="Calibri"/>
              </a:rPr>
              <a:t>Personales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072" y="2298954"/>
            <a:ext cx="2948940" cy="18582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spc="-5" dirty="0">
                <a:latin typeface="Arial"/>
                <a:cs typeface="Arial"/>
              </a:rPr>
              <a:t>Nombre:</a:t>
            </a:r>
            <a:endParaRPr sz="2000" dirty="0">
              <a:latin typeface="Arial"/>
              <a:cs typeface="Arial"/>
            </a:endParaRPr>
          </a:p>
          <a:p>
            <a:pPr marL="421005" indent="-408940">
              <a:lnSpc>
                <a:spcPct val="100000"/>
              </a:lnSpc>
              <a:buFont typeface="Wingdings"/>
              <a:buChar char=""/>
              <a:tabLst>
                <a:tab pos="421005" algn="l"/>
                <a:tab pos="421640" algn="l"/>
              </a:tabLst>
            </a:pPr>
            <a:r>
              <a:rPr lang="es-ES" sz="2000" spc="-40" dirty="0">
                <a:latin typeface="Arial MT"/>
                <a:cs typeface="Arial MT"/>
              </a:rPr>
              <a:t>Paola duran</a:t>
            </a:r>
            <a:endParaRPr sz="2000" dirty="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 err="1">
                <a:latin typeface="Arial"/>
                <a:cs typeface="Arial"/>
              </a:rPr>
              <a:t>Profesión</a:t>
            </a:r>
            <a:endParaRPr sz="20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ES" sz="2000" spc="-5" dirty="0">
                <a:latin typeface="Arial MT"/>
                <a:cs typeface="Arial MT"/>
              </a:rPr>
              <a:t>Analista de nomina</a:t>
            </a:r>
            <a:endParaRPr sz="2000" dirty="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Arial"/>
                <a:cs typeface="Arial"/>
              </a:rPr>
              <a:t>Numero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Contacto:</a:t>
            </a:r>
            <a:endParaRPr sz="20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ES" sz="2000" spc="-10" dirty="0">
                <a:latin typeface="Arial MT"/>
                <a:cs typeface="Arial MT"/>
              </a:rPr>
              <a:t>318 3190950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072" y="5909513"/>
            <a:ext cx="2863215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spc="-5" dirty="0">
                <a:latin typeface="Arial"/>
                <a:cs typeface="Arial"/>
              </a:rPr>
              <a:t>Nombre</a:t>
            </a:r>
            <a:endParaRPr sz="20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lang="es-ES" sz="2000" spc="-10" dirty="0" err="1">
                <a:latin typeface="Arial MT"/>
                <a:cs typeface="Arial MT"/>
              </a:rPr>
              <a:t>Crystal</a:t>
            </a:r>
            <a:r>
              <a:rPr lang="es-ES" sz="2000" spc="-10" dirty="0">
                <a:latin typeface="Arial MT"/>
                <a:cs typeface="Arial MT"/>
              </a:rPr>
              <a:t> Adán </a:t>
            </a:r>
            <a:endParaRPr sz="2000" dirty="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 err="1">
                <a:latin typeface="Arial"/>
                <a:cs typeface="Arial"/>
              </a:rPr>
              <a:t>Profesión</a:t>
            </a:r>
            <a:endParaRPr sz="20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CO" sz="2000" spc="-10" dirty="0">
                <a:latin typeface="Arial MT"/>
                <a:cs typeface="Arial MT"/>
              </a:rPr>
              <a:t>Asesora comercial</a:t>
            </a:r>
            <a:endParaRPr lang="es-CO" sz="2000" dirty="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spc="-5" dirty="0" err="1">
                <a:latin typeface="Arial"/>
                <a:cs typeface="Arial"/>
              </a:rPr>
              <a:t>Numero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Contacto</a:t>
            </a:r>
            <a:endParaRPr sz="20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ES" sz="2000" spc="-10" dirty="0">
                <a:latin typeface="Arial MT"/>
                <a:cs typeface="Arial MT"/>
              </a:rPr>
              <a:t>302 562 1438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4326" y="6104382"/>
            <a:ext cx="3298825" cy="18582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spc="-5" dirty="0">
                <a:latin typeface="Arial"/>
                <a:cs typeface="Arial"/>
              </a:rPr>
              <a:t>Nombre</a:t>
            </a:r>
            <a:endParaRPr sz="20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ES" sz="2000" dirty="0">
                <a:latin typeface="Arial MT"/>
                <a:cs typeface="Arial MT"/>
              </a:rPr>
              <a:t>Angie </a:t>
            </a:r>
            <a:r>
              <a:rPr lang="es-ES" sz="2000" dirty="0" err="1">
                <a:latin typeface="Arial MT"/>
                <a:cs typeface="Arial MT"/>
              </a:rPr>
              <a:t>Hernandez</a:t>
            </a:r>
            <a:endParaRPr sz="2000" dirty="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 err="1">
                <a:latin typeface="Arial"/>
                <a:cs typeface="Arial"/>
              </a:rPr>
              <a:t>Profesión</a:t>
            </a:r>
            <a:endParaRPr sz="20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ES" sz="2000" spc="-10" dirty="0">
                <a:latin typeface="Arial MT"/>
                <a:cs typeface="Arial MT"/>
              </a:rPr>
              <a:t>Estudiante</a:t>
            </a:r>
            <a:endParaRPr sz="2000" dirty="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spc="-5" dirty="0">
                <a:latin typeface="Arial"/>
                <a:cs typeface="Arial"/>
              </a:rPr>
              <a:t>Numero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Contacto</a:t>
            </a:r>
            <a:endParaRPr sz="20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ES" sz="2000" spc="-10" dirty="0">
                <a:latin typeface="Arial MT"/>
                <a:cs typeface="Arial MT"/>
              </a:rPr>
              <a:t>3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0040" y="2145614"/>
            <a:ext cx="3921760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7505" indent="-34480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spc="-5" dirty="0">
                <a:latin typeface="Arial"/>
                <a:cs typeface="Arial"/>
              </a:rPr>
              <a:t>Nombre</a:t>
            </a:r>
            <a:endParaRPr sz="2000" dirty="0">
              <a:latin typeface="Arial"/>
              <a:cs typeface="Arial"/>
            </a:endParaRPr>
          </a:p>
          <a:p>
            <a:pPr marL="357505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ES" sz="2000" spc="-10" dirty="0">
                <a:latin typeface="Arial MT"/>
                <a:cs typeface="Arial MT"/>
              </a:rPr>
              <a:t>Carmen Uzcátegui</a:t>
            </a:r>
            <a:endParaRPr sz="2000" dirty="0">
              <a:latin typeface="Arial MT"/>
              <a:cs typeface="Arial MT"/>
            </a:endParaRPr>
          </a:p>
          <a:p>
            <a:pPr marL="357505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 err="1">
                <a:latin typeface="Arial"/>
                <a:cs typeface="Arial"/>
              </a:rPr>
              <a:t>Profesión</a:t>
            </a:r>
            <a:endParaRPr sz="2000" dirty="0">
              <a:latin typeface="Arial"/>
              <a:cs typeface="Arial"/>
            </a:endParaRPr>
          </a:p>
          <a:p>
            <a:pPr marL="357505" marR="5080" indent="-34480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ES" sz="2000" spc="-5" dirty="0">
                <a:latin typeface="Arial MT"/>
                <a:cs typeface="Arial MT"/>
              </a:rPr>
              <a:t>Ama de casa</a:t>
            </a:r>
            <a:endParaRPr sz="2000" dirty="0">
              <a:latin typeface="Arial"/>
              <a:cs typeface="Arial"/>
            </a:endParaRPr>
          </a:p>
          <a:p>
            <a:pPr marL="357505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spc="-5" dirty="0">
                <a:latin typeface="Arial"/>
                <a:cs typeface="Arial"/>
              </a:rPr>
              <a:t>Numero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Contacto</a:t>
            </a:r>
            <a:endParaRPr sz="2000" dirty="0">
              <a:latin typeface="Arial"/>
              <a:cs typeface="Arial"/>
            </a:endParaRPr>
          </a:p>
          <a:p>
            <a:pPr marL="357505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ES" sz="2000" spc="-10" dirty="0">
                <a:latin typeface="Arial MT"/>
                <a:cs typeface="Arial MT"/>
              </a:rPr>
              <a:t>315 245 2163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0134" y="1079068"/>
            <a:ext cx="2806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F243E"/>
                </a:solidFill>
                <a:latin typeface="Calibri"/>
                <a:cs typeface="Calibri"/>
              </a:rPr>
              <a:t>Referencias</a:t>
            </a:r>
            <a:r>
              <a:rPr sz="2400" b="1" spc="-2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F243E"/>
                </a:solidFill>
                <a:latin typeface="Calibri"/>
                <a:cs typeface="Calibri"/>
              </a:rPr>
              <a:t>familiares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07635" y="909828"/>
            <a:ext cx="0" cy="9640570"/>
          </a:xfrm>
          <a:custGeom>
            <a:avLst/>
            <a:gdLst/>
            <a:ahLst/>
            <a:cxnLst/>
            <a:rect l="l" t="t" r="r" b="b"/>
            <a:pathLst>
              <a:path h="9640570">
                <a:moveTo>
                  <a:pt x="0" y="0"/>
                </a:moveTo>
                <a:lnTo>
                  <a:pt x="0" y="9640015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191" y="0"/>
            <a:ext cx="9119870" cy="10610215"/>
            <a:chOff x="-12191" y="0"/>
            <a:chExt cx="9119870" cy="106102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146175" cy="10586085"/>
            </a:xfrm>
            <a:custGeom>
              <a:avLst/>
              <a:gdLst/>
              <a:ahLst/>
              <a:cxnLst/>
              <a:rect l="l" t="t" r="r" b="b"/>
              <a:pathLst>
                <a:path w="1146175" h="10586085">
                  <a:moveTo>
                    <a:pt x="1146048" y="0"/>
                  </a:moveTo>
                  <a:lnTo>
                    <a:pt x="0" y="0"/>
                  </a:lnTo>
                  <a:lnTo>
                    <a:pt x="0" y="10585704"/>
                  </a:lnTo>
                  <a:lnTo>
                    <a:pt x="1146048" y="10585704"/>
                  </a:lnTo>
                  <a:lnTo>
                    <a:pt x="1146048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146175" cy="10586085"/>
            </a:xfrm>
            <a:custGeom>
              <a:avLst/>
              <a:gdLst/>
              <a:ahLst/>
              <a:cxnLst/>
              <a:rect l="l" t="t" r="r" b="b"/>
              <a:pathLst>
                <a:path w="1146175" h="10586085">
                  <a:moveTo>
                    <a:pt x="0" y="10585704"/>
                  </a:moveTo>
                  <a:lnTo>
                    <a:pt x="1146048" y="10585704"/>
                  </a:lnTo>
                  <a:lnTo>
                    <a:pt x="1146048" y="0"/>
                  </a:lnTo>
                  <a:lnTo>
                    <a:pt x="0" y="0"/>
                  </a:lnTo>
                  <a:lnTo>
                    <a:pt x="0" y="10585704"/>
                  </a:lnTo>
                  <a:close/>
                </a:path>
              </a:pathLst>
            </a:custGeom>
            <a:ln w="24384">
              <a:solidFill>
                <a:srgbClr val="1737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6047" y="0"/>
              <a:ext cx="7949565" cy="10586085"/>
            </a:xfrm>
            <a:custGeom>
              <a:avLst/>
              <a:gdLst/>
              <a:ahLst/>
              <a:cxnLst/>
              <a:rect l="l" t="t" r="r" b="b"/>
              <a:pathLst>
                <a:path w="7949565" h="10586085">
                  <a:moveTo>
                    <a:pt x="7949183" y="0"/>
                  </a:moveTo>
                  <a:lnTo>
                    <a:pt x="0" y="0"/>
                  </a:lnTo>
                  <a:lnTo>
                    <a:pt x="0" y="10585704"/>
                  </a:lnTo>
                  <a:lnTo>
                    <a:pt x="7949183" y="10585704"/>
                  </a:lnTo>
                  <a:lnTo>
                    <a:pt x="794918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6047" y="0"/>
              <a:ext cx="7949565" cy="10586085"/>
            </a:xfrm>
            <a:custGeom>
              <a:avLst/>
              <a:gdLst/>
              <a:ahLst/>
              <a:cxnLst/>
              <a:rect l="l" t="t" r="r" b="b"/>
              <a:pathLst>
                <a:path w="7949565" h="10586085">
                  <a:moveTo>
                    <a:pt x="0" y="10585704"/>
                  </a:moveTo>
                  <a:lnTo>
                    <a:pt x="7949183" y="10585704"/>
                  </a:lnTo>
                  <a:lnTo>
                    <a:pt x="7949183" y="0"/>
                  </a:lnTo>
                  <a:lnTo>
                    <a:pt x="0" y="0"/>
                  </a:lnTo>
                  <a:lnTo>
                    <a:pt x="0" y="10585704"/>
                  </a:lnTo>
                  <a:close/>
                </a:path>
              </a:pathLst>
            </a:custGeom>
            <a:ln w="2438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6047" y="539494"/>
              <a:ext cx="7653655" cy="10046335"/>
            </a:xfrm>
            <a:custGeom>
              <a:avLst/>
              <a:gdLst/>
              <a:ahLst/>
              <a:cxnLst/>
              <a:rect l="l" t="t" r="r" b="b"/>
              <a:pathLst>
                <a:path w="7653655" h="10046335">
                  <a:moveTo>
                    <a:pt x="7653528" y="0"/>
                  </a:moveTo>
                  <a:lnTo>
                    <a:pt x="0" y="0"/>
                  </a:lnTo>
                  <a:lnTo>
                    <a:pt x="0" y="10046208"/>
                  </a:lnTo>
                  <a:lnTo>
                    <a:pt x="7653528" y="10046208"/>
                  </a:lnTo>
                  <a:lnTo>
                    <a:pt x="7653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6047" y="539494"/>
              <a:ext cx="7653655" cy="10046335"/>
            </a:xfrm>
            <a:custGeom>
              <a:avLst/>
              <a:gdLst/>
              <a:ahLst/>
              <a:cxnLst/>
              <a:rect l="l" t="t" r="r" b="b"/>
              <a:pathLst>
                <a:path w="7653655" h="10046335">
                  <a:moveTo>
                    <a:pt x="0" y="10046208"/>
                  </a:moveTo>
                  <a:lnTo>
                    <a:pt x="7653528" y="10046208"/>
                  </a:lnTo>
                  <a:lnTo>
                    <a:pt x="7653528" y="0"/>
                  </a:lnTo>
                  <a:lnTo>
                    <a:pt x="0" y="0"/>
                  </a:lnTo>
                  <a:lnTo>
                    <a:pt x="0" y="10046208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57350" y="1181100"/>
            <a:ext cx="4958715" cy="7376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Estudios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Calibri"/>
              <a:cs typeface="Calibri"/>
            </a:endParaRPr>
          </a:p>
          <a:p>
            <a:pPr marL="491490" indent="-457834">
              <a:lnSpc>
                <a:spcPct val="100000"/>
              </a:lnSpc>
              <a:buFont typeface="Wingdings"/>
              <a:buChar char=""/>
              <a:tabLst>
                <a:tab pos="490855" algn="l"/>
                <a:tab pos="491490" algn="l"/>
              </a:tabLst>
            </a:pPr>
            <a:r>
              <a:rPr sz="2800" b="1" dirty="0">
                <a:solidFill>
                  <a:srgbClr val="0F243E"/>
                </a:solidFill>
                <a:latin typeface="Calibri"/>
                <a:cs typeface="Calibri"/>
              </a:rPr>
              <a:t>Primaria</a:t>
            </a:r>
            <a:endParaRPr sz="28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969"/>
              </a:spcBef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ES" sz="2000" spc="-20" dirty="0">
                <a:latin typeface="Calibri"/>
                <a:cs typeface="Calibri"/>
              </a:rPr>
              <a:t>Escuela San Antonio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ES" sz="2000" spc="-10" dirty="0">
                <a:latin typeface="Calibri"/>
                <a:cs typeface="Calibri"/>
              </a:rPr>
              <a:t>Villa del rosario – Norte de Santander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ES" sz="2000" spc="-5" dirty="0">
                <a:latin typeface="Calibri"/>
                <a:cs typeface="Calibri"/>
              </a:rPr>
              <a:t>5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años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Culminada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800" b="1" spc="5" dirty="0">
                <a:solidFill>
                  <a:srgbClr val="0F243E"/>
                </a:solidFill>
                <a:latin typeface="Calibri"/>
                <a:cs typeface="Calibri"/>
              </a:rPr>
              <a:t>Secundaria</a:t>
            </a:r>
            <a:endParaRPr sz="28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50"/>
              </a:spcBef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ES" sz="2000" spc="-20" dirty="0">
                <a:latin typeface="Calibri"/>
                <a:cs typeface="Calibri"/>
              </a:rPr>
              <a:t>Instituto juventud unida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ES" sz="2000" spc="-5" dirty="0">
                <a:latin typeface="Calibri"/>
                <a:cs typeface="Calibri"/>
              </a:rPr>
              <a:t>Cúcuta – Norte de Santander</a:t>
            </a: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ES" sz="2000" spc="-5" dirty="0">
                <a:latin typeface="Calibri"/>
                <a:cs typeface="Calibri"/>
              </a:rPr>
              <a:t>6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años</a:t>
            </a:r>
            <a:endParaRPr sz="20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sz="2000" spc="-5" dirty="0" err="1">
                <a:latin typeface="Calibri"/>
                <a:cs typeface="Calibri"/>
              </a:rPr>
              <a:t>Bachiller</a:t>
            </a:r>
            <a:r>
              <a:rPr sz="2000" spc="20" dirty="0">
                <a:latin typeface="Calibri"/>
                <a:cs typeface="Calibri"/>
              </a:rPr>
              <a:t> </a:t>
            </a:r>
            <a:endParaRPr lang="es-CO" sz="2000" dirty="0">
              <a:latin typeface="Calibri"/>
              <a:cs typeface="Calibri"/>
            </a:endParaRPr>
          </a:p>
          <a:p>
            <a:pPr marL="491490" indent="-457834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491490" algn="l"/>
                <a:tab pos="492125" algn="l"/>
              </a:tabLst>
            </a:pPr>
            <a:r>
              <a:rPr lang="es-CO" sz="2800" b="1" spc="-5" dirty="0">
                <a:solidFill>
                  <a:srgbClr val="0F243E"/>
                </a:solidFill>
                <a:latin typeface="Calibri"/>
                <a:cs typeface="Calibri"/>
              </a:rPr>
              <a:t>Universitario</a:t>
            </a:r>
            <a:endParaRPr lang="es-CO" sz="2800" dirty="0">
              <a:latin typeface="Calibri"/>
              <a:cs typeface="Calibri"/>
            </a:endParaRPr>
          </a:p>
          <a:p>
            <a:pPr marL="379095" indent="-344805">
              <a:lnSpc>
                <a:spcPct val="100000"/>
              </a:lnSpc>
              <a:spcBef>
                <a:spcPts val="455"/>
              </a:spcBef>
              <a:buFont typeface="Wingdings"/>
              <a:buChar char=""/>
              <a:tabLst>
                <a:tab pos="378460" algn="l"/>
                <a:tab pos="379095" algn="l"/>
              </a:tabLst>
            </a:pPr>
            <a:r>
              <a:rPr lang="es-ES" sz="2000" dirty="0">
                <a:latin typeface="Calibri"/>
                <a:cs typeface="Calibri"/>
              </a:rPr>
              <a:t>Universidad de los Andes</a:t>
            </a:r>
            <a:endParaRPr sz="2000" dirty="0">
              <a:latin typeface="Calibri"/>
              <a:cs typeface="Calibri"/>
            </a:endParaRPr>
          </a:p>
          <a:p>
            <a:pPr marL="379095" indent="-344805">
              <a:lnSpc>
                <a:spcPct val="100000"/>
              </a:lnSpc>
              <a:buFont typeface="Wingdings"/>
              <a:buChar char=""/>
              <a:tabLst>
                <a:tab pos="378460" algn="l"/>
                <a:tab pos="379095" algn="l"/>
              </a:tabLst>
            </a:pPr>
            <a:r>
              <a:rPr lang="es-ES" sz="2000" spc="-10" dirty="0">
                <a:latin typeface="Calibri"/>
                <a:cs typeface="Calibri"/>
              </a:rPr>
              <a:t>San Cristóbal - Venezuela</a:t>
            </a:r>
            <a:endParaRPr sz="2000" dirty="0">
              <a:latin typeface="Calibri"/>
              <a:cs typeface="Calibri"/>
            </a:endParaRPr>
          </a:p>
          <a:p>
            <a:pPr marL="379095" indent="-344805">
              <a:lnSpc>
                <a:spcPct val="100000"/>
              </a:lnSpc>
              <a:buFont typeface="Wingdings"/>
              <a:buChar char=""/>
              <a:tabLst>
                <a:tab pos="378460" algn="l"/>
                <a:tab pos="379095" algn="l"/>
              </a:tabLst>
            </a:pPr>
            <a:r>
              <a:rPr lang="es-ES" sz="2000" spc="-15" dirty="0">
                <a:latin typeface="Calibri"/>
                <a:cs typeface="Calibri"/>
              </a:rPr>
              <a:t>Administración de empresa</a:t>
            </a:r>
            <a:endParaRPr sz="2000" dirty="0">
              <a:latin typeface="Calibri"/>
              <a:cs typeface="Calibri"/>
            </a:endParaRPr>
          </a:p>
          <a:p>
            <a:pPr marL="379095" indent="-34480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78460" algn="l"/>
                <a:tab pos="379095" algn="l"/>
              </a:tabLst>
            </a:pPr>
            <a:r>
              <a:rPr lang="es-ES" sz="2000" spc="-5" dirty="0">
                <a:latin typeface="Calibri"/>
                <a:cs typeface="Calibri"/>
              </a:rPr>
              <a:t>Culminado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800" b="1" dirty="0">
                <a:solidFill>
                  <a:srgbClr val="0F243E"/>
                </a:solidFill>
                <a:latin typeface="Calibri"/>
                <a:cs typeface="Calibri"/>
              </a:rPr>
              <a:t>Otros</a:t>
            </a:r>
            <a:r>
              <a:rPr sz="2800" b="1" spc="-70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F243E"/>
                </a:solidFill>
                <a:latin typeface="Calibri"/>
                <a:cs typeface="Calibri"/>
              </a:rPr>
              <a:t>Estudios</a:t>
            </a:r>
            <a:endParaRPr sz="28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35"/>
              </a:spcBef>
              <a:buFont typeface="Wingdings"/>
              <a:buChar char=""/>
              <a:tabLst>
                <a:tab pos="356870" algn="l"/>
                <a:tab pos="357505" algn="l"/>
              </a:tabLst>
            </a:pPr>
            <a:r>
              <a:rPr lang="es-ES" sz="2000" spc="-15" dirty="0">
                <a:latin typeface="Calibri"/>
                <a:cs typeface="Calibri"/>
              </a:rPr>
              <a:t>Posgrado en gerencia hospitalaria (2014)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191" y="0"/>
            <a:ext cx="9135110" cy="10610215"/>
            <a:chOff x="-12191" y="0"/>
            <a:chExt cx="9135110" cy="106102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66800" cy="10586085"/>
            </a:xfrm>
            <a:custGeom>
              <a:avLst/>
              <a:gdLst/>
              <a:ahLst/>
              <a:cxnLst/>
              <a:rect l="l" t="t" r="r" b="b"/>
              <a:pathLst>
                <a:path w="1066800" h="10586085">
                  <a:moveTo>
                    <a:pt x="1066800" y="0"/>
                  </a:moveTo>
                  <a:lnTo>
                    <a:pt x="0" y="0"/>
                  </a:lnTo>
                  <a:lnTo>
                    <a:pt x="0" y="10585704"/>
                  </a:lnTo>
                  <a:lnTo>
                    <a:pt x="1066800" y="10585704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066800" cy="10586085"/>
            </a:xfrm>
            <a:custGeom>
              <a:avLst/>
              <a:gdLst/>
              <a:ahLst/>
              <a:cxnLst/>
              <a:rect l="l" t="t" r="r" b="b"/>
              <a:pathLst>
                <a:path w="1066800" h="10586085">
                  <a:moveTo>
                    <a:pt x="0" y="10585704"/>
                  </a:moveTo>
                  <a:lnTo>
                    <a:pt x="1066800" y="10585704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10585704"/>
                  </a:lnTo>
                  <a:close/>
                </a:path>
              </a:pathLst>
            </a:custGeom>
            <a:ln w="24384">
              <a:solidFill>
                <a:srgbClr val="1737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6799" y="0"/>
              <a:ext cx="8044180" cy="10586085"/>
            </a:xfrm>
            <a:custGeom>
              <a:avLst/>
              <a:gdLst/>
              <a:ahLst/>
              <a:cxnLst/>
              <a:rect l="l" t="t" r="r" b="b"/>
              <a:pathLst>
                <a:path w="8044180" h="10586085">
                  <a:moveTo>
                    <a:pt x="8043672" y="0"/>
                  </a:moveTo>
                  <a:lnTo>
                    <a:pt x="0" y="0"/>
                  </a:lnTo>
                  <a:lnTo>
                    <a:pt x="0" y="10585704"/>
                  </a:lnTo>
                  <a:lnTo>
                    <a:pt x="8043672" y="10585704"/>
                  </a:lnTo>
                  <a:lnTo>
                    <a:pt x="804367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6799" y="0"/>
              <a:ext cx="8044180" cy="10586085"/>
            </a:xfrm>
            <a:custGeom>
              <a:avLst/>
              <a:gdLst/>
              <a:ahLst/>
              <a:cxnLst/>
              <a:rect l="l" t="t" r="r" b="b"/>
              <a:pathLst>
                <a:path w="8044180" h="10586085">
                  <a:moveTo>
                    <a:pt x="0" y="10585704"/>
                  </a:moveTo>
                  <a:lnTo>
                    <a:pt x="8043672" y="10585704"/>
                  </a:lnTo>
                  <a:lnTo>
                    <a:pt x="8043672" y="0"/>
                  </a:lnTo>
                  <a:lnTo>
                    <a:pt x="0" y="0"/>
                  </a:lnTo>
                  <a:lnTo>
                    <a:pt x="0" y="10585704"/>
                  </a:lnTo>
                  <a:close/>
                </a:path>
              </a:pathLst>
            </a:custGeom>
            <a:ln w="2438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6799" y="387094"/>
              <a:ext cx="7733030" cy="10198735"/>
            </a:xfrm>
            <a:custGeom>
              <a:avLst/>
              <a:gdLst/>
              <a:ahLst/>
              <a:cxnLst/>
              <a:rect l="l" t="t" r="r" b="b"/>
              <a:pathLst>
                <a:path w="7733030" h="10198735">
                  <a:moveTo>
                    <a:pt x="7732776" y="0"/>
                  </a:moveTo>
                  <a:lnTo>
                    <a:pt x="0" y="0"/>
                  </a:lnTo>
                  <a:lnTo>
                    <a:pt x="0" y="10198608"/>
                  </a:lnTo>
                  <a:lnTo>
                    <a:pt x="7732776" y="10198608"/>
                  </a:lnTo>
                  <a:lnTo>
                    <a:pt x="7732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6799" y="387094"/>
              <a:ext cx="7733030" cy="10198735"/>
            </a:xfrm>
            <a:custGeom>
              <a:avLst/>
              <a:gdLst/>
              <a:ahLst/>
              <a:cxnLst/>
              <a:rect l="l" t="t" r="r" b="b"/>
              <a:pathLst>
                <a:path w="7733030" h="10198735">
                  <a:moveTo>
                    <a:pt x="0" y="10198608"/>
                  </a:moveTo>
                  <a:lnTo>
                    <a:pt x="7732776" y="10198608"/>
                  </a:lnTo>
                  <a:lnTo>
                    <a:pt x="7732776" y="0"/>
                  </a:lnTo>
                  <a:lnTo>
                    <a:pt x="0" y="0"/>
                  </a:lnTo>
                  <a:lnTo>
                    <a:pt x="0" y="10198608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28750" y="1104900"/>
            <a:ext cx="5554345" cy="596701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800" b="1" dirty="0">
                <a:solidFill>
                  <a:srgbClr val="0F243E"/>
                </a:solidFill>
                <a:latin typeface="Calibri"/>
                <a:cs typeface="Calibri"/>
              </a:rPr>
              <a:t>Certificaciones</a:t>
            </a:r>
            <a:r>
              <a:rPr sz="2800" b="1" spc="-3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F243E"/>
                </a:solidFill>
                <a:latin typeface="Calibri"/>
                <a:cs typeface="Calibri"/>
              </a:rPr>
              <a:t>y</a:t>
            </a:r>
            <a:r>
              <a:rPr sz="2800" b="1" spc="-55" dirty="0">
                <a:solidFill>
                  <a:srgbClr val="0F243E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F243E"/>
                </a:solidFill>
                <a:latin typeface="Calibri"/>
                <a:cs typeface="Calibri"/>
              </a:rPr>
              <a:t>Cursos</a:t>
            </a:r>
            <a:endParaRPr sz="2800" dirty="0">
              <a:latin typeface="Calibri"/>
              <a:cs typeface="Calibri"/>
            </a:endParaRPr>
          </a:p>
          <a:p>
            <a:pPr marL="603250" lvl="1" indent="-345440">
              <a:lnSpc>
                <a:spcPct val="100000"/>
              </a:lnSpc>
              <a:spcBef>
                <a:spcPts val="2810"/>
              </a:spcBef>
              <a:buFont typeface="Wingdings"/>
              <a:buChar char=""/>
              <a:tabLst>
                <a:tab pos="603885" algn="l"/>
              </a:tabLst>
            </a:pPr>
            <a:r>
              <a:rPr sz="2400" b="1" spc="-5" dirty="0" err="1">
                <a:latin typeface="Calibri"/>
                <a:cs typeface="Calibri"/>
              </a:rPr>
              <a:t>Curso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lang="es-ES" sz="2400" b="1" dirty="0">
                <a:latin typeface="Calibri"/>
                <a:cs typeface="Calibri"/>
              </a:rPr>
              <a:t>básico de TNS</a:t>
            </a:r>
            <a:endParaRPr sz="2400" dirty="0">
              <a:latin typeface="Calibri"/>
              <a:cs typeface="Calibri"/>
            </a:endParaRPr>
          </a:p>
          <a:p>
            <a:pPr marL="603250" lvl="1" indent="-345440">
              <a:lnSpc>
                <a:spcPct val="100000"/>
              </a:lnSpc>
              <a:buFont typeface="Wingdings"/>
              <a:buChar char=""/>
              <a:tabLst>
                <a:tab pos="603885" algn="l"/>
              </a:tabLst>
            </a:pPr>
            <a:r>
              <a:rPr lang="es-ES" sz="2400" spc="-10" dirty="0">
                <a:latin typeface="Calibri"/>
                <a:cs typeface="Calibri"/>
              </a:rPr>
              <a:t>Virtual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Wingdings"/>
              <a:buChar char=""/>
            </a:pPr>
            <a:endParaRPr sz="2350" dirty="0">
              <a:latin typeface="Calibri"/>
              <a:cs typeface="Calibri"/>
            </a:endParaRPr>
          </a:p>
          <a:p>
            <a:pPr marL="603250" lvl="1" indent="-345440">
              <a:lnSpc>
                <a:spcPct val="100000"/>
              </a:lnSpc>
              <a:buFont typeface="Wingdings"/>
              <a:buChar char=""/>
              <a:tabLst>
                <a:tab pos="603885" algn="l"/>
              </a:tabLst>
            </a:pPr>
            <a:r>
              <a:rPr lang="es-ES" sz="2400" b="1" spc="-5" dirty="0">
                <a:latin typeface="Calibri"/>
                <a:cs typeface="Calibri"/>
              </a:rPr>
              <a:t>Curso básico de Excel</a:t>
            </a:r>
          </a:p>
          <a:p>
            <a:pPr marL="603250" lvl="1" indent="-345440">
              <a:lnSpc>
                <a:spcPct val="100000"/>
              </a:lnSpc>
              <a:buFont typeface="Wingdings"/>
              <a:buChar char=""/>
              <a:tabLst>
                <a:tab pos="603885" algn="l"/>
              </a:tabLst>
            </a:pPr>
            <a:r>
              <a:rPr lang="es-ES" sz="2400" spc="-5" dirty="0">
                <a:latin typeface="Calibri"/>
                <a:cs typeface="Calibri"/>
              </a:rPr>
              <a:t>Sena Norte de Santander</a:t>
            </a:r>
          </a:p>
          <a:p>
            <a:pPr marL="603250" lvl="1" indent="-345440">
              <a:lnSpc>
                <a:spcPct val="100000"/>
              </a:lnSpc>
              <a:buFont typeface="Wingdings"/>
              <a:buChar char=""/>
              <a:tabLst>
                <a:tab pos="603885" algn="l"/>
              </a:tabLst>
            </a:pPr>
            <a:endParaRPr lang="es-ES" sz="2400" spc="-5" dirty="0">
              <a:latin typeface="Calibri"/>
              <a:cs typeface="Calibri"/>
            </a:endParaRPr>
          </a:p>
          <a:p>
            <a:pPr marL="603250" lvl="1" indent="-345440">
              <a:lnSpc>
                <a:spcPct val="100000"/>
              </a:lnSpc>
              <a:buFont typeface="Wingdings"/>
              <a:buChar char=""/>
              <a:tabLst>
                <a:tab pos="603885" algn="l"/>
              </a:tabLst>
            </a:pPr>
            <a:r>
              <a:rPr lang="es-ES" sz="2400" b="1" spc="-5" dirty="0">
                <a:latin typeface="Calibri"/>
                <a:cs typeface="Calibri"/>
              </a:rPr>
              <a:t>Curso venta por redes sociales y márquetin </a:t>
            </a:r>
          </a:p>
          <a:p>
            <a:pPr marL="603250" lvl="1" indent="-345440">
              <a:lnSpc>
                <a:spcPct val="100000"/>
              </a:lnSpc>
              <a:buFont typeface="Wingdings"/>
              <a:buChar char=""/>
              <a:tabLst>
                <a:tab pos="603885" algn="l"/>
              </a:tabLst>
            </a:pPr>
            <a:r>
              <a:rPr lang="es-ES" sz="2400" spc="-5" dirty="0">
                <a:latin typeface="Calibri"/>
                <a:cs typeface="Calibri"/>
              </a:rPr>
              <a:t>Virtual ciudad Bogotá</a:t>
            </a:r>
          </a:p>
          <a:p>
            <a:pPr marL="603250" lvl="1" indent="-345440">
              <a:lnSpc>
                <a:spcPct val="100000"/>
              </a:lnSpc>
              <a:buFont typeface="Wingdings"/>
              <a:buChar char=""/>
              <a:tabLst>
                <a:tab pos="603885" algn="l"/>
              </a:tabLst>
            </a:pPr>
            <a:endParaRPr lang="es-ES" sz="2400" spc="-5" dirty="0">
              <a:latin typeface="Calibri"/>
              <a:cs typeface="Calibri"/>
            </a:endParaRPr>
          </a:p>
          <a:p>
            <a:pPr marL="603250" lvl="1" indent="-345440">
              <a:lnSpc>
                <a:spcPct val="100000"/>
              </a:lnSpc>
              <a:buFont typeface="Wingdings"/>
              <a:buChar char=""/>
              <a:tabLst>
                <a:tab pos="603885" algn="l"/>
              </a:tabLst>
            </a:pPr>
            <a:r>
              <a:rPr lang="es-ES" sz="2400" b="1" spc="-5" dirty="0">
                <a:latin typeface="Calibri"/>
                <a:cs typeface="Calibri"/>
              </a:rPr>
              <a:t>Actualización de programas </a:t>
            </a:r>
          </a:p>
          <a:p>
            <a:pPr marL="603250" lvl="1" indent="-345440">
              <a:lnSpc>
                <a:spcPct val="100000"/>
              </a:lnSpc>
              <a:buFont typeface="Wingdings"/>
              <a:buChar char=""/>
              <a:tabLst>
                <a:tab pos="603885" algn="l"/>
              </a:tabLst>
            </a:pPr>
            <a:r>
              <a:rPr lang="es-ES" sz="2400" spc="-5" dirty="0" err="1">
                <a:latin typeface="Calibri"/>
                <a:cs typeface="Calibri"/>
              </a:rPr>
              <a:t>Power</a:t>
            </a:r>
            <a:r>
              <a:rPr lang="es-ES" sz="2400" spc="-5" dirty="0">
                <a:latin typeface="Calibri"/>
                <a:cs typeface="Calibri"/>
              </a:rPr>
              <a:t> </a:t>
            </a:r>
            <a:r>
              <a:rPr lang="es-ES" sz="2400" spc="-5" dirty="0" err="1">
                <a:latin typeface="Calibri"/>
                <a:cs typeface="Calibri"/>
              </a:rPr>
              <a:t>point</a:t>
            </a:r>
            <a:endParaRPr lang="es-ES" sz="2400" spc="-5" dirty="0">
              <a:latin typeface="Calibri"/>
              <a:cs typeface="Calibri"/>
            </a:endParaRPr>
          </a:p>
          <a:p>
            <a:pPr marL="603250" lvl="1" indent="-345440">
              <a:lnSpc>
                <a:spcPct val="100000"/>
              </a:lnSpc>
              <a:buFont typeface="Wingdings"/>
              <a:buChar char=""/>
              <a:tabLst>
                <a:tab pos="603885" algn="l"/>
              </a:tabLst>
            </a:pPr>
            <a:r>
              <a:rPr lang="es-ES" sz="2400" spc="-5" dirty="0">
                <a:latin typeface="Calibri"/>
                <a:cs typeface="Calibri"/>
              </a:rPr>
              <a:t>Excel</a:t>
            </a:r>
          </a:p>
          <a:p>
            <a:pPr marL="603250" lvl="1" indent="-345440">
              <a:lnSpc>
                <a:spcPct val="100000"/>
              </a:lnSpc>
              <a:buFont typeface="Wingdings"/>
              <a:buChar char=""/>
              <a:tabLst>
                <a:tab pos="603885" algn="l"/>
              </a:tabLst>
            </a:pPr>
            <a:r>
              <a:rPr lang="es-ES" sz="2400" spc="-5" dirty="0">
                <a:latin typeface="Calibri"/>
                <a:cs typeface="Calibri"/>
              </a:rPr>
              <a:t>Office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710</Words>
  <Application>Microsoft Office PowerPoint</Application>
  <PresentationFormat>Personalizado</PresentationFormat>
  <Paragraphs>150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Office Theme</vt:lpstr>
      <vt:lpstr>María  Alejandra Caicedo Uzcátegui </vt:lpstr>
      <vt:lpstr>Presentación de PowerPoint</vt:lpstr>
      <vt:lpstr>      - Analista Contable </vt:lpstr>
      <vt:lpstr>Presentación de PowerPoint</vt:lpstr>
      <vt:lpstr>Referencias Personales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 Zafir Adan Hurtado</dc:title>
  <dc:creator>LENOVO</dc:creator>
  <cp:lastModifiedBy>Mariale Caicedo</cp:lastModifiedBy>
  <cp:revision>20</cp:revision>
  <dcterms:created xsi:type="dcterms:W3CDTF">2022-12-28T00:45:02Z</dcterms:created>
  <dcterms:modified xsi:type="dcterms:W3CDTF">2024-01-10T15:55:52Z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2022-12-28T00:00:00Z</vt:filetime>
  </property>
</Properties>
</file>