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6" d="100"/>
          <a:sy n="26" d="100"/>
        </p:scale>
        <p:origin x="556" y="-4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4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8373517" y="17112259"/>
            <a:ext cx="36610545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5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10578" y="28910441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640214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6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6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Arial"/>
              <a:buNone/>
              <a:defRPr sz="11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None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27451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732264" y="40040600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2881997" y="40040600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hyperlink" Target="mailto:a01703912@itesm.m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4.ujaen.es/~angelcid/Archivos/An_Met_Num_INFORMATICA/Splines.pdf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5554"/>
            <a:ext cx="32399291" cy="431895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732375" y="8376752"/>
            <a:ext cx="10194900" cy="29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de Matlab que implementa la técnica de interpolación </a:t>
            </a:r>
            <a:r>
              <a:rPr lang="es-MX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Splines</a:t>
            </a: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Cúbicos para ajustar con mayor precisión un modelo a un conjunto de datos. (Figura 1).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732375" y="17897315"/>
            <a:ext cx="10197600" cy="23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 DE INVESTIGACIÓN</a:t>
            </a: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900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Unos de los métodos de interpolación más utilizados son el de Newton y el de Lagrange, </a:t>
            </a:r>
            <a:r>
              <a:rPr lang="es-E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utilizan un único polinomio de grado alto para acomodar todos los puntos dentro del modelo. Cuando se tiene un polinomio de grado alto, se vuelve susceptible a oscilaciones (figura 2), es decir, puntos cercanos cuyo valor difiere mucho de lo esperado.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9546800" y="8563225"/>
            <a:ext cx="10509600" cy="29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CONTRIBU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IONES</a:t>
            </a:r>
            <a:endParaRPr sz="29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realizó la programación del Script aprovechando las facilidades que nos da Matlab para el manejo de matrices y de expresiones matemáticas.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864125" y="17897325"/>
            <a:ext cx="10192200" cy="4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9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lang="es-MX"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Splines es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sencillo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comparado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el de Newton y el de Lagrange.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que los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polinomios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los que se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de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bajo, y se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evitan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oscilaciones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</a:t>
            </a:r>
            <a:r>
              <a:rPr lang="en-US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5).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362448" y="35328847"/>
            <a:ext cx="10186988" cy="59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9976" marR="0" lvl="0" indent="-8099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s-MX" sz="29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</a:t>
            </a:r>
            <a:endParaRPr sz="2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9864125" y="27651014"/>
            <a:ext cx="10240800" cy="4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900"/>
            </a:pPr>
            <a:r>
              <a:rPr lang="es-ES" sz="2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Cid, A. (2017). Interpolación con funciones </a:t>
            </a:r>
            <a:r>
              <a:rPr lang="es-ES" sz="29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splines</a:t>
            </a:r>
            <a:r>
              <a:rPr lang="es-ES" sz="2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9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Ujaen</a:t>
            </a:r>
            <a:r>
              <a:rPr lang="es-ES" sz="2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Recuperado de </a:t>
            </a:r>
            <a:r>
              <a:rPr lang="es-ES" sz="2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http://www4.ujaen.es/~angelcid/Archivos/An_Met_Num_INFORMATICA/Splines.pdf</a:t>
            </a:r>
            <a:endParaRPr lang="es-ES" sz="29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900"/>
            </a:pPr>
            <a:endParaRPr sz="2900" b="1" u="sng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900"/>
            </a:pPr>
            <a:r>
              <a:rPr lang="en-US" sz="29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García, J. (2000). </a:t>
            </a:r>
            <a:r>
              <a:rPr lang="en-US" sz="29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Tutorial de </a:t>
            </a:r>
            <a:r>
              <a:rPr lang="en-US" sz="2900" i="1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9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i="1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Numerico</a:t>
            </a:r>
            <a:r>
              <a:rPr lang="en-US" sz="29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i="1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Interpolacion</a:t>
            </a:r>
            <a:r>
              <a:rPr lang="en-US" sz="29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: Splines </a:t>
            </a:r>
            <a:r>
              <a:rPr lang="en-US" sz="2900" i="1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cubicos</a:t>
            </a:r>
            <a:r>
              <a:rPr lang="en-US" sz="29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 1st ed. [</a:t>
            </a:r>
            <a:r>
              <a:rPr lang="en-US" sz="29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en-US" sz="29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9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Tafira</a:t>
            </a:r>
            <a:r>
              <a:rPr lang="en-US" sz="29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España</a:t>
            </a:r>
            <a:r>
              <a:rPr lang="en-US" sz="29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pp.2-22. Available at: https://www.u-cursos.cl/ingenieria/2007/2/MA33A/4/material_docente/bajar?id_material=145305 [Accessed 15 Nov. 2018].</a:t>
            </a:r>
            <a:endParaRPr sz="2900" b="1" u="sng" dirty="0">
              <a:solidFill>
                <a:schemeClr val="dk1"/>
              </a:solidFill>
              <a:highlight>
                <a:srgbClr val="FFFFFF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1362448" y="35919628"/>
            <a:ext cx="10192200" cy="4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9975" marR="0" lvl="0" indent="-809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AUTORES:</a:t>
            </a:r>
            <a:endParaRPr sz="29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Hugo David Franco Ávila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Flores Ramírez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Roberto Carlos Guzmán Cortés</a:t>
            </a:r>
            <a:b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 ELECTRÓNICO</a:t>
            </a: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a01654856@itesm.mx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a01703912@itesm.mx</a:t>
            </a:r>
            <a:endParaRPr lang="es-MX"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a01702388@itesm.mx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018851" y="27651014"/>
            <a:ext cx="10240800" cy="5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</a:t>
            </a:r>
            <a:r>
              <a:rPr lang="es-MX" sz="29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ÍA</a:t>
            </a:r>
            <a:endParaRPr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lang="es-MX" sz="29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investigó sobre la matemática de los </a:t>
            </a:r>
            <a:r>
              <a:rPr lang="es-MX" sz="2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Splines</a:t>
            </a: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encontramos que se deben satisfacer 2 condiciones (figura 3):</a:t>
            </a:r>
          </a:p>
          <a:p>
            <a:pPr marL="514350" marR="0" lvl="0" indent="-5143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+mj-lt"/>
              <a:buAutoNum type="arabicPeriod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derivada de cada polinomio evaluada en los puntos de referencia debe tener el mismo valor</a:t>
            </a:r>
          </a:p>
          <a:p>
            <a:pPr marL="514350" indent="-514350" algn="ctr">
              <a:lnSpc>
                <a:spcPct val="90000"/>
              </a:lnSpc>
              <a:buClr>
                <a:schemeClr val="dk1"/>
              </a:buClr>
              <a:buSzPts val="2900"/>
              <a:buFont typeface="+mj-lt"/>
              <a:buAutoNum type="arabicPeriod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derivada de cada polinomio evaluada en los puntos de referencia debe tener el mismo valor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2900"/>
            </a:pPr>
            <a:r>
              <a:rPr lang="es-MX" sz="2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Procedimos a realizar la implementación del algoritmo en Matlab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2900"/>
            </a:pPr>
            <a:endParaRPr lang="es-MX"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087893" y="5828704"/>
            <a:ext cx="16080801" cy="115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es-MX" sz="5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Hugo David Franco Ávila</a:t>
            </a: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5300"/>
            </a:pPr>
            <a:r>
              <a:rPr lang="es-MX" sz="5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Roberto Carlos Guzmán Cortés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es-MX" sz="5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Flores Ramírez</a:t>
            </a:r>
            <a:endParaRPr sz="5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317571" y="4228995"/>
            <a:ext cx="15273881" cy="115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</a:pPr>
            <a:r>
              <a:rPr lang="es-MX" sz="9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SPLINES</a:t>
            </a:r>
            <a:endParaRPr sz="9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 descr="LOGO_TECNOLOGICO nuevo letras blanca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763" y="7466632"/>
            <a:ext cx="4116895" cy="10965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24549825" y="5636808"/>
            <a:ext cx="51674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Numéricos en Ingeniería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Elizabeth Chávez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84D9C-4A31-4145-8EB1-909408A0F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996" y="11102323"/>
            <a:ext cx="6871657" cy="563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0549F-B4E3-45C9-A376-08E381E01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63" y="21389694"/>
            <a:ext cx="6963302" cy="503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E4C83-828D-4FD8-B8DD-0A649FCF2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3996" y="31447756"/>
            <a:ext cx="7975237" cy="5362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D5A17-0846-4ACF-8B98-2F59438B3B9E}"/>
              </a:ext>
            </a:extLst>
          </p:cNvPr>
          <p:cNvSpPr txBox="1"/>
          <p:nvPr/>
        </p:nvSpPr>
        <p:spPr>
          <a:xfrm>
            <a:off x="3979893" y="36787159"/>
            <a:ext cx="738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Figura 3. </a:t>
            </a:r>
            <a:r>
              <a:rPr lang="es-MX" sz="3200" i="1" dirty="0">
                <a:latin typeface="Calibri" panose="020F0502020204030204" pitchFamily="34" charset="0"/>
                <a:cs typeface="Calibri" panose="020F0502020204030204" pitchFamily="34" charset="0"/>
              </a:rPr>
              <a:t>Explicación matemática</a:t>
            </a:r>
            <a:endParaRPr lang="en-US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F86DB-FAD6-44EC-8023-24785D4F0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2448" y="11049066"/>
            <a:ext cx="6953290" cy="56323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743293-4ACF-4D34-BCB6-38F2B83C2040}"/>
              </a:ext>
            </a:extLst>
          </p:cNvPr>
          <p:cNvSpPr txBox="1"/>
          <p:nvPr/>
        </p:nvSpPr>
        <p:spPr>
          <a:xfrm>
            <a:off x="22327973" y="16867856"/>
            <a:ext cx="738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Figura 4.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Implementación en Matlab</a:t>
            </a:r>
            <a:endParaRPr lang="en-US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38A5-33FB-4658-9F8E-45FF78A1B3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9587" y="20986564"/>
            <a:ext cx="9279012" cy="29676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7A4387-C29C-4686-B7B4-8E10FF403D86}"/>
              </a:ext>
            </a:extLst>
          </p:cNvPr>
          <p:cNvSpPr txBox="1"/>
          <p:nvPr/>
        </p:nvSpPr>
        <p:spPr>
          <a:xfrm>
            <a:off x="22089259" y="24261344"/>
            <a:ext cx="738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Figura 5.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Interpolación con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Splines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Cúbicos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395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Franco</dc:creator>
  <cp:lastModifiedBy>Hugo Franco</cp:lastModifiedBy>
  <cp:revision>7</cp:revision>
  <dcterms:modified xsi:type="dcterms:W3CDTF">2018-11-22T06:34:18Z</dcterms:modified>
</cp:coreProperties>
</file>