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62" r:id="rId5"/>
    <p:sldId id="270" r:id="rId6"/>
    <p:sldId id="259" r:id="rId7"/>
    <p:sldId id="271" r:id="rId8"/>
    <p:sldId id="272" r:id="rId9"/>
    <p:sldId id="260" r:id="rId10"/>
    <p:sldId id="269" r:id="rId11"/>
    <p:sldId id="261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>
      <p:cViewPr varScale="1">
        <p:scale>
          <a:sx n="88" d="100"/>
          <a:sy n="88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AF754-1051-49C4-A46B-692C33091A2F}" type="datetimeFigureOut">
              <a:rPr lang="fr-FR" smtClean="0"/>
              <a:pPr/>
              <a:t>09/07/2013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8034-EB34-452D-AB85-70DC5D5D5F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3424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E0EAE16-2BE1-43D6-B6A5-BD9088BC98D3}" type="datetime1">
              <a:rPr lang="fr-FR" smtClean="0"/>
              <a:pPr/>
              <a:t>09/07/2013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1B6A09-372A-45D4-91AB-1BF6BAB24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53AC-E102-43C4-BE4E-4D6D138F2177}" type="datetime1">
              <a:rPr lang="fr-FR" smtClean="0"/>
              <a:pPr/>
              <a:t>09/07/2013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5E10-0FC4-4BD7-B908-84C2E866140B}" type="datetime1">
              <a:rPr lang="fr-FR" smtClean="0"/>
              <a:pPr/>
              <a:t>09/07/2013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B96928-7F1F-4FC5-B05F-D297D30C75F4}" type="datetime1">
              <a:rPr lang="fr-FR" smtClean="0"/>
              <a:pPr/>
              <a:t>09/07/2013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1B6A09-372A-45D4-91AB-1BF6BAB2496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7F5D735-F8D6-47ED-AB2B-0BAAAD2634AE}" type="datetime1">
              <a:rPr lang="fr-FR" smtClean="0"/>
              <a:pPr/>
              <a:t>09/07/2013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1B6A09-372A-45D4-91AB-1BF6BAB24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6CC-0800-48B3-94D3-BA4C29713334}" type="datetime1">
              <a:rPr lang="fr-FR" smtClean="0"/>
              <a:pPr/>
              <a:t>09/07/2013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F765-1186-4E11-BC82-7E363C81FD2B}" type="datetime1">
              <a:rPr lang="fr-FR" smtClean="0"/>
              <a:pPr/>
              <a:t>09/07/2013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25362-02D4-4746-B333-7A2B493AFE7A}" type="datetime1">
              <a:rPr lang="fr-FR" smtClean="0"/>
              <a:pPr/>
              <a:t>09/07/2013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1B6A09-372A-45D4-91AB-1BF6BAB2496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38E-7924-45B5-BBEE-5A6EEBC27DD3}" type="datetime1">
              <a:rPr lang="fr-FR" smtClean="0"/>
              <a:pPr/>
              <a:t>09/07/2013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D54FA9B-7622-48A8-BBA4-94E5C3B786FF}" type="datetime1">
              <a:rPr lang="fr-FR" smtClean="0"/>
              <a:pPr/>
              <a:t>09/07/2013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1B6A09-372A-45D4-91AB-1BF6BAB2496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3825BF-3551-46A1-87DE-17F6A4BF9EF4}" type="datetime1">
              <a:rPr lang="fr-FR" smtClean="0"/>
              <a:pPr/>
              <a:t>09/07/2013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1B6A09-372A-45D4-91AB-1BF6BAB2496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78CD6B-F49D-44DB-A959-B53E95DC484E}" type="datetime1">
              <a:rPr lang="fr-FR" smtClean="0"/>
              <a:pPr/>
              <a:t>09/07/2013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1B6A09-372A-45D4-91AB-1BF6BAB2496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0" y="3212976"/>
            <a:ext cx="6172200" cy="730359"/>
          </a:xfrm>
        </p:spPr>
        <p:txBody>
          <a:bodyPr>
            <a:normAutofit fontScale="90000"/>
          </a:bodyPr>
          <a:lstStyle/>
          <a:p>
            <a:r>
              <a:rPr lang="fr-FR" sz="4000" dirty="0" err="1" smtClean="0"/>
              <a:t>Projekt</a:t>
            </a:r>
            <a:r>
              <a:rPr lang="fr-FR" sz="4000" dirty="0" smtClean="0"/>
              <a:t> </a:t>
            </a:r>
            <a:r>
              <a:rPr lang="fr-FR" sz="4000" dirty="0" err="1" smtClean="0"/>
              <a:t>Praktikum</a:t>
            </a:r>
            <a:r>
              <a:rPr lang="fr-FR" sz="4000" dirty="0" smtClean="0"/>
              <a:t> Python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43808" y="4293096"/>
            <a:ext cx="6172200" cy="2940147"/>
          </a:xfrm>
        </p:spPr>
        <p:txBody>
          <a:bodyPr>
            <a:normAutofit/>
          </a:bodyPr>
          <a:lstStyle/>
          <a:p>
            <a:pPr algn="r"/>
            <a:r>
              <a:rPr lang="fr-FR" u="sng" dirty="0" err="1" smtClean="0"/>
              <a:t>Gruppe</a:t>
            </a:r>
            <a:r>
              <a:rPr lang="fr-FR" u="sng" dirty="0" smtClean="0"/>
              <a:t> 3:</a:t>
            </a:r>
          </a:p>
          <a:p>
            <a:pPr algn="r"/>
            <a:r>
              <a:rPr lang="fr-FR" dirty="0"/>
              <a:t>	</a:t>
            </a:r>
            <a:r>
              <a:rPr lang="fr-FR" dirty="0" err="1" smtClean="0"/>
              <a:t>Quoc</a:t>
            </a:r>
            <a:r>
              <a:rPr lang="fr-FR" dirty="0" smtClean="0"/>
              <a:t>-Nam </a:t>
            </a:r>
            <a:r>
              <a:rPr lang="fr-FR" dirty="0" err="1" smtClean="0"/>
              <a:t>Dessoulles</a:t>
            </a:r>
            <a:endParaRPr lang="fr-FR" dirty="0" smtClean="0"/>
          </a:p>
          <a:p>
            <a:pPr algn="r"/>
            <a:r>
              <a:rPr lang="fr-FR" dirty="0"/>
              <a:t>	</a:t>
            </a:r>
            <a:r>
              <a:rPr lang="fr-FR" dirty="0" smtClean="0"/>
              <a:t>Louis-Adrien </a:t>
            </a:r>
            <a:r>
              <a:rPr lang="fr-FR" dirty="0" err="1" smtClean="0"/>
              <a:t>Dufrene</a:t>
            </a:r>
            <a:endParaRPr lang="fr-FR" dirty="0" smtClean="0"/>
          </a:p>
          <a:p>
            <a:pPr algn="r"/>
            <a:r>
              <a:rPr lang="fr-FR" dirty="0"/>
              <a:t>	</a:t>
            </a:r>
            <a:r>
              <a:rPr lang="fr-FR" dirty="0" smtClean="0"/>
              <a:t>Claire </a:t>
            </a:r>
            <a:r>
              <a:rPr lang="fr-FR" dirty="0" err="1" smtClean="0"/>
              <a:t>Loffler</a:t>
            </a:r>
            <a:endParaRPr lang="fr-FR" dirty="0" smtClean="0"/>
          </a:p>
          <a:p>
            <a:pPr algn="r"/>
            <a:r>
              <a:rPr lang="fr-FR" dirty="0"/>
              <a:t>	</a:t>
            </a:r>
            <a:r>
              <a:rPr lang="fr-FR" dirty="0" smtClean="0"/>
              <a:t>Hugo Robellaz</a:t>
            </a:r>
          </a:p>
          <a:p>
            <a:pPr algn="r"/>
            <a:r>
              <a:rPr lang="fr-FR" dirty="0"/>
              <a:t>	Hang </a:t>
            </a:r>
            <a:r>
              <a:rPr lang="fr-FR" dirty="0" smtClean="0"/>
              <a:t>Yuan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028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23728" y="97603"/>
            <a:ext cx="522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SAVING OF DATA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2267744" y="1268760"/>
            <a:ext cx="3024336" cy="1224136"/>
            <a:chOff x="179512" y="4283804"/>
            <a:chExt cx="3024336" cy="1224136"/>
          </a:xfrm>
        </p:grpSpPr>
        <p:sp>
          <p:nvSpPr>
            <p:cNvPr id="8" name="Rectangle 7"/>
            <p:cNvSpPr/>
            <p:nvPr/>
          </p:nvSpPr>
          <p:spPr>
            <a:xfrm>
              <a:off x="251520" y="4283804"/>
              <a:ext cx="2808312" cy="122413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79512" y="4283804"/>
              <a:ext cx="302433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6"/>
                  </a:solidFill>
                </a:rPr>
                <a:t> </a:t>
              </a:r>
              <a:r>
                <a:rPr lang="fr-FR" b="1" dirty="0" smtClean="0">
                  <a:solidFill>
                    <a:schemeClr val="accent6"/>
                  </a:solidFill>
                </a:rPr>
                <a:t>New data: </a:t>
              </a:r>
              <a:r>
                <a:rPr lang="fr-FR" b="1" dirty="0" err="1" smtClean="0">
                  <a:solidFill>
                    <a:schemeClr val="accent6"/>
                  </a:solidFill>
                </a:rPr>
                <a:t>dictionary</a:t>
              </a:r>
              <a:endParaRPr lang="fr-FR" b="1" dirty="0" smtClean="0">
                <a:solidFill>
                  <a:schemeClr val="accent6"/>
                </a:solidFill>
              </a:endParaRPr>
            </a:p>
            <a:p>
              <a:endParaRPr lang="fr-FR" sz="900" b="1" dirty="0" smtClean="0">
                <a:solidFill>
                  <a:schemeClr val="accent6"/>
                </a:solidFill>
              </a:endParaRP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 {‘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TEMPERATURE’: [(d3,t3)],</a:t>
              </a: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 ‘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PRESSURE’: 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[(d3,p3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)],</a:t>
              </a: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 ‘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HUMIDITY’: 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[(d3,h3)],</a:t>
              </a:r>
              <a:endParaRPr lang="fr-FR" sz="9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 ‘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LUMINOSITY’: [(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d3,l3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] 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267744" y="3501008"/>
            <a:ext cx="3024336" cy="1338828"/>
            <a:chOff x="3491880" y="4077072"/>
            <a:chExt cx="3024336" cy="1338828"/>
          </a:xfrm>
        </p:grpSpPr>
        <p:sp>
          <p:nvSpPr>
            <p:cNvPr id="10" name="Rectangle 9"/>
            <p:cNvSpPr/>
            <p:nvPr/>
          </p:nvSpPr>
          <p:spPr>
            <a:xfrm>
              <a:off x="3563888" y="4077072"/>
              <a:ext cx="2808312" cy="122413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491880" y="4077072"/>
              <a:ext cx="3024336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6"/>
                  </a:solidFill>
                </a:rPr>
                <a:t> </a:t>
              </a:r>
              <a:r>
                <a:rPr lang="fr-FR" b="1" dirty="0" smtClean="0">
                  <a:solidFill>
                    <a:schemeClr val="accent6"/>
                  </a:solidFill>
                </a:rPr>
                <a:t>Main data</a:t>
              </a:r>
              <a:r>
                <a:rPr lang="fr-FR" b="1" dirty="0" smtClean="0">
                  <a:solidFill>
                    <a:schemeClr val="accent6"/>
                  </a:solidFill>
                </a:rPr>
                <a:t>: </a:t>
              </a:r>
              <a:r>
                <a:rPr lang="fr-FR" b="1" dirty="0" err="1" smtClean="0">
                  <a:solidFill>
                    <a:schemeClr val="accent6"/>
                  </a:solidFill>
                </a:rPr>
                <a:t>dictionary</a:t>
              </a:r>
              <a:endParaRPr lang="fr-FR" b="1" dirty="0" smtClean="0">
                <a:solidFill>
                  <a:schemeClr val="accent6"/>
                </a:solidFill>
              </a:endParaRPr>
            </a:p>
            <a:p>
              <a:endParaRPr lang="fr-FR" sz="900" b="1" dirty="0" smtClean="0">
                <a:solidFill>
                  <a:schemeClr val="accent6"/>
                </a:solidFill>
              </a:endParaRP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{‘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TEMPERATURE’: [(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d3,t3)],</a:t>
              </a: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‘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PRESSURE’: [(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d1,p1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),(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d3,p3)],</a:t>
              </a: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‘HUMIDITY’: [(d2,h2),(d3,h3),(d4,h4)],</a:t>
              </a: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‘LUMINOSITY’: [(d3,l3),(d5,l5)] }</a:t>
              </a:r>
              <a:endParaRPr lang="fr-FR" sz="9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fr-FR" b="1" dirty="0" smtClean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539552" y="5085184"/>
            <a:ext cx="3024336" cy="1224136"/>
            <a:chOff x="179512" y="4283804"/>
            <a:chExt cx="3024336" cy="1224136"/>
          </a:xfrm>
        </p:grpSpPr>
        <p:sp>
          <p:nvSpPr>
            <p:cNvPr id="15" name="Rectangle 14"/>
            <p:cNvSpPr/>
            <p:nvPr/>
          </p:nvSpPr>
          <p:spPr>
            <a:xfrm>
              <a:off x="251520" y="4283804"/>
              <a:ext cx="2808312" cy="122413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79512" y="4283804"/>
              <a:ext cx="30243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6"/>
                  </a:solidFill>
                </a:rPr>
                <a:t> </a:t>
              </a:r>
              <a:r>
                <a:rPr lang="fr-FR" b="1" dirty="0" err="1" smtClean="0">
                  <a:solidFill>
                    <a:schemeClr val="accent6"/>
                  </a:solidFill>
                </a:rPr>
                <a:t>Saved</a:t>
              </a:r>
              <a:r>
                <a:rPr lang="fr-FR" b="1" dirty="0" smtClean="0">
                  <a:solidFill>
                    <a:schemeClr val="accent6"/>
                  </a:solidFill>
                </a:rPr>
                <a:t> data: </a:t>
              </a:r>
              <a:r>
                <a:rPr lang="fr-FR" b="1" dirty="0" err="1" smtClean="0">
                  <a:solidFill>
                    <a:schemeClr val="accent6"/>
                  </a:solidFill>
                </a:rPr>
                <a:t>pickle</a:t>
              </a:r>
              <a:r>
                <a:rPr lang="fr-FR" b="1" dirty="0" smtClean="0">
                  <a:solidFill>
                    <a:schemeClr val="accent6"/>
                  </a:solidFill>
                </a:rPr>
                <a:t> file</a:t>
              </a:r>
            </a:p>
            <a:p>
              <a:endParaRPr lang="fr-FR" sz="900" b="1" dirty="0" smtClean="0">
                <a:solidFill>
                  <a:schemeClr val="accent6"/>
                </a:solidFill>
              </a:endParaRPr>
            </a:p>
            <a:p>
              <a:r>
                <a:rPr lang="nn-NO" sz="900" b="1" dirty="0" smtClean="0">
                  <a:latin typeface="Courier New" pitchFamily="49" charset="0"/>
                  <a:cs typeface="Courier New" pitchFamily="49" charset="0"/>
                </a:rPr>
                <a:t> (dp0 S'PRESSURE’ p1 (lp2 (I1373201989</a:t>
              </a:r>
              <a:endParaRPr lang="nn-NO" sz="9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900" b="1" dirty="0" smtClean="0">
                  <a:latin typeface="Courier New" pitchFamily="49" charset="0"/>
                  <a:cs typeface="Courier New" pitchFamily="49" charset="0"/>
                </a:rPr>
                <a:t> I30 tp3 a(I1373209921 I35 tp4</a:t>
              </a:r>
            </a:p>
            <a:p>
              <a:r>
                <a:rPr lang="nn-NO" sz="9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900" b="1" dirty="0" smtClean="0">
                  <a:latin typeface="Courier New" pitchFamily="49" charset="0"/>
                  <a:cs typeface="Courier New" pitchFamily="49" charset="0"/>
                </a:rPr>
                <a:t>a(I1373222477 I18 tp5 a(I1373248440 I9</a:t>
              </a:r>
            </a:p>
            <a:p>
              <a:r>
                <a:rPr lang="nn-NO" sz="9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900" b="1" dirty="0" smtClean="0">
                  <a:latin typeface="Courier New" pitchFamily="49" charset="0"/>
                  <a:cs typeface="Courier New" pitchFamily="49" charset="0"/>
                </a:rPr>
                <a:t>tp6 a(I1373248663 I33 tp7 a(I1373253515</a:t>
              </a:r>
            </a:p>
            <a:p>
              <a:r>
                <a:rPr lang="nn-NO" sz="9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900" b="1" dirty="0" smtClean="0">
                  <a:latin typeface="Courier New" pitchFamily="49" charset="0"/>
                  <a:cs typeface="Courier New" pitchFamily="49" charset="0"/>
                </a:rPr>
                <a:t>I36 ...</a:t>
              </a:r>
              <a:endParaRPr lang="fr-FR" b="1" dirty="0" smtClean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067944" y="5085184"/>
            <a:ext cx="3312368" cy="1224136"/>
            <a:chOff x="179512" y="4283804"/>
            <a:chExt cx="2882987" cy="1224136"/>
          </a:xfrm>
        </p:grpSpPr>
        <p:sp>
          <p:nvSpPr>
            <p:cNvPr id="18" name="Rectangle 17"/>
            <p:cNvSpPr/>
            <p:nvPr/>
          </p:nvSpPr>
          <p:spPr>
            <a:xfrm>
              <a:off x="251520" y="4283804"/>
              <a:ext cx="2808312" cy="122413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79512" y="4283804"/>
              <a:ext cx="28829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6"/>
                  </a:solidFill>
                </a:rPr>
                <a:t> </a:t>
              </a:r>
              <a:r>
                <a:rPr lang="fr-FR" b="1" dirty="0" err="1" smtClean="0">
                  <a:solidFill>
                    <a:schemeClr val="accent6"/>
                  </a:solidFill>
                </a:rPr>
                <a:t>Converted</a:t>
              </a:r>
              <a:r>
                <a:rPr lang="fr-FR" b="1" dirty="0" smtClean="0">
                  <a:solidFill>
                    <a:schemeClr val="accent6"/>
                  </a:solidFill>
                </a:rPr>
                <a:t> data: CSV file</a:t>
              </a:r>
            </a:p>
            <a:p>
              <a:endParaRPr lang="fr-FR" sz="900" b="1" dirty="0" smtClean="0">
                <a:solidFill>
                  <a:schemeClr val="accent6"/>
                </a:solidFill>
              </a:endParaRP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 2013-07-07 15:09:42,25.7,45,356,1025</a:t>
              </a: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 2013-07-07 15:54:21,26.2,47,342,1024</a:t>
              </a: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 2013-07-07 15:59:17,26.3,48,334,1024</a:t>
              </a: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2013-07-07 19:20:44,25.9,52,302,1017</a:t>
              </a:r>
            </a:p>
            <a:p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900" dirty="0" smtClean="0">
                  <a:latin typeface="Courier New" pitchFamily="49" charset="0"/>
                  <a:cs typeface="Courier New" pitchFamily="49" charset="0"/>
                </a:rPr>
                <a:t> 2013-07-07 19:57:18,24.5,53,285,1015</a:t>
              </a:r>
              <a:endParaRPr lang="fr-FR" sz="90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Flèche angle droit à deux pointes 20"/>
          <p:cNvSpPr/>
          <p:nvPr/>
        </p:nvSpPr>
        <p:spPr>
          <a:xfrm rot="10800000">
            <a:off x="611560" y="3933056"/>
            <a:ext cx="1512168" cy="864096"/>
          </a:xfrm>
          <a:prstGeom prst="leftUpArrow">
            <a:avLst>
              <a:gd name="adj1" fmla="val 14922"/>
              <a:gd name="adj2" fmla="val 15552"/>
              <a:gd name="adj3" fmla="val 2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à angle droit 22"/>
          <p:cNvSpPr/>
          <p:nvPr/>
        </p:nvSpPr>
        <p:spPr>
          <a:xfrm rot="10800000" flipH="1">
            <a:off x="5436096" y="4005064"/>
            <a:ext cx="720080" cy="792088"/>
          </a:xfrm>
          <a:prstGeom prst="bentUpArrow">
            <a:avLst>
              <a:gd name="adj1" fmla="val 20465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 rot="5400000">
            <a:off x="3419872" y="2852936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>
            <a:off x="5292080" y="177281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12160" y="1556792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The data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sorted</a:t>
            </a:r>
            <a:r>
              <a:rPr lang="fr-FR" sz="1400" dirty="0" smtClean="0"/>
              <a:t>: </a:t>
            </a:r>
            <a:r>
              <a:rPr lang="fr-FR" sz="1400" dirty="0" smtClean="0"/>
              <a:t>d1&lt;d2&lt;d3&lt;d4&lt;d5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555776" y="263691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Fusion:</a:t>
            </a:r>
          </a:p>
          <a:p>
            <a:pPr algn="r"/>
            <a:r>
              <a:rPr lang="fr-FR" sz="1400" dirty="0" err="1" smtClean="0"/>
              <a:t>addData</a:t>
            </a:r>
            <a:r>
              <a:rPr lang="fr-FR" sz="1400" dirty="0" smtClean="0"/>
              <a:t>( )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39552" y="321297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Saving</a:t>
            </a:r>
            <a:r>
              <a:rPr lang="fr-FR" sz="1200" dirty="0" smtClean="0"/>
              <a:t>:</a:t>
            </a:r>
          </a:p>
          <a:p>
            <a:r>
              <a:rPr lang="fr-FR" sz="1200" dirty="0" smtClean="0"/>
              <a:t> </a:t>
            </a:r>
            <a:r>
              <a:rPr lang="fr-FR" sz="1200" dirty="0" smtClean="0"/>
              <a:t>   saveData( )</a:t>
            </a:r>
          </a:p>
          <a:p>
            <a:pPr>
              <a:buFont typeface="Wingdings" pitchFamily="2" charset="2"/>
              <a:buChar char="Ø"/>
            </a:pPr>
            <a:r>
              <a:rPr lang="fr-FR" sz="1200" dirty="0" smtClean="0"/>
              <a:t> </a:t>
            </a:r>
            <a:r>
              <a:rPr lang="fr-FR" sz="1200" dirty="0" err="1" smtClean="0"/>
              <a:t>pickle.dump</a:t>
            </a:r>
            <a:r>
              <a:rPr lang="fr-FR" sz="1200" dirty="0" smtClean="0"/>
              <a:t>( )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6156176" y="400506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Conversion:</a:t>
            </a:r>
          </a:p>
          <a:p>
            <a:r>
              <a:rPr lang="fr-FR" sz="1400" dirty="0" err="1" smtClean="0"/>
              <a:t>saveDataCSV</a:t>
            </a:r>
            <a:r>
              <a:rPr lang="fr-FR" sz="1400" dirty="0" smtClean="0"/>
              <a:t>( )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015033" y="429483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Loading</a:t>
            </a:r>
            <a:r>
              <a:rPr lang="fr-FR" sz="1200" dirty="0" smtClean="0"/>
              <a:t> data:</a:t>
            </a:r>
            <a:endParaRPr lang="fr-FR" sz="1200" dirty="0" smtClean="0"/>
          </a:p>
          <a:p>
            <a:r>
              <a:rPr lang="fr-FR" sz="1200" dirty="0" smtClean="0"/>
              <a:t>    loadData</a:t>
            </a:r>
            <a:r>
              <a:rPr lang="fr-FR" sz="1200" dirty="0" smtClean="0"/>
              <a:t>( )</a:t>
            </a:r>
          </a:p>
          <a:p>
            <a:pPr>
              <a:buFont typeface="Wingdings" pitchFamily="2" charset="2"/>
              <a:buChar char="Ø"/>
            </a:pPr>
            <a:r>
              <a:rPr lang="fr-FR" sz="1200" dirty="0" smtClean="0"/>
              <a:t> </a:t>
            </a:r>
            <a:r>
              <a:rPr lang="fr-FR" sz="1200" dirty="0" err="1" smtClean="0"/>
              <a:t>pickle.load</a:t>
            </a:r>
            <a:r>
              <a:rPr lang="fr-FR" sz="1200" dirty="0" smtClean="0"/>
              <a:t>( 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41" name="Rectangle 40"/>
          <p:cNvSpPr/>
          <p:nvPr/>
        </p:nvSpPr>
        <p:spPr>
          <a:xfrm>
            <a:off x="6228184" y="2852936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The conversion </a:t>
            </a:r>
            <a:r>
              <a:rPr lang="fr-FR" sz="1400" dirty="0" err="1" smtClean="0"/>
              <a:t>extrapolates</a:t>
            </a:r>
            <a:r>
              <a:rPr lang="fr-FR" sz="1400" dirty="0" smtClean="0"/>
              <a:t> </a:t>
            </a:r>
            <a:r>
              <a:rPr lang="fr-FR" sz="1400" dirty="0" err="1" smtClean="0"/>
              <a:t>missing</a:t>
            </a:r>
            <a:r>
              <a:rPr lang="fr-FR" sz="1400" dirty="0" smtClean="0"/>
              <a:t> plots and </a:t>
            </a:r>
            <a:r>
              <a:rPr lang="fr-FR" sz="1400" dirty="0" err="1" smtClean="0"/>
              <a:t>deletes</a:t>
            </a:r>
            <a:r>
              <a:rPr lang="fr-FR" sz="1400" dirty="0" smtClean="0"/>
              <a:t> </a:t>
            </a:r>
            <a:r>
              <a:rPr lang="fr-FR" sz="1400" dirty="0" err="1" smtClean="0"/>
              <a:t>redundant</a:t>
            </a:r>
            <a:r>
              <a:rPr lang="fr-FR" sz="1400" dirty="0" smtClean="0"/>
              <a:t> data.</a:t>
            </a:r>
            <a:endParaRPr lang="fr-FR" dirty="0"/>
          </a:p>
        </p:txBody>
      </p:sp>
      <p:grpSp>
        <p:nvGrpSpPr>
          <p:cNvPr id="44" name="Groupe 43"/>
          <p:cNvGrpSpPr/>
          <p:nvPr/>
        </p:nvGrpSpPr>
        <p:grpSpPr>
          <a:xfrm>
            <a:off x="611560" y="1412776"/>
            <a:ext cx="1029884" cy="864096"/>
            <a:chOff x="467544" y="1268760"/>
            <a:chExt cx="1029884" cy="864096"/>
          </a:xfrm>
        </p:grpSpPr>
        <p:sp>
          <p:nvSpPr>
            <p:cNvPr id="42" name="Cylindre 41"/>
            <p:cNvSpPr/>
            <p:nvPr/>
          </p:nvSpPr>
          <p:spPr>
            <a:xfrm>
              <a:off x="467544" y="1268760"/>
              <a:ext cx="860395" cy="864096"/>
            </a:xfrm>
            <a:prstGeom prst="ca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561324" y="1628800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Caller</a:t>
              </a:r>
              <a:endParaRPr lang="fr-FR" sz="1400" dirty="0"/>
            </a:p>
          </p:txBody>
        </p:sp>
      </p:grpSp>
      <p:cxnSp>
        <p:nvCxnSpPr>
          <p:cNvPr id="50" name="Connecteur droit avec flèche 49"/>
          <p:cNvCxnSpPr/>
          <p:nvPr/>
        </p:nvCxnSpPr>
        <p:spPr>
          <a:xfrm>
            <a:off x="1619672" y="18448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724128" y="3284984"/>
            <a:ext cx="351656" cy="51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6715653">
            <a:off x="3904915" y="3155641"/>
            <a:ext cx="3437993" cy="914400"/>
          </a:xfrm>
          <a:prstGeom prst="arc">
            <a:avLst>
              <a:gd name="adj1" fmla="val 1758965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15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3429000"/>
            <a:ext cx="6172200" cy="2053590"/>
          </a:xfrm>
        </p:spPr>
        <p:txBody>
          <a:bodyPr/>
          <a:lstStyle/>
          <a:p>
            <a:r>
              <a:rPr lang="fr-FR" dirty="0" smtClean="0"/>
              <a:t>User Interface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395128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439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Pyramid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Template designed in HTML (Chameleon)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Serve Static Files (CSS, JS…)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Serve dynamically plot image files (</a:t>
            </a:r>
            <a:r>
              <a:rPr lang="en-US" dirty="0" err="1" smtClean="0"/>
              <a:t>FileResponse</a:t>
            </a:r>
            <a:r>
              <a:rPr lang="en-US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Easy use of GET &amp; POST Requests</a:t>
            </a:r>
            <a:endParaRPr lang="en-US" dirty="0"/>
          </a:p>
        </p:txBody>
      </p:sp>
      <p:pic>
        <p:nvPicPr>
          <p:cNvPr id="3074" name="Picture 2" descr="http://web.ofebia.com/home/sdayu/images/20090704203656/pyramid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444879"/>
            <a:ext cx="4382468" cy="10084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191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fr-FR" dirty="0" smtClean="0"/>
              <a:t>Structure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9306924"/>
              </p:ext>
            </p:extLst>
          </p:nvPr>
        </p:nvGraphicFramePr>
        <p:xfrm>
          <a:off x="683568" y="1162734"/>
          <a:ext cx="2039888" cy="6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r>
                        <a:rPr lang="fr-FR" dirty="0" smtClean="0"/>
                        <a:t>Application.py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70977359"/>
              </p:ext>
            </p:extLst>
          </p:nvPr>
        </p:nvGraphicFramePr>
        <p:xfrm>
          <a:off x="5124400" y="4797152"/>
          <a:ext cx="2039888" cy="6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r>
                        <a:rPr lang="fr-FR" dirty="0" smtClean="0"/>
                        <a:t>Data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1117600"/>
              </p:ext>
            </p:extLst>
          </p:nvPr>
        </p:nvGraphicFramePr>
        <p:xfrm>
          <a:off x="5124400" y="3645024"/>
          <a:ext cx="2039888" cy="6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r>
                        <a:rPr lang="fr-FR" dirty="0" smtClean="0"/>
                        <a:t>Graph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2715192"/>
              </p:ext>
            </p:extLst>
          </p:nvPr>
        </p:nvGraphicFramePr>
        <p:xfrm>
          <a:off x="683568" y="2602894"/>
          <a:ext cx="2039888" cy="6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ProjectorViews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2836262"/>
              </p:ext>
            </p:extLst>
          </p:nvPr>
        </p:nvGraphicFramePr>
        <p:xfrm>
          <a:off x="4980384" y="1614542"/>
          <a:ext cx="2039888" cy="6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Layouts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0324839"/>
              </p:ext>
            </p:extLst>
          </p:nvPr>
        </p:nvGraphicFramePr>
        <p:xfrm>
          <a:off x="5004048" y="2636912"/>
          <a:ext cx="2039888" cy="6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r>
                        <a:rPr lang="fr-FR" dirty="0" smtClean="0"/>
                        <a:t>globals.py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Connecteur droit avec flèche 16"/>
          <p:cNvCxnSpPr>
            <a:stCxn id="5" idx="2"/>
            <a:endCxn id="8" idx="0"/>
          </p:cNvCxnSpPr>
          <p:nvPr/>
        </p:nvCxnSpPr>
        <p:spPr>
          <a:xfrm>
            <a:off x="1703512" y="1772816"/>
            <a:ext cx="0" cy="830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8" idx="2"/>
            <a:endCxn id="7" idx="1"/>
          </p:cNvCxnSpPr>
          <p:nvPr/>
        </p:nvCxnSpPr>
        <p:spPr>
          <a:xfrm rot="16200000" flipH="1">
            <a:off x="3045412" y="1871076"/>
            <a:ext cx="737089" cy="342088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8" idx="2"/>
            <a:endCxn id="6" idx="1"/>
          </p:cNvCxnSpPr>
          <p:nvPr/>
        </p:nvCxnSpPr>
        <p:spPr>
          <a:xfrm rot="16200000" flipH="1">
            <a:off x="2469348" y="2447140"/>
            <a:ext cx="1889217" cy="342088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7" idx="2"/>
            <a:endCxn id="6" idx="0"/>
          </p:cNvCxnSpPr>
          <p:nvPr/>
        </p:nvCxnSpPr>
        <p:spPr>
          <a:xfrm rot="5400000">
            <a:off x="5873321" y="4526129"/>
            <a:ext cx="542046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8" idx="3"/>
            <a:endCxn id="9" idx="1"/>
          </p:cNvCxnSpPr>
          <p:nvPr/>
        </p:nvCxnSpPr>
        <p:spPr>
          <a:xfrm flipV="1">
            <a:off x="2723456" y="1919583"/>
            <a:ext cx="2256928" cy="98835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/>
          <p:cNvCxnSpPr>
            <a:stCxn id="8" idx="3"/>
            <a:endCxn id="10" idx="1"/>
          </p:cNvCxnSpPr>
          <p:nvPr/>
        </p:nvCxnSpPr>
        <p:spPr>
          <a:xfrm>
            <a:off x="2723456" y="2907935"/>
            <a:ext cx="2280592" cy="3401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>
            <a:stCxn id="7" idx="3"/>
            <a:endCxn id="10" idx="3"/>
          </p:cNvCxnSpPr>
          <p:nvPr/>
        </p:nvCxnSpPr>
        <p:spPr>
          <a:xfrm flipH="1" flipV="1">
            <a:off x="7043936" y="2941953"/>
            <a:ext cx="120352" cy="1008112"/>
          </a:xfrm>
          <a:prstGeom prst="bentConnector3">
            <a:avLst>
              <a:gd name="adj1" fmla="val -18994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ngle 81"/>
          <p:cNvCxnSpPr>
            <a:stCxn id="6" idx="3"/>
            <a:endCxn id="10" idx="3"/>
          </p:cNvCxnSpPr>
          <p:nvPr/>
        </p:nvCxnSpPr>
        <p:spPr>
          <a:xfrm flipH="1" flipV="1">
            <a:off x="7043936" y="2941953"/>
            <a:ext cx="120352" cy="2160240"/>
          </a:xfrm>
          <a:prstGeom prst="bentConnector3">
            <a:avLst>
              <a:gd name="adj1" fmla="val -18994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au 8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300948"/>
              </p:ext>
            </p:extLst>
          </p:nvPr>
        </p:nvGraphicFramePr>
        <p:xfrm>
          <a:off x="3413956" y="6093296"/>
          <a:ext cx="2039888" cy="6100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9888"/>
              </a:tblGrid>
              <a:tr h="61008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dataSaved.csv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7" name="Connecteur en angle 86"/>
          <p:cNvCxnSpPr>
            <a:stCxn id="6" idx="2"/>
            <a:endCxn id="84" idx="0"/>
          </p:cNvCxnSpPr>
          <p:nvPr/>
        </p:nvCxnSpPr>
        <p:spPr>
          <a:xfrm rot="5400000">
            <a:off x="4946091" y="4895043"/>
            <a:ext cx="686062" cy="17104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4499992" y="5373216"/>
            <a:ext cx="170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3"/>
                </a:solidFill>
              </a:rPr>
              <a:t>cacheData</a:t>
            </a:r>
            <a:r>
              <a:rPr lang="fr-FR" b="1" dirty="0" smtClean="0">
                <a:solidFill>
                  <a:schemeClr val="accent3"/>
                </a:solidFill>
              </a:rPr>
              <a:t>( )</a:t>
            </a:r>
            <a:endParaRPr lang="fr-FR" b="1" dirty="0">
              <a:solidFill>
                <a:schemeClr val="accent3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 flipH="1">
            <a:off x="2812515" y="4715852"/>
            <a:ext cx="117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Data( )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 flipH="1">
            <a:off x="2936780" y="3573085"/>
            <a:ext cx="192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Graph(data)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 flipH="1">
            <a:off x="4740348" y="4346520"/>
            <a:ext cx="192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getData</a:t>
            </a:r>
            <a:r>
              <a:rPr lang="fr-FR" b="1" dirty="0" smtClean="0">
                <a:solidFill>
                  <a:schemeClr val="accent1"/>
                </a:solidFill>
              </a:rPr>
              <a:t>( )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 flipH="1">
            <a:off x="3811190" y="1475492"/>
            <a:ext cx="11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:</a:t>
            </a:r>
            <a:r>
              <a:rPr lang="fr-FR" b="1" dirty="0" err="1" smtClean="0">
                <a:solidFill>
                  <a:schemeClr val="accent1"/>
                </a:solidFill>
              </a:rPr>
              <a:t>Inherit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271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56" y="332656"/>
            <a:ext cx="4896516" cy="3987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3968" y="4581128"/>
            <a:ext cx="4155232" cy="1143000"/>
          </a:xfrm>
        </p:spPr>
        <p:txBody>
          <a:bodyPr/>
          <a:lstStyle/>
          <a:p>
            <a:pPr algn="ctr"/>
            <a:r>
              <a:rPr lang="fr-FR" sz="6000" dirty="0" err="1" smtClean="0">
                <a:solidFill>
                  <a:schemeClr val="accent1"/>
                </a:solidFill>
                <a:hlinkClick r:id="rId3"/>
              </a:rPr>
              <a:t>Demo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613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 smtClean="0">
                <a:solidFill>
                  <a:schemeClr val="tx2"/>
                </a:solidFill>
              </a:rPr>
              <a:t>Two</a:t>
            </a:r>
            <a:r>
              <a:rPr lang="fr-FR" b="1" dirty="0" smtClean="0">
                <a:solidFill>
                  <a:schemeClr val="tx2"/>
                </a:solidFill>
              </a:rPr>
              <a:t> main </a:t>
            </a:r>
            <a:r>
              <a:rPr lang="fr-FR" b="1" dirty="0" err="1" smtClean="0">
                <a:solidFill>
                  <a:schemeClr val="tx2"/>
                </a:solidFill>
              </a:rPr>
              <a:t>problems</a:t>
            </a:r>
            <a:r>
              <a:rPr lang="fr-FR" b="1" dirty="0" smtClean="0">
                <a:solidFill>
                  <a:schemeClr val="tx2"/>
                </a:solidFill>
              </a:rPr>
              <a:t> </a:t>
            </a:r>
            <a:r>
              <a:rPr lang="fr-FR" b="1" dirty="0" err="1" smtClean="0">
                <a:solidFill>
                  <a:schemeClr val="tx2"/>
                </a:solidFill>
              </a:rPr>
              <a:t>we</a:t>
            </a:r>
            <a:r>
              <a:rPr lang="fr-FR" b="1" dirty="0" smtClean="0">
                <a:solidFill>
                  <a:schemeClr val="tx2"/>
                </a:solidFill>
              </a:rPr>
              <a:t> </a:t>
            </a:r>
            <a:r>
              <a:rPr lang="fr-FR" b="1" dirty="0" err="1" smtClean="0">
                <a:solidFill>
                  <a:schemeClr val="tx2"/>
                </a:solidFill>
              </a:rPr>
              <a:t>faced</a:t>
            </a:r>
            <a:r>
              <a:rPr lang="fr-FR" b="1" dirty="0">
                <a:solidFill>
                  <a:schemeClr val="tx2"/>
                </a:solidFill>
              </a:rPr>
              <a:t> </a:t>
            </a:r>
            <a:r>
              <a:rPr lang="fr-FR" b="1" dirty="0" err="1" smtClean="0">
                <a:solidFill>
                  <a:schemeClr val="tx2"/>
                </a:solidFill>
              </a:rPr>
              <a:t>during</a:t>
            </a:r>
            <a:r>
              <a:rPr lang="fr-FR" b="1" dirty="0" smtClean="0">
                <a:solidFill>
                  <a:schemeClr val="tx2"/>
                </a:solidFill>
              </a:rPr>
              <a:t> the course of the </a:t>
            </a:r>
            <a:r>
              <a:rPr lang="fr-FR" b="1" dirty="0" err="1" smtClean="0">
                <a:solidFill>
                  <a:schemeClr val="tx2"/>
                </a:solidFill>
              </a:rPr>
              <a:t>project</a:t>
            </a:r>
            <a:r>
              <a:rPr lang="fr-FR" b="1" dirty="0" smtClean="0">
                <a:solidFill>
                  <a:schemeClr val="tx2"/>
                </a:solidFill>
              </a:rPr>
              <a:t>:</a:t>
            </a: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fr-FR" b="1" dirty="0" smtClean="0">
                <a:solidFill>
                  <a:schemeClr val="tx2"/>
                </a:solidFill>
              </a:rPr>
              <a:t>1) </a:t>
            </a:r>
            <a:r>
              <a:rPr lang="fr-FR" dirty="0" err="1" smtClean="0"/>
              <a:t>Internal</a:t>
            </a:r>
            <a:r>
              <a:rPr lang="fr-FR" dirty="0" smtClean="0"/>
              <a:t> communication </a:t>
            </a:r>
          </a:p>
          <a:p>
            <a:pPr lvl="1">
              <a:lnSpc>
                <a:spcPct val="130000"/>
              </a:lnSpc>
            </a:pPr>
            <a:r>
              <a:rPr lang="fr-FR" dirty="0" err="1" smtClean="0"/>
              <a:t>Boundary</a:t>
            </a:r>
            <a:r>
              <a:rPr lang="fr-FR" dirty="0" smtClean="0"/>
              <a:t> of </a:t>
            </a:r>
            <a:r>
              <a:rPr lang="fr-FR" dirty="0" err="1" smtClean="0"/>
              <a:t>everyone’s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pPr marL="365760" lvl="1" indent="0">
              <a:lnSpc>
                <a:spcPct val="130000"/>
              </a:lnSpc>
              <a:buNone/>
            </a:pPr>
            <a:endParaRPr lang="fr-FR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fr-FR" b="1" dirty="0" smtClean="0">
                <a:solidFill>
                  <a:schemeClr val="tx2"/>
                </a:solidFill>
              </a:rPr>
              <a:t>2) </a:t>
            </a:r>
            <a:r>
              <a:rPr lang="fr-FR" dirty="0" err="1" smtClean="0"/>
              <a:t>Initialization</a:t>
            </a:r>
            <a:r>
              <a:rPr lang="fr-FR" dirty="0" smtClean="0"/>
              <a:t> of Beagle </a:t>
            </a:r>
            <a:r>
              <a:rPr lang="fr-FR" dirty="0" err="1" smtClean="0"/>
              <a:t>Bone</a:t>
            </a:r>
            <a:endParaRPr lang="fr-FR" dirty="0" smtClean="0"/>
          </a:p>
          <a:p>
            <a:pPr lvl="1">
              <a:lnSpc>
                <a:spcPct val="130000"/>
              </a:lnSpc>
            </a:pPr>
            <a:r>
              <a:rPr lang="fr-FR" dirty="0" smtClean="0"/>
              <a:t>Installation of modules (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Twisted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91780" y="9760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 descr="http://www.abiie.com/images/icon_problem_man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21188"/>
            <a:ext cx="1836204" cy="1836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09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rot="20986237">
            <a:off x="457200" y="1600200"/>
            <a:ext cx="7467600" cy="487375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861048"/>
            <a:ext cx="3124200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77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199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ylindre 7"/>
          <p:cNvSpPr/>
          <p:nvPr/>
        </p:nvSpPr>
        <p:spPr>
          <a:xfrm>
            <a:off x="2411760" y="3284984"/>
            <a:ext cx="936104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/>
          <p:cNvSpPr/>
          <p:nvPr/>
        </p:nvSpPr>
        <p:spPr>
          <a:xfrm>
            <a:off x="5580112" y="3284984"/>
            <a:ext cx="936104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EEC"/>
              </a:clrFrom>
              <a:clrTo>
                <a:srgbClr val="FFFEEC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18290" b="45368" l="27059" r="65042">
                        <a14:foregroundMark x1="43361" y1="23990" x2="43361" y2="23990"/>
                        <a14:foregroundMark x1="42353" y1="31473" x2="42353" y2="31473"/>
                        <a14:backgroundMark x1="59664" y1="13777" x2="59664" y2="13777"/>
                      </a14:backgroundRemoval>
                    </a14:imgEffect>
                    <a14:imgEffect>
                      <a14:colorTemperature colorTemp="8125"/>
                    </a14:imgEffect>
                    <a14:imgEffect>
                      <a14:saturation sat="165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273" t="19798" r="35863" b="55758"/>
          <a:stretch/>
        </p:blipFill>
        <p:spPr>
          <a:xfrm>
            <a:off x="7452320" y="3212976"/>
            <a:ext cx="1082499" cy="1044117"/>
          </a:xfrm>
          <a:prstGeom prst="rect">
            <a:avLst/>
          </a:prstGeom>
        </p:spPr>
      </p:pic>
      <p:pic>
        <p:nvPicPr>
          <p:cNvPr id="1026" name="Picture 2" descr="http://beagleboard.org/static/graphics/beagle_square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à coins arrondis 3"/>
          <p:cNvSpPr/>
          <p:nvPr/>
        </p:nvSpPr>
        <p:spPr>
          <a:xfrm>
            <a:off x="179512" y="2996952"/>
            <a:ext cx="3312368" cy="22322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436096" y="3068960"/>
            <a:ext cx="3312368" cy="22322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30068" y="4455114"/>
            <a:ext cx="121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385D8A"/>
                </a:solidFill>
              </a:rPr>
              <a:t>BBB.py</a:t>
            </a:r>
          </a:p>
        </p:txBody>
      </p:sp>
      <p:sp>
        <p:nvSpPr>
          <p:cNvPr id="7" name="Flèche droite 6"/>
          <p:cNvSpPr/>
          <p:nvPr/>
        </p:nvSpPr>
        <p:spPr>
          <a:xfrm>
            <a:off x="3635896" y="3933056"/>
            <a:ext cx="1728192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67744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85D8A"/>
                </a:solidFill>
              </a:rPr>
              <a:t>c</a:t>
            </a:r>
            <a:r>
              <a:rPr lang="fr-FR" dirty="0" smtClean="0">
                <a:solidFill>
                  <a:srgbClr val="385D8A"/>
                </a:solidFill>
              </a:rPr>
              <a:t>lient.py</a:t>
            </a:r>
            <a:endParaRPr lang="fr-FR" dirty="0">
              <a:solidFill>
                <a:srgbClr val="385D8A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508104" y="444223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85D8A"/>
                </a:solidFill>
              </a:rPr>
              <a:t>s</a:t>
            </a:r>
            <a:r>
              <a:rPr lang="fr-FR" dirty="0" smtClean="0">
                <a:solidFill>
                  <a:srgbClr val="385D8A"/>
                </a:solidFill>
              </a:rPr>
              <a:t>erver.py</a:t>
            </a:r>
            <a:endParaRPr lang="fr-FR" dirty="0">
              <a:solidFill>
                <a:srgbClr val="385D8A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491880" y="350187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385D8A"/>
                </a:solidFill>
              </a:rPr>
              <a:t> </a:t>
            </a:r>
            <a:r>
              <a:rPr lang="fr-FR" sz="1600" b="1" dirty="0" smtClean="0">
                <a:solidFill>
                  <a:srgbClr val="385D8A"/>
                </a:solidFill>
              </a:rPr>
              <a:t>Transmission</a:t>
            </a:r>
          </a:p>
          <a:p>
            <a:r>
              <a:rPr lang="fr-FR" b="1" dirty="0" smtClean="0">
                <a:solidFill>
                  <a:srgbClr val="385D8A"/>
                </a:solidFill>
              </a:rPr>
              <a:t>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948264" y="44371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85D8A"/>
                </a:solidFill>
              </a:rPr>
              <a:t>a</a:t>
            </a:r>
            <a:r>
              <a:rPr lang="fr-FR" dirty="0" smtClean="0">
                <a:solidFill>
                  <a:srgbClr val="385D8A"/>
                </a:solidFill>
              </a:rPr>
              <a:t>pplication.py</a:t>
            </a:r>
            <a:endParaRPr lang="fr-FR" dirty="0">
              <a:solidFill>
                <a:srgbClr val="385D8A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59460" y="5301208"/>
            <a:ext cx="124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85D8A"/>
                </a:solidFill>
              </a:rPr>
              <a:t>CLIENT</a:t>
            </a:r>
            <a:endParaRPr lang="fr-FR" dirty="0">
              <a:solidFill>
                <a:srgbClr val="385D8A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423457" y="53012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85D8A"/>
                </a:solidFill>
              </a:rPr>
              <a:t>SERVER</a:t>
            </a:r>
            <a:endParaRPr lang="fr-FR" dirty="0">
              <a:solidFill>
                <a:srgbClr val="385D8A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591780" y="97603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79512" y="1412388"/>
            <a:ext cx="781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chemeClr val="tx2"/>
                </a:solidFill>
              </a:rPr>
              <a:t>From</a:t>
            </a:r>
            <a:r>
              <a:rPr lang="fr-FR" sz="2000" b="1" dirty="0" smtClean="0">
                <a:solidFill>
                  <a:schemeClr val="tx2"/>
                </a:solidFill>
              </a:rPr>
              <a:t> the </a:t>
            </a:r>
            <a:r>
              <a:rPr lang="fr-FR" sz="2000" b="1" dirty="0" err="1" smtClean="0">
                <a:solidFill>
                  <a:schemeClr val="tx2"/>
                </a:solidFill>
              </a:rPr>
              <a:t>raw</a:t>
            </a:r>
            <a:r>
              <a:rPr lang="fr-FR" sz="2000" b="1" dirty="0" smtClean="0">
                <a:solidFill>
                  <a:schemeClr val="tx2"/>
                </a:solidFill>
              </a:rPr>
              <a:t> data of </a:t>
            </a:r>
            <a:r>
              <a:rPr lang="fr-FR" sz="2000" b="1" dirty="0" err="1" smtClean="0">
                <a:solidFill>
                  <a:schemeClr val="tx2"/>
                </a:solidFill>
              </a:rPr>
              <a:t>BeagleBone</a:t>
            </a:r>
            <a:r>
              <a:rPr lang="fr-FR" sz="2000" b="1" dirty="0" smtClean="0">
                <a:solidFill>
                  <a:schemeClr val="tx2"/>
                </a:solidFill>
              </a:rPr>
              <a:t> to </a:t>
            </a:r>
            <a:r>
              <a:rPr lang="fr-FR" sz="2000" b="1" dirty="0" err="1" smtClean="0">
                <a:solidFill>
                  <a:schemeClr val="tx2"/>
                </a:solidFill>
              </a:rPr>
              <a:t>their</a:t>
            </a:r>
            <a:r>
              <a:rPr lang="fr-FR" sz="2000" b="1" dirty="0" smtClean="0">
                <a:solidFill>
                  <a:schemeClr val="tx2"/>
                </a:solidFill>
              </a:rPr>
              <a:t> graph display:</a:t>
            </a:r>
            <a:endParaRPr lang="fr-F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19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BeagleBoard</a:t>
            </a:r>
            <a:r>
              <a:rPr lang="fr-FR" dirty="0"/>
              <a:t> </a:t>
            </a:r>
            <a:r>
              <a:rPr lang="fr-FR" dirty="0" err="1"/>
              <a:t>Skript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379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23728" y="97603"/>
            <a:ext cx="522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IN THE BEAGLEBONE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1417" y="908720"/>
            <a:ext cx="84249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The main objectives:</a:t>
            </a:r>
          </a:p>
          <a:p>
            <a:endParaRPr lang="fr-FR" sz="2000" b="1" dirty="0" smtClean="0">
              <a:solidFill>
                <a:schemeClr val="tx2"/>
              </a:solidFill>
            </a:endParaRPr>
          </a:p>
          <a:p>
            <a:r>
              <a:rPr lang="fr-FR" sz="2000" b="1" dirty="0" smtClean="0">
                <a:solidFill>
                  <a:schemeClr val="tx2"/>
                </a:solidFill>
              </a:rPr>
              <a:t>1) </a:t>
            </a:r>
            <a:r>
              <a:rPr lang="fr-FR" dirty="0" err="1" smtClean="0"/>
              <a:t>Get</a:t>
            </a:r>
            <a:r>
              <a:rPr lang="fr-FR" dirty="0" smtClean="0"/>
              <a:t> the data </a:t>
            </a:r>
            <a:r>
              <a:rPr lang="fr-FR" dirty="0" err="1" smtClean="0"/>
              <a:t>returned</a:t>
            </a:r>
            <a:r>
              <a:rPr lang="fr-FR" dirty="0" smtClean="0"/>
              <a:t> by the </a:t>
            </a:r>
            <a:r>
              <a:rPr lang="fr-FR" dirty="0" err="1" smtClean="0"/>
              <a:t>sensors</a:t>
            </a:r>
            <a:r>
              <a:rPr lang="fr-FR" dirty="0" smtClean="0"/>
              <a:t>  (</a:t>
            </a:r>
            <a:r>
              <a:rPr lang="fr-FR" dirty="0" smtClean="0"/>
              <a:t>T, </a:t>
            </a:r>
            <a:r>
              <a:rPr lang="fr-FR" dirty="0" smtClean="0"/>
              <a:t>P, </a:t>
            </a:r>
            <a:r>
              <a:rPr lang="fr-FR" dirty="0" err="1" smtClean="0"/>
              <a:t>Humidity</a:t>
            </a:r>
            <a:r>
              <a:rPr lang="fr-FR" dirty="0" smtClean="0"/>
              <a:t>, </a:t>
            </a:r>
            <a:r>
              <a:rPr lang="fr-FR" dirty="0" err="1" smtClean="0"/>
              <a:t>Luminosity</a:t>
            </a:r>
            <a:r>
              <a:rPr lang="fr-FR" dirty="0" smtClean="0"/>
              <a:t>)</a:t>
            </a:r>
          </a:p>
          <a:p>
            <a:pPr>
              <a:buClr>
                <a:schemeClr val="tx2"/>
              </a:buClr>
            </a:pPr>
            <a:r>
              <a:rPr lang="fr-FR" sz="2000" b="1" dirty="0" smtClean="0">
                <a:solidFill>
                  <a:schemeClr val="tx2"/>
                </a:solidFill>
              </a:rPr>
              <a:t>2</a:t>
            </a:r>
            <a:r>
              <a:rPr lang="fr-FR" sz="2000" b="1" dirty="0">
                <a:solidFill>
                  <a:schemeClr val="tx2"/>
                </a:solidFill>
              </a:rPr>
              <a:t>) </a:t>
            </a:r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to the Server </a:t>
            </a:r>
            <a:r>
              <a:rPr lang="fr-FR" dirty="0" err="1" smtClean="0"/>
              <a:t>Side</a:t>
            </a:r>
            <a:endParaRPr lang="fr-FR" dirty="0" smtClean="0"/>
          </a:p>
          <a:p>
            <a:pPr marL="285750" indent="-285750">
              <a:buClr>
                <a:schemeClr val="tx2"/>
              </a:buCl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1417" y="2708920"/>
            <a:ext cx="780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2"/>
                </a:solidFill>
              </a:rPr>
              <a:t>1) How to </a:t>
            </a:r>
            <a:r>
              <a:rPr lang="fr-FR" sz="2000" b="1" dirty="0" err="1" smtClean="0">
                <a:solidFill>
                  <a:schemeClr val="tx2"/>
                </a:solidFill>
              </a:rPr>
              <a:t>retrieve</a:t>
            </a:r>
            <a:r>
              <a:rPr lang="fr-FR" sz="2000" b="1" dirty="0" smtClean="0">
                <a:solidFill>
                  <a:schemeClr val="tx2"/>
                </a:solidFill>
              </a:rPr>
              <a:t> the </a:t>
            </a:r>
            <a:r>
              <a:rPr lang="fr-FR" sz="2000" b="1" dirty="0" err="1" smtClean="0">
                <a:solidFill>
                  <a:schemeClr val="tx2"/>
                </a:solidFill>
              </a:rPr>
              <a:t>raw</a:t>
            </a:r>
            <a:r>
              <a:rPr lang="fr-FR" sz="2000" b="1" dirty="0" smtClean="0">
                <a:solidFill>
                  <a:schemeClr val="tx2"/>
                </a:solidFill>
              </a:rPr>
              <a:t> data </a:t>
            </a:r>
            <a:r>
              <a:rPr lang="fr-FR" sz="2000" b="1" dirty="0" err="1" smtClean="0">
                <a:solidFill>
                  <a:schemeClr val="tx2"/>
                </a:solidFill>
              </a:rPr>
              <a:t>from</a:t>
            </a:r>
            <a:r>
              <a:rPr lang="fr-FR" sz="2000" b="1" dirty="0" smtClean="0">
                <a:solidFill>
                  <a:schemeClr val="tx2"/>
                </a:solidFill>
              </a:rPr>
              <a:t> the BB? 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51521" y="3537012"/>
            <a:ext cx="2232248" cy="1404156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51520" y="3645024"/>
            <a:ext cx="233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 </a:t>
            </a:r>
            <a:r>
              <a:rPr lang="fr-FR" dirty="0" err="1" smtClean="0"/>
              <a:t>through</a:t>
            </a:r>
            <a:r>
              <a:rPr lang="fr-FR" dirty="0" smtClean="0"/>
              <a:t> the good files in the BB and return the values </a:t>
            </a:r>
            <a:r>
              <a:rPr lang="fr-FR" dirty="0" err="1" smtClean="0"/>
              <a:t>periodically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63425" y="5085184"/>
            <a:ext cx="197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Ex: </a:t>
            </a:r>
            <a:r>
              <a:rPr lang="fr-FR" i="1" dirty="0" err="1"/>
              <a:t>read_lux</a:t>
            </a:r>
            <a:r>
              <a:rPr lang="fr-FR" i="1" dirty="0"/>
              <a:t>() or  </a:t>
            </a:r>
            <a:r>
              <a:rPr lang="fr-FR" i="1" dirty="0" err="1"/>
              <a:t>read_pressure</a:t>
            </a:r>
            <a:r>
              <a:rPr lang="fr-FR" i="1" dirty="0" smtClean="0"/>
              <a:t>()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2483768" y="4077072"/>
            <a:ext cx="576064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099729" y="3537012"/>
            <a:ext cx="1760303" cy="136815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80833" y="3897922"/>
            <a:ext cx="155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smtClean="0"/>
              <a:t>the data </a:t>
            </a:r>
            <a:r>
              <a:rPr lang="fr-FR" dirty="0" smtClean="0"/>
              <a:t>change?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>
            <a:off x="4860032" y="4077072"/>
            <a:ext cx="864096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5400000">
            <a:off x="3709329" y="5049180"/>
            <a:ext cx="576064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141377" y="4941168"/>
            <a:ext cx="5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NO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86418" y="3713256"/>
            <a:ext cx="6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YES</a:t>
            </a:r>
            <a:endParaRPr lang="fr-FR" b="1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s://encrypted-tbn1.gstatic.com/images?q=tbn:ANd9GcQaK_UGFmHOA11bK19H3Xelh-2f44N6_sKLB6UhckEU_Ai1Si9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71" y="5589240"/>
            <a:ext cx="654934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à coins arrondis 19"/>
          <p:cNvSpPr/>
          <p:nvPr/>
        </p:nvSpPr>
        <p:spPr>
          <a:xfrm>
            <a:off x="5724128" y="3429000"/>
            <a:ext cx="2520280" cy="1764196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64025" y="3620923"/>
            <a:ext cx="2480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save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a </a:t>
            </a:r>
            <a:r>
              <a:rPr lang="fr-FR" dirty="0" err="1" smtClean="0"/>
              <a:t>dictionary</a:t>
            </a:r>
            <a:r>
              <a:rPr lang="fr-FR" dirty="0" smtClean="0"/>
              <a:t>, </a:t>
            </a:r>
            <a:r>
              <a:rPr lang="fr-FR" dirty="0" err="1" smtClean="0"/>
              <a:t>where</a:t>
            </a:r>
            <a:endParaRPr lang="fr-FR" dirty="0" smtClean="0"/>
          </a:p>
          <a:p>
            <a:r>
              <a:rPr lang="fr-FR" b="1" dirty="0" smtClean="0"/>
              <a:t>Key</a:t>
            </a:r>
            <a:r>
              <a:rPr lang="fr-FR" dirty="0" smtClean="0"/>
              <a:t> = Type of data</a:t>
            </a:r>
          </a:p>
          <a:p>
            <a:r>
              <a:rPr lang="fr-FR" b="1" dirty="0" smtClean="0"/>
              <a:t>Value</a:t>
            </a:r>
            <a:r>
              <a:rPr lang="fr-FR" dirty="0" smtClean="0"/>
              <a:t> = (date, value)</a:t>
            </a:r>
          </a:p>
          <a:p>
            <a:r>
              <a:rPr lang="fr-FR" dirty="0" smtClean="0"/>
              <a:t>        </a:t>
            </a:r>
            <a:r>
              <a:rPr lang="fr-FR" i="1" dirty="0" err="1" smtClean="0"/>
              <a:t>addData</a:t>
            </a:r>
            <a:r>
              <a:rPr lang="fr-FR" i="1" dirty="0" smtClean="0"/>
              <a:t>(data)</a:t>
            </a:r>
            <a:endParaRPr lang="fr-FR" i="1" dirty="0"/>
          </a:p>
        </p:txBody>
      </p:sp>
      <p:sp>
        <p:nvSpPr>
          <p:cNvPr id="22" name="Flèche droite 21"/>
          <p:cNvSpPr/>
          <p:nvPr/>
        </p:nvSpPr>
        <p:spPr>
          <a:xfrm rot="5400000">
            <a:off x="6776256" y="5293196"/>
            <a:ext cx="416024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5580112" y="5645224"/>
            <a:ext cx="2592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RESULT: </a:t>
            </a:r>
          </a:p>
          <a:p>
            <a:r>
              <a:rPr lang="fr-FR" sz="1600" b="1" dirty="0" smtClean="0">
                <a:solidFill>
                  <a:schemeClr val="accent6"/>
                </a:solidFill>
              </a:rPr>
              <a:t>The </a:t>
            </a:r>
            <a:r>
              <a:rPr lang="fr-FR" sz="1600" b="1" dirty="0" err="1" smtClean="0">
                <a:solidFill>
                  <a:schemeClr val="accent6"/>
                </a:solidFill>
              </a:rPr>
              <a:t>attribute</a:t>
            </a:r>
            <a:r>
              <a:rPr lang="fr-FR" sz="1600" b="1" dirty="0" smtClean="0">
                <a:solidFill>
                  <a:schemeClr val="accent6"/>
                </a:solidFill>
              </a:rPr>
              <a:t> </a:t>
            </a:r>
            <a:r>
              <a:rPr lang="fr-FR" sz="1600" b="1" dirty="0" err="1" smtClean="0">
                <a:solidFill>
                  <a:schemeClr val="accent6"/>
                </a:solidFill>
              </a:rPr>
              <a:t>v.data</a:t>
            </a:r>
            <a:r>
              <a:rPr lang="fr-FR" sz="1600" b="1" dirty="0" smtClean="0">
                <a:solidFill>
                  <a:schemeClr val="accent6"/>
                </a:solidFill>
              </a:rPr>
              <a:t> </a:t>
            </a:r>
            <a:r>
              <a:rPr lang="fr-FR" sz="1600" b="1" dirty="0" err="1" smtClean="0">
                <a:solidFill>
                  <a:schemeClr val="accent6"/>
                </a:solidFill>
              </a:rPr>
              <a:t>is</a:t>
            </a:r>
            <a:r>
              <a:rPr lang="fr-FR" sz="1600" b="1" dirty="0" smtClean="0">
                <a:solidFill>
                  <a:schemeClr val="accent6"/>
                </a:solidFill>
              </a:rPr>
              <a:t> </a:t>
            </a:r>
            <a:r>
              <a:rPr lang="fr-FR" sz="1600" b="1" dirty="0" err="1" smtClean="0">
                <a:solidFill>
                  <a:schemeClr val="accent6"/>
                </a:solidFill>
              </a:rPr>
              <a:t>updated</a:t>
            </a:r>
            <a:endParaRPr lang="fr-FR" sz="1600" b="1" dirty="0">
              <a:solidFill>
                <a:schemeClr val="accent6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6012160" y="4895449"/>
            <a:ext cx="2160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4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23728" y="97603"/>
            <a:ext cx="522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IN THE BEAGLEBONE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1417" y="1124744"/>
            <a:ext cx="780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2</a:t>
            </a:r>
            <a:r>
              <a:rPr lang="fr-FR" sz="2000" b="1" dirty="0" smtClean="0">
                <a:solidFill>
                  <a:schemeClr val="tx2"/>
                </a:solidFill>
              </a:rPr>
              <a:t>) How to </a:t>
            </a:r>
            <a:r>
              <a:rPr lang="fr-FR" sz="2000" b="1" dirty="0" err="1" smtClean="0">
                <a:solidFill>
                  <a:schemeClr val="tx2"/>
                </a:solidFill>
              </a:rPr>
              <a:t>send</a:t>
            </a:r>
            <a:r>
              <a:rPr lang="fr-FR" sz="2000" b="1" dirty="0" smtClean="0">
                <a:solidFill>
                  <a:schemeClr val="tx2"/>
                </a:solidFill>
              </a:rPr>
              <a:t> the </a:t>
            </a:r>
            <a:r>
              <a:rPr lang="fr-FR" sz="2000" b="1" dirty="0" err="1" smtClean="0">
                <a:solidFill>
                  <a:schemeClr val="tx2"/>
                </a:solidFill>
              </a:rPr>
              <a:t>retrieved</a:t>
            </a:r>
            <a:r>
              <a:rPr lang="fr-FR" sz="2000" b="1" dirty="0" smtClean="0">
                <a:solidFill>
                  <a:schemeClr val="tx2"/>
                </a:solidFill>
              </a:rPr>
              <a:t> data to the Server </a:t>
            </a:r>
            <a:r>
              <a:rPr lang="fr-FR" sz="2000" b="1" dirty="0" err="1" smtClean="0">
                <a:solidFill>
                  <a:schemeClr val="tx2"/>
                </a:solidFill>
              </a:rPr>
              <a:t>side</a:t>
            </a:r>
            <a:r>
              <a:rPr lang="fr-FR" sz="2000" b="1" dirty="0" smtClean="0">
                <a:solidFill>
                  <a:schemeClr val="tx2"/>
                </a:solidFill>
              </a:rPr>
              <a:t>?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27585" y="1952836"/>
            <a:ext cx="1872207" cy="1404156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42865" y="2036195"/>
            <a:ext cx="185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periodically</a:t>
            </a:r>
            <a:r>
              <a:rPr lang="fr-FR" dirty="0" smtClean="0"/>
              <a:t> check if the </a:t>
            </a:r>
            <a:r>
              <a:rPr lang="fr-FR" dirty="0" err="1" smtClean="0"/>
              <a:t>v.data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endParaRPr lang="fr-FR" dirty="0" smtClean="0"/>
          </a:p>
          <a:p>
            <a:r>
              <a:rPr lang="fr-FR" dirty="0" err="1"/>
              <a:t>e</a:t>
            </a:r>
            <a:r>
              <a:rPr lang="fr-FR" dirty="0" err="1" smtClean="0"/>
              <a:t>mpty</a:t>
            </a:r>
            <a:r>
              <a:rPr lang="fr-FR" dirty="0" smtClean="0"/>
              <a:t>? 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2699792" y="2491197"/>
            <a:ext cx="576064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292433" y="1952836"/>
            <a:ext cx="2170049" cy="136815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374284" y="2163661"/>
            <a:ext cx="208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Call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sendData</a:t>
            </a:r>
            <a:r>
              <a:rPr lang="fr-FR" dirty="0" smtClean="0"/>
              <a:t>( ) </a:t>
            </a:r>
            <a:r>
              <a:rPr lang="fr-FR" dirty="0" smtClean="0"/>
              <a:t>of the Client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>
            <a:off x="5462482" y="2486827"/>
            <a:ext cx="621686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156176" y="2060848"/>
            <a:ext cx="1584176" cy="108012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 rot="5400000">
            <a:off x="1475656" y="3501008"/>
            <a:ext cx="576064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801982" y="3403684"/>
            <a:ext cx="6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YES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99792" y="2195572"/>
            <a:ext cx="5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NO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15617" y="3933056"/>
            <a:ext cx="158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 new data to </a:t>
            </a:r>
            <a:r>
              <a:rPr lang="fr-FR" dirty="0" err="1" smtClean="0"/>
              <a:t>send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156176" y="2411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Clear</a:t>
            </a:r>
            <a:r>
              <a:rPr lang="fr-FR" dirty="0" smtClean="0"/>
              <a:t> </a:t>
            </a:r>
            <a:r>
              <a:rPr lang="fr-FR" dirty="0" err="1" smtClean="0"/>
              <a:t>v.data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3" y="5013176"/>
            <a:ext cx="71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Note: </a:t>
            </a:r>
            <a:r>
              <a:rPr lang="fr-FR" dirty="0" smtClean="0"/>
              <a:t>The </a:t>
            </a:r>
            <a:r>
              <a:rPr lang="fr-FR" dirty="0" err="1" smtClean="0"/>
              <a:t>frequency</a:t>
            </a:r>
            <a:r>
              <a:rPr lang="fr-FR" dirty="0" smtClean="0"/>
              <a:t> of the </a:t>
            </a:r>
            <a:r>
              <a:rPr lang="fr-FR" dirty="0" err="1" smtClean="0"/>
              <a:t>functions</a:t>
            </a:r>
            <a:r>
              <a:rPr lang="fr-FR" dirty="0" smtClean="0"/>
              <a:t> </a:t>
            </a:r>
            <a:r>
              <a:rPr lang="fr-FR" i="1" dirty="0" err="1" smtClean="0"/>
              <a:t>getdata</a:t>
            </a:r>
            <a:r>
              <a:rPr lang="fr-FR" i="1" dirty="0" smtClean="0"/>
              <a:t>()</a:t>
            </a:r>
            <a:r>
              <a:rPr lang="fr-FR" dirty="0" smtClean="0"/>
              <a:t> </a:t>
            </a:r>
            <a:r>
              <a:rPr lang="fr-FR" dirty="0" smtClean="0"/>
              <a:t>and </a:t>
            </a:r>
            <a:r>
              <a:rPr lang="fr-FR" i="1" dirty="0" err="1" smtClean="0"/>
              <a:t>sendData</a:t>
            </a:r>
            <a:r>
              <a:rPr lang="fr-FR" i="1" dirty="0" smtClean="0"/>
              <a:t>()</a:t>
            </a:r>
            <a:r>
              <a:rPr lang="fr-FR" dirty="0" smtClean="0"/>
              <a:t> </a:t>
            </a:r>
            <a:r>
              <a:rPr lang="fr-FR" dirty="0" smtClean="0"/>
              <a:t>calls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chosen</a:t>
            </a:r>
            <a:r>
              <a:rPr lang="fr-FR" dirty="0" smtClean="0"/>
              <a:t> by the user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launches</a:t>
            </a:r>
            <a:r>
              <a:rPr lang="fr-FR" dirty="0" smtClean="0"/>
              <a:t> </a:t>
            </a:r>
            <a:r>
              <a:rPr lang="fr-FR" dirty="0" smtClean="0"/>
              <a:t>the BB main</a:t>
            </a:r>
            <a:r>
              <a:rPr lang="fr-FR" dirty="0" smtClean="0"/>
              <a:t>( )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9243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Client-Server</a:t>
            </a:r>
            <a:r>
              <a:rPr lang="fr-FR" dirty="0"/>
              <a:t> Teil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439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SzPct val="77000"/>
              <a:buFont typeface="Arial" pitchFamily="34" charset="0"/>
              <a:buChar char="•"/>
            </a:pPr>
            <a:r>
              <a:rPr lang="fr-FR" sz="1800" dirty="0" err="1" smtClean="0"/>
              <a:t>Twisted</a:t>
            </a:r>
            <a:r>
              <a:rPr lang="fr-FR" sz="1800" dirty="0" smtClean="0"/>
              <a:t> </a:t>
            </a:r>
            <a:r>
              <a:rPr lang="fr-FR" sz="1800" dirty="0" err="1" smtClean="0"/>
              <a:t>library</a:t>
            </a:r>
            <a:r>
              <a:rPr lang="fr-FR" sz="1800" dirty="0" smtClean="0"/>
              <a:t>	manages client/server communication</a:t>
            </a:r>
          </a:p>
          <a:p>
            <a:pPr>
              <a:buClr>
                <a:schemeClr val="tx2"/>
              </a:buClr>
              <a:buSzPct val="77000"/>
              <a:buFont typeface="Arial" pitchFamily="34" charset="0"/>
              <a:buChar char="•"/>
            </a:pPr>
            <a:endParaRPr lang="fr-FR" sz="1800" dirty="0" smtClean="0"/>
          </a:p>
          <a:p>
            <a:pPr>
              <a:buClr>
                <a:schemeClr val="tx2"/>
              </a:buClr>
              <a:buSzPct val="77000"/>
              <a:buFont typeface="Arial" pitchFamily="34" charset="0"/>
              <a:buChar char="•"/>
            </a:pPr>
            <a:r>
              <a:rPr lang="fr-FR" sz="1800" b="1" dirty="0" smtClean="0">
                <a:solidFill>
                  <a:schemeClr val="tx2"/>
                </a:solidFill>
              </a:rPr>
              <a:t>2 classes</a:t>
            </a:r>
            <a:r>
              <a:rPr lang="fr-FR" sz="1800" dirty="0" smtClean="0">
                <a:solidFill>
                  <a:schemeClr val="tx2"/>
                </a:solidFill>
              </a:rPr>
              <a:t>: </a:t>
            </a:r>
            <a:r>
              <a:rPr lang="fr-FR" sz="1800" dirty="0" err="1" smtClean="0"/>
              <a:t>MyClientFactory</a:t>
            </a:r>
            <a:r>
              <a:rPr lang="fr-FR" sz="1800" dirty="0" smtClean="0"/>
              <a:t> and Client</a:t>
            </a:r>
          </a:p>
          <a:p>
            <a:pPr>
              <a:buClr>
                <a:schemeClr val="tx2"/>
              </a:buClr>
              <a:buSzPct val="77000"/>
              <a:buNone/>
            </a:pPr>
            <a:endParaRPr lang="fr-FR" sz="1800" dirty="0" smtClean="0"/>
          </a:p>
          <a:p>
            <a:pPr>
              <a:buClr>
                <a:schemeClr val="tx2"/>
              </a:buClr>
              <a:buSzPct val="77000"/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How </a:t>
            </a:r>
            <a:r>
              <a:rPr lang="fr-FR" sz="1800" b="1" dirty="0" err="1" smtClean="0">
                <a:solidFill>
                  <a:schemeClr val="tx2"/>
                </a:solidFill>
              </a:rPr>
              <a:t>does</a:t>
            </a:r>
            <a:r>
              <a:rPr lang="fr-FR" sz="1800" b="1" dirty="0" smtClean="0">
                <a:solidFill>
                  <a:schemeClr val="tx2"/>
                </a:solidFill>
              </a:rPr>
              <a:t> the </a:t>
            </a:r>
            <a:r>
              <a:rPr lang="fr-FR" sz="1800" b="1" dirty="0" smtClean="0">
                <a:solidFill>
                  <a:schemeClr val="tx2"/>
                </a:solidFill>
              </a:rPr>
              <a:t>Client </a:t>
            </a:r>
            <a:r>
              <a:rPr lang="fr-FR" sz="1800" b="1" dirty="0" err="1" smtClean="0">
                <a:solidFill>
                  <a:schemeClr val="tx2"/>
                </a:solidFill>
              </a:rPr>
              <a:t>send</a:t>
            </a:r>
            <a:r>
              <a:rPr lang="fr-FR" sz="1800" b="1" dirty="0" smtClean="0">
                <a:solidFill>
                  <a:schemeClr val="tx2"/>
                </a:solidFill>
              </a:rPr>
              <a:t> </a:t>
            </a:r>
            <a:r>
              <a:rPr lang="fr-FR" sz="1800" b="1" dirty="0" smtClean="0">
                <a:solidFill>
                  <a:schemeClr val="tx2"/>
                </a:solidFill>
              </a:rPr>
              <a:t>the </a:t>
            </a:r>
            <a:r>
              <a:rPr lang="fr-FR" sz="1800" b="1" dirty="0" err="1" smtClean="0">
                <a:solidFill>
                  <a:schemeClr val="tx2"/>
                </a:solidFill>
              </a:rPr>
              <a:t>received</a:t>
            </a:r>
            <a:r>
              <a:rPr lang="fr-FR" sz="1800" b="1" dirty="0" smtClean="0">
                <a:solidFill>
                  <a:schemeClr val="tx2"/>
                </a:solidFill>
              </a:rPr>
              <a:t> data to the Server? </a:t>
            </a:r>
          </a:p>
          <a:p>
            <a:pPr>
              <a:buClr>
                <a:schemeClr val="tx2"/>
              </a:buClr>
              <a:buSzPct val="77000"/>
              <a:buNone/>
            </a:pPr>
            <a:endParaRPr lang="fr-FR" sz="1800" dirty="0" smtClean="0"/>
          </a:p>
          <a:p>
            <a:pPr>
              <a:buClr>
                <a:schemeClr val="tx2"/>
              </a:buClr>
              <a:buSzPct val="77000"/>
              <a:buNone/>
            </a:pPr>
            <a:endParaRPr lang="fr-FR" sz="1800" dirty="0" smtClean="0"/>
          </a:p>
          <a:p>
            <a:pPr>
              <a:buClr>
                <a:schemeClr val="tx2"/>
              </a:buClr>
              <a:buSzPct val="77000"/>
              <a:buNone/>
            </a:pPr>
            <a:r>
              <a:rPr lang="fr-FR" sz="1800" dirty="0" smtClean="0"/>
              <a:t>	      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835696" y="97603"/>
            <a:ext cx="522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CLIENT SIDE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2627784" y="1700808"/>
            <a:ext cx="432048" cy="21602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/>
          <p:cNvSpPr/>
          <p:nvPr/>
        </p:nvSpPr>
        <p:spPr>
          <a:xfrm>
            <a:off x="3707904" y="3851756"/>
            <a:ext cx="2160240" cy="2169532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059832" y="4797152"/>
            <a:ext cx="576064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83968" y="61653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CLIENT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0" y="4283804"/>
            <a:ext cx="2808312" cy="122413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79512" y="4283804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 New </a:t>
            </a:r>
            <a:r>
              <a:rPr lang="fr-FR" b="1" dirty="0" err="1" smtClean="0">
                <a:solidFill>
                  <a:schemeClr val="accent6"/>
                </a:solidFill>
              </a:rPr>
              <a:t>Dictionary</a:t>
            </a:r>
            <a:r>
              <a:rPr lang="fr-FR" b="1" dirty="0" smtClean="0">
                <a:solidFill>
                  <a:schemeClr val="accent6"/>
                </a:solidFill>
              </a:rPr>
              <a:t>: </a:t>
            </a:r>
            <a:r>
              <a:rPr lang="fr-FR" b="1" dirty="0" err="1" smtClean="0">
                <a:solidFill>
                  <a:schemeClr val="accent6"/>
                </a:solidFill>
              </a:rPr>
              <a:t>dict</a:t>
            </a:r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sz="1400" i="1" dirty="0" smtClean="0"/>
              <a:t>Ex: {‘TEMPERATURE’: [(d1,v1)], ‘PRESSURE’: [(d1,v’1),(d3,v3)]…}</a:t>
            </a:r>
            <a:endParaRPr lang="fr-FR" sz="1400" i="1" dirty="0"/>
          </a:p>
        </p:txBody>
      </p:sp>
      <p:sp>
        <p:nvSpPr>
          <p:cNvPr id="13" name="Flèche droite 12"/>
          <p:cNvSpPr/>
          <p:nvPr/>
        </p:nvSpPr>
        <p:spPr>
          <a:xfrm>
            <a:off x="5868144" y="4797152"/>
            <a:ext cx="432048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07904" y="4509120"/>
            <a:ext cx="22322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Convert</a:t>
            </a:r>
            <a:r>
              <a:rPr lang="fr-FR" sz="1600" dirty="0" smtClean="0"/>
              <a:t> the </a:t>
            </a:r>
            <a:r>
              <a:rPr lang="fr-FR" sz="1600" dirty="0" err="1" smtClean="0"/>
              <a:t>incoming</a:t>
            </a:r>
            <a:r>
              <a:rPr lang="fr-FR" sz="1600" dirty="0" smtClean="0"/>
              <a:t> </a:t>
            </a:r>
            <a:r>
              <a:rPr lang="fr-FR" sz="1600" dirty="0" err="1" smtClean="0"/>
              <a:t>dictionary</a:t>
            </a:r>
            <a:r>
              <a:rPr lang="fr-FR" sz="1600" dirty="0" smtClean="0"/>
              <a:t> </a:t>
            </a:r>
            <a:r>
              <a:rPr lang="fr-FR" sz="1600" dirty="0" err="1" smtClean="0"/>
              <a:t>into</a:t>
            </a:r>
            <a:r>
              <a:rPr lang="fr-FR" sz="1600" dirty="0" smtClean="0"/>
              <a:t> a string format</a:t>
            </a:r>
          </a:p>
          <a:p>
            <a:r>
              <a:rPr lang="fr-FR" sz="1600" dirty="0" smtClean="0"/>
              <a:t>   </a:t>
            </a:r>
            <a:r>
              <a:rPr lang="fr-FR" sz="1600" i="1" dirty="0" err="1" smtClean="0"/>
              <a:t>sendData</a:t>
            </a:r>
            <a:r>
              <a:rPr lang="fr-FR" sz="1600" i="1" dirty="0" smtClean="0"/>
              <a:t>(</a:t>
            </a:r>
            <a:r>
              <a:rPr lang="fr-FR" sz="1600" i="1" dirty="0" err="1" smtClean="0"/>
              <a:t>dict</a:t>
            </a:r>
            <a:r>
              <a:rPr lang="fr-FR" sz="1600" i="1" dirty="0" smtClean="0"/>
              <a:t>)</a:t>
            </a:r>
          </a:p>
          <a:p>
            <a:endParaRPr lang="fr-FR" dirty="0"/>
          </a:p>
        </p:txBody>
      </p:sp>
      <p:sp>
        <p:nvSpPr>
          <p:cNvPr id="15" name="Flèche droite 14"/>
          <p:cNvSpPr/>
          <p:nvPr/>
        </p:nvSpPr>
        <p:spPr>
          <a:xfrm>
            <a:off x="3779912" y="5373216"/>
            <a:ext cx="14401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0192" y="4077072"/>
            <a:ext cx="2448272" cy="158417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300192" y="4149080"/>
            <a:ext cx="25922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String</a:t>
            </a: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sz="1400" i="1" dirty="0" err="1" smtClean="0"/>
              <a:t>Ex:TEMPERATURE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(d1,v1)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(d2,v2</a:t>
            </a:r>
            <a:r>
              <a:rPr lang="fr-FR" sz="1400" dirty="0" smtClean="0"/>
              <a:t>)</a:t>
            </a:r>
            <a:r>
              <a:rPr lang="fr-FR" sz="1400" b="1" dirty="0" smtClean="0">
                <a:solidFill>
                  <a:schemeClr val="tx2"/>
                </a:solidFill>
              </a:rPr>
              <a:t>/</a:t>
            </a:r>
            <a:r>
              <a:rPr lang="fr-FR" sz="1400" i="1" dirty="0" smtClean="0"/>
              <a:t>PRESSURE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(d1,v’1)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(d3,v3)</a:t>
            </a:r>
            <a:r>
              <a:rPr lang="fr-FR" sz="1400" b="1" dirty="0" smtClean="0">
                <a:solidFill>
                  <a:schemeClr val="tx2"/>
                </a:solidFill>
              </a:rPr>
              <a:t>/</a:t>
            </a:r>
            <a:r>
              <a:rPr lang="fr-FR" sz="1400" dirty="0" smtClean="0"/>
              <a:t>HUMIDITY</a:t>
            </a:r>
            <a:r>
              <a:rPr lang="fr-FR" sz="1400" i="1" dirty="0" smtClean="0"/>
              <a:t>…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xmlns="" val="17162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7467600" cy="487375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77000"/>
              <a:buFont typeface="Arial" pitchFamily="34" charset="0"/>
              <a:buChar char="•"/>
            </a:pPr>
            <a:r>
              <a:rPr lang="fr-FR" sz="1800" b="1" dirty="0" smtClean="0">
                <a:solidFill>
                  <a:schemeClr val="tx2"/>
                </a:solidFill>
              </a:rPr>
              <a:t>2 classes:</a:t>
            </a:r>
            <a:r>
              <a:rPr lang="fr-FR" sz="1800" dirty="0" smtClean="0">
                <a:solidFill>
                  <a:schemeClr val="tx2"/>
                </a:solidFill>
              </a:rPr>
              <a:t> </a:t>
            </a:r>
            <a:r>
              <a:rPr lang="fr-FR" sz="1800" dirty="0" err="1" smtClean="0"/>
              <a:t>ServerFactory</a:t>
            </a:r>
            <a:r>
              <a:rPr lang="fr-FR" sz="1800" dirty="0" smtClean="0"/>
              <a:t> and Server</a:t>
            </a:r>
          </a:p>
          <a:p>
            <a:pPr>
              <a:buClr>
                <a:schemeClr val="tx2"/>
              </a:buClr>
              <a:buSzPct val="77000"/>
              <a:buFont typeface="Arial" pitchFamily="34" charset="0"/>
              <a:buChar char="•"/>
            </a:pPr>
            <a:r>
              <a:rPr lang="fr-FR" sz="1800" b="1" dirty="0" smtClean="0">
                <a:solidFill>
                  <a:schemeClr val="tx2"/>
                </a:solidFill>
              </a:rPr>
              <a:t>2 main goals: </a:t>
            </a:r>
          </a:p>
          <a:p>
            <a:pPr>
              <a:buClr>
                <a:schemeClr val="tx2"/>
              </a:buClr>
              <a:buSzPct val="77000"/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	1) </a:t>
            </a:r>
            <a:r>
              <a:rPr lang="fr-FR" sz="1800" dirty="0" err="1" smtClean="0"/>
              <a:t>From</a:t>
            </a:r>
            <a:r>
              <a:rPr lang="fr-FR" sz="1800" b="1" dirty="0" smtClean="0">
                <a:solidFill>
                  <a:schemeClr val="tx2"/>
                </a:solidFill>
              </a:rPr>
              <a:t> </a:t>
            </a:r>
            <a:r>
              <a:rPr lang="fr-FR" sz="1800" dirty="0" smtClean="0"/>
              <a:t>the </a:t>
            </a:r>
            <a:r>
              <a:rPr lang="fr-FR" sz="1800" dirty="0" err="1" smtClean="0"/>
              <a:t>received</a:t>
            </a:r>
            <a:r>
              <a:rPr lang="fr-FR" sz="1800" dirty="0" smtClean="0"/>
              <a:t> </a:t>
            </a:r>
            <a:r>
              <a:rPr lang="fr-FR" sz="1800" dirty="0" smtClean="0"/>
              <a:t>string, </a:t>
            </a:r>
            <a:r>
              <a:rPr lang="fr-FR" sz="1800" dirty="0" err="1" smtClean="0"/>
              <a:t>construct</a:t>
            </a:r>
            <a:r>
              <a:rPr lang="fr-FR" sz="1800" dirty="0" smtClean="0"/>
              <a:t> </a:t>
            </a:r>
            <a:r>
              <a:rPr lang="fr-FR" sz="1800" dirty="0" err="1" smtClean="0"/>
              <a:t>again</a:t>
            </a:r>
            <a:r>
              <a:rPr lang="fr-FR" sz="1800" dirty="0" smtClean="0"/>
              <a:t> the initial </a:t>
            </a:r>
            <a:r>
              <a:rPr lang="fr-FR" sz="1800" dirty="0" err="1" smtClean="0"/>
              <a:t>dictionary</a:t>
            </a:r>
            <a:endParaRPr lang="fr-FR" sz="1800" dirty="0" smtClean="0"/>
          </a:p>
          <a:p>
            <a:pPr>
              <a:buClr>
                <a:schemeClr val="tx2"/>
              </a:buClr>
              <a:buSzPct val="77000"/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	2) </a:t>
            </a:r>
            <a:r>
              <a:rPr lang="fr-FR" sz="1800" dirty="0" smtClean="0"/>
              <a:t>Save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into</a:t>
            </a:r>
            <a:r>
              <a:rPr lang="fr-FR" sz="1800" dirty="0" smtClean="0"/>
              <a:t> </a:t>
            </a:r>
            <a:r>
              <a:rPr lang="fr-FR" sz="1800" dirty="0" smtClean="0"/>
              <a:t>the .csv file</a:t>
            </a:r>
          </a:p>
          <a:p>
            <a:pPr>
              <a:buClr>
                <a:schemeClr val="tx2"/>
              </a:buClr>
              <a:buSzPct val="77000"/>
              <a:buNone/>
            </a:pPr>
            <a:endParaRPr lang="fr-FR" sz="1800" dirty="0" smtClean="0"/>
          </a:p>
          <a:p>
            <a:pPr>
              <a:buClr>
                <a:schemeClr val="tx2"/>
              </a:buClr>
              <a:buSzPct val="77000"/>
              <a:buNone/>
            </a:pPr>
            <a:r>
              <a:rPr lang="fr-FR" sz="1800" dirty="0" smtClean="0"/>
              <a:t>	      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835696" y="97603"/>
            <a:ext cx="522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SERVER SIDE</a:t>
            </a:r>
            <a:endParaRPr lang="fr-F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2987824" y="4158372"/>
            <a:ext cx="432048" cy="2880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364088" y="5661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SERVER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3645024"/>
            <a:ext cx="2808312" cy="12961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179512" y="3648506"/>
            <a:ext cx="2736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String</a:t>
            </a: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sz="1400" i="1" dirty="0" smtClean="0"/>
              <a:t>Ex: TEMPERATURE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(d1,v1</a:t>
            </a:r>
            <a:r>
              <a:rPr lang="fr-FR" sz="1400" i="1" dirty="0" smtClean="0"/>
              <a:t>)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</a:p>
          <a:p>
            <a:r>
              <a:rPr lang="fr-FR" sz="1400" i="1" dirty="0" smtClean="0"/>
              <a:t>(</a:t>
            </a:r>
            <a:r>
              <a:rPr lang="fr-FR" sz="1400" i="1" dirty="0" smtClean="0"/>
              <a:t>d2,v2</a:t>
            </a:r>
            <a:r>
              <a:rPr lang="fr-FR" sz="1400" dirty="0" smtClean="0"/>
              <a:t>)</a:t>
            </a:r>
            <a:r>
              <a:rPr lang="fr-FR" sz="1400" b="1" dirty="0" smtClean="0">
                <a:solidFill>
                  <a:schemeClr val="tx2"/>
                </a:solidFill>
              </a:rPr>
              <a:t>/</a:t>
            </a:r>
            <a:r>
              <a:rPr lang="fr-FR" sz="1400" i="1" dirty="0" smtClean="0"/>
              <a:t>PRESSURE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  <a:r>
              <a:rPr lang="fr-FR" sz="1400" i="1" dirty="0" smtClean="0"/>
              <a:t>(d1,v’1)</a:t>
            </a:r>
            <a:r>
              <a:rPr lang="fr-FR" sz="1400" b="1" dirty="0" smtClean="0">
                <a:solidFill>
                  <a:schemeClr val="accent6"/>
                </a:solidFill>
              </a:rPr>
              <a:t>|</a:t>
            </a:r>
          </a:p>
          <a:p>
            <a:r>
              <a:rPr lang="fr-FR" sz="1400" i="1" dirty="0" smtClean="0"/>
              <a:t>(d3,v3)</a:t>
            </a:r>
            <a:r>
              <a:rPr lang="fr-FR" sz="1400" b="1" dirty="0" smtClean="0">
                <a:solidFill>
                  <a:schemeClr val="tx2"/>
                </a:solidFill>
              </a:rPr>
              <a:t>/</a:t>
            </a:r>
            <a:r>
              <a:rPr lang="fr-FR" sz="1400" dirty="0" smtClean="0"/>
              <a:t>HUMIDITY</a:t>
            </a:r>
            <a:r>
              <a:rPr lang="fr-FR" sz="1400" i="1" dirty="0" smtClean="0"/>
              <a:t>…</a:t>
            </a:r>
            <a:endParaRPr lang="fr-FR" sz="1400" i="1" dirty="0"/>
          </a:p>
        </p:txBody>
      </p:sp>
      <p:sp>
        <p:nvSpPr>
          <p:cNvPr id="38" name="Cylindre 37"/>
          <p:cNvSpPr/>
          <p:nvPr/>
        </p:nvSpPr>
        <p:spPr>
          <a:xfrm>
            <a:off x="3419872" y="2924944"/>
            <a:ext cx="5256584" cy="2592288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3491880" y="3861048"/>
            <a:ext cx="1728192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5292080" y="3861048"/>
            <a:ext cx="1656184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7020272" y="3861048"/>
            <a:ext cx="1584176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 courbée vers le haut 45"/>
          <p:cNvSpPr/>
          <p:nvPr/>
        </p:nvSpPr>
        <p:spPr>
          <a:xfrm>
            <a:off x="4572000" y="4941168"/>
            <a:ext cx="1224136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Flèche courbée vers le haut 46"/>
          <p:cNvSpPr/>
          <p:nvPr/>
        </p:nvSpPr>
        <p:spPr>
          <a:xfrm>
            <a:off x="6444208" y="4941168"/>
            <a:ext cx="1224136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220072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lineReceived</a:t>
            </a:r>
            <a:endParaRPr lang="fr-FR" i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7092280" y="412933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bg1"/>
                </a:solidFill>
              </a:rPr>
              <a:t>saveDataCSV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5580112" y="414908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bg1"/>
                </a:solidFill>
              </a:rPr>
              <a:t>addData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635896" y="4005064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bg1"/>
                </a:solidFill>
              </a:rPr>
              <a:t>Convert</a:t>
            </a:r>
            <a:r>
              <a:rPr lang="fr-FR" sz="1400" b="1" dirty="0" smtClean="0">
                <a:solidFill>
                  <a:schemeClr val="bg1"/>
                </a:solidFill>
              </a:rPr>
              <a:t> back </a:t>
            </a:r>
            <a:r>
              <a:rPr lang="fr-FR" sz="1400" b="1" dirty="0" err="1" smtClean="0">
                <a:solidFill>
                  <a:schemeClr val="bg1"/>
                </a:solidFill>
              </a:rPr>
              <a:t>into</a:t>
            </a:r>
            <a:r>
              <a:rPr lang="fr-FR" sz="1400" b="1" dirty="0" smtClean="0">
                <a:solidFill>
                  <a:schemeClr val="bg1"/>
                </a:solidFill>
              </a:rPr>
              <a:t> the </a:t>
            </a:r>
            <a:r>
              <a:rPr lang="fr-FR" sz="1400" b="1" dirty="0" err="1" smtClean="0">
                <a:solidFill>
                  <a:schemeClr val="bg1"/>
                </a:solidFill>
              </a:rPr>
              <a:t>dict</a:t>
            </a:r>
            <a:endParaRPr lang="fr-FR" sz="1400" b="1" dirty="0" smtClean="0">
              <a:solidFill>
                <a:schemeClr val="bg1"/>
              </a:solidFill>
            </a:endParaRPr>
          </a:p>
          <a:p>
            <a:r>
              <a:rPr lang="fr-FR" sz="1400" b="1" dirty="0" smtClean="0">
                <a:solidFill>
                  <a:schemeClr val="bg1"/>
                </a:solidFill>
              </a:rPr>
              <a:t>format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62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Verarbeitung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6A09-372A-45D4-91AB-1BF6BAB2496A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439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1789</TotalTime>
  <Words>591</Words>
  <Application>Microsoft Office PowerPoint</Application>
  <PresentationFormat>Affichage à l'écran (4:3)</PresentationFormat>
  <Paragraphs>171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Oriel</vt:lpstr>
      <vt:lpstr>Projekt Praktikum Python</vt:lpstr>
      <vt:lpstr>Diapositive 2</vt:lpstr>
      <vt:lpstr>BeagleBoard Skript</vt:lpstr>
      <vt:lpstr>Diapositive 4</vt:lpstr>
      <vt:lpstr>Diapositive 5</vt:lpstr>
      <vt:lpstr>Client-Server Teil</vt:lpstr>
      <vt:lpstr>Diapositive 7</vt:lpstr>
      <vt:lpstr>Diapositive 8</vt:lpstr>
      <vt:lpstr>Verarbeitung</vt:lpstr>
      <vt:lpstr>Diapositive 10</vt:lpstr>
      <vt:lpstr>User Interface</vt:lpstr>
      <vt:lpstr>Pyramid</vt:lpstr>
      <vt:lpstr>Structure </vt:lpstr>
      <vt:lpstr>Demo</vt:lpstr>
      <vt:lpstr>Diapositive 15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Praktikum</dc:title>
  <dc:creator>Hugo Robellaz</dc:creator>
  <cp:lastModifiedBy>Quoc-Nam Dessoulles</cp:lastModifiedBy>
  <cp:revision>61</cp:revision>
  <dcterms:created xsi:type="dcterms:W3CDTF">2013-07-06T14:16:13Z</dcterms:created>
  <dcterms:modified xsi:type="dcterms:W3CDTF">2013-07-09T13:53:27Z</dcterms:modified>
</cp:coreProperties>
</file>