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59331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5400" dir="5400000">
                <a:srgbClr val="000000">
                  <a:alpha val="5000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2"/>
            <c:explosion val="0"/>
            <c:spPr>
              <a:solidFill>
                <a:schemeClr val="accent3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3"/>
            <c:explosion val="0"/>
            <c:spPr>
              <a:solidFill>
                <a:schemeClr val="accent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4"/>
            <c:explosion val="0"/>
            <c:spPr>
              <a:solidFill>
                <a:schemeClr val="accent5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5"/>
            <c:explosion val="0"/>
            <c:spPr>
              <a:solidFill>
                <a:schemeClr val="accent6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5400" dir="5400000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广告联盟</c:v>
                </c:pt>
                <c:pt idx="1">
                  <c:v>FB/GP代理</c:v>
                </c:pt>
                <c:pt idx="2">
                  <c:v>直接购买</c:v>
                </c:pt>
                <c:pt idx="3">
                  <c:v>广告平台</c:v>
                </c:pt>
                <c:pt idx="4">
                  <c:v>自投放</c:v>
                </c:pt>
                <c:pt idx="5">
                  <c:v>其他媒体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30.000000</c:v>
                </c:pt>
                <c:pt idx="1">
                  <c:v>25.000000</c:v>
                </c:pt>
                <c:pt idx="2">
                  <c:v>15.000000</c:v>
                </c:pt>
                <c:pt idx="3">
                  <c:v>15.000000</c:v>
                </c:pt>
                <c:pt idx="4">
                  <c:v>10.000000</c:v>
                </c:pt>
                <c:pt idx="5">
                  <c:v>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68695"/>
          <c:y val="0.277445"/>
          <c:w val="0.331305"/>
          <c:h val="0.45760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22748"/>
            <a:ext cx="10464800" cy="7747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xfrm>
            <a:off x="1270000" y="29972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Nano Home</a:t>
            </a:r>
          </a:p>
        </p:txBody>
      </p:sp>
      <p:sp>
        <p:nvSpPr>
          <p:cNvPr id="128" name="Shape 128"/>
          <p:cNvSpPr/>
          <p:nvPr>
            <p:ph type="subTitle" sz="quarter" idx="1"/>
          </p:nvPr>
        </p:nvSpPr>
        <p:spPr>
          <a:xfrm>
            <a:off x="1270000" y="6371166"/>
            <a:ext cx="10464800" cy="1130303"/>
          </a:xfrm>
          <a:prstGeom prst="rect">
            <a:avLst/>
          </a:prstGeom>
        </p:spPr>
        <p:txBody>
          <a:bodyPr/>
          <a:lstStyle/>
          <a:p>
            <a:pPr defTabSz="508000">
              <a:defRPr sz="3300">
                <a:latin typeface="Al Tarikh"/>
                <a:ea typeface="Al Tarikh"/>
                <a:cs typeface="Al Tarikh"/>
                <a:sym typeface="Al Tarikh"/>
              </a:defRPr>
            </a:pPr>
            <a:r>
              <a:t>smart    small    light</a:t>
            </a:r>
          </a:p>
          <a:p>
            <a:pPr defTabSz="508000">
              <a:defRPr sz="2700"/>
            </a:pPr>
            <a:r>
              <a:t>Nano Group</a:t>
            </a:r>
          </a:p>
        </p:txBody>
      </p:sp>
      <p:pic>
        <p:nvPicPr>
          <p:cNvPr id="12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0699" y="2117600"/>
            <a:ext cx="2343401" cy="2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l Tarikh"/>
                <a:ea typeface="Al Tarikh"/>
                <a:cs typeface="Al Tarikh"/>
                <a:sym typeface="Al Tarikh"/>
              </a:defRPr>
            </a:lvl1pPr>
          </a:lstStyle>
          <a:p>
            <a:pPr/>
            <a:r>
              <a:t>人员配置及进度</a:t>
            </a:r>
          </a:p>
        </p:txBody>
      </p:sp>
      <p:graphicFrame>
        <p:nvGraphicFramePr>
          <p:cNvPr id="257" name="Table 257"/>
          <p:cNvGraphicFramePr/>
          <p:nvPr/>
        </p:nvGraphicFramePr>
        <p:xfrm>
          <a:off x="1079836" y="2892190"/>
          <a:ext cx="10845128" cy="333922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55641"/>
                <a:gridCol w="1355641"/>
                <a:gridCol w="1355641"/>
                <a:gridCol w="1355641"/>
                <a:gridCol w="1355641"/>
                <a:gridCol w="1355641"/>
                <a:gridCol w="1355641"/>
                <a:gridCol w="1355641"/>
              </a:tblGrid>
              <a:tr h="6678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项目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开发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产品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美术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测试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推广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营销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35353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服务器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6678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桌面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rgbClr val="A7A7A7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rgbClr val="A7A7A7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rgbClr val="A7A7A7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678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锁屏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rgbClr val="A7A7A7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6678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加速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6678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天气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satOff val="-36923"/>
                          <a:lumOff val="30882"/>
                        </a:schemeClr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58" name="Shape 258"/>
          <p:cNvSpPr/>
          <p:nvPr/>
        </p:nvSpPr>
        <p:spPr>
          <a:xfrm>
            <a:off x="1152949" y="6520102"/>
            <a:ext cx="1069890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项目计划在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16</a:t>
            </a:r>
            <a:r>
              <a:t>年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5</a:t>
            </a:r>
            <a:r>
              <a:t>月底能够完成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“Nano </a:t>
            </a:r>
            <a:r>
              <a:t>锁屏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”</a:t>
            </a:r>
            <a:r>
              <a:t>、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“Nano </a:t>
            </a:r>
            <a:r>
              <a:t>加速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”</a:t>
            </a:r>
            <a:r>
              <a:t>、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“Nano </a:t>
            </a:r>
            <a:r>
              <a:t>天气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”</a:t>
            </a:r>
            <a:r>
              <a:t>四款主力产品的完整上线。持续不断的优化迭代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“Nano </a:t>
            </a:r>
            <a:r>
              <a:t>桌面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”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8800"/>
              <a:t>大</a:t>
            </a:r>
            <a:r>
              <a:t>目标</a:t>
            </a:r>
          </a:p>
        </p:txBody>
      </p:sp>
      <p:sp>
        <p:nvSpPr>
          <p:cNvPr id="261" name="Shape 261"/>
          <p:cNvSpPr/>
          <p:nvPr/>
        </p:nvSpPr>
        <p:spPr>
          <a:xfrm>
            <a:off x="1014193" y="2771242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构建品牌</a:t>
            </a:r>
          </a:p>
        </p:txBody>
      </p:sp>
      <p:sp>
        <p:nvSpPr>
          <p:cNvPr id="262" name="Shape 262"/>
          <p:cNvSpPr/>
          <p:nvPr/>
        </p:nvSpPr>
        <p:spPr>
          <a:xfrm>
            <a:off x="1586177" y="4343399"/>
            <a:ext cx="9832446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将Nano打造成为酷誉线上的一个知名品牌。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并且通过网站、FB、QQ群、公众号、新浪微博等社交媒体多维度的报道宣传。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做法－国外</a:t>
            </a:r>
          </a:p>
        </p:txBody>
      </p:sp>
      <p:sp>
        <p:nvSpPr>
          <p:cNvPr id="265" name="Shape 265"/>
          <p:cNvSpPr/>
          <p:nvPr/>
        </p:nvSpPr>
        <p:spPr>
          <a:xfrm>
            <a:off x="2559049" y="2508250"/>
            <a:ext cx="78867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海外直接采用获取用户的方式建立品牌</a:t>
            </a:r>
          </a:p>
        </p:txBody>
      </p:sp>
      <p:graphicFrame>
        <p:nvGraphicFramePr>
          <p:cNvPr id="266" name="Chart 266"/>
          <p:cNvGraphicFramePr/>
          <p:nvPr/>
        </p:nvGraphicFramePr>
        <p:xfrm>
          <a:off x="3093578" y="4420446"/>
          <a:ext cx="7421948" cy="440351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做法－国外</a:t>
            </a:r>
          </a:p>
        </p:txBody>
      </p:sp>
      <p:sp>
        <p:nvSpPr>
          <p:cNvPr id="269" name="Shape 269"/>
          <p:cNvSpPr/>
          <p:nvPr/>
        </p:nvSpPr>
        <p:spPr>
          <a:xfrm>
            <a:off x="2101850" y="2749550"/>
            <a:ext cx="880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并以占据应用总榜的国家个数作为最终指标</a:t>
            </a:r>
          </a:p>
        </p:txBody>
      </p:sp>
      <p:graphicFrame>
        <p:nvGraphicFramePr>
          <p:cNvPr id="270" name="Table 270"/>
          <p:cNvGraphicFramePr/>
          <p:nvPr/>
        </p:nvGraphicFramePr>
        <p:xfrm>
          <a:off x="3668292" y="4547446"/>
          <a:ext cx="5680916" cy="37446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834107"/>
                <a:gridCol w="2834107"/>
              </a:tblGrid>
              <a:tr h="746382">
                <a:tc>
                  <a:txBody>
                    <a:bodyPr/>
                    <a:lstStyle/>
                    <a:p>
                      <a:pPr/>
                      <a:r>
                        <a:rPr sz="2600">
                          <a:sym typeface="Helvetica"/>
                        </a:rPr>
                        <a:t>应用总榜排名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2600">
                          <a:sym typeface="Helvetica"/>
                        </a:rPr>
                        <a:t>国家个数</a:t>
                      </a:r>
                    </a:p>
                  </a:txBody>
                  <a:tcPr marL="0" marR="0" marT="0" marB="0" anchor="ctr" anchorCtr="0" horzOverflow="overflow"/>
                </a:tc>
              </a:tr>
              <a:tr h="746382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前5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</a:tr>
              <a:tr h="746382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前10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20</a:t>
                      </a:r>
                    </a:p>
                  </a:txBody>
                  <a:tcPr marL="0" marR="0" marT="0" marB="0" anchor="ctr" anchorCtr="0" horzOverflow="overflow"/>
                </a:tc>
              </a:tr>
              <a:tr h="746382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前100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30</a:t>
                      </a:r>
                    </a:p>
                  </a:txBody>
                  <a:tcPr marL="0" marR="0" marT="0" marB="0" anchor="ctr" anchorCtr="0" horzOverflow="overflow"/>
                </a:tc>
              </a:tr>
              <a:tr h="746382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前500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"/>
                        </a:rPr>
                        <a:t>60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经济</a:t>
            </a:r>
          </a:p>
        </p:txBody>
      </p:sp>
      <p:sp>
        <p:nvSpPr>
          <p:cNvPr id="273" name="Shape 273"/>
          <p:cNvSpPr/>
          <p:nvPr/>
        </p:nvSpPr>
        <p:spPr>
          <a:xfrm>
            <a:off x="1250848" y="2508107"/>
            <a:ext cx="10693117" cy="585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目标：每个用户价值：0.1元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通过买量推广，制造长尾，分国家分地区，最大化降低推广成本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目前每个用户的价值：0.044元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3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根据以往经验：6W人民币，以1.8元/个用户的成本购买3W3的用户。据长尾效应看，在一个月内约产生21W的新增用户。以目前每个用户产生的价值0.044元计算，则可产生9240元。</a:t>
            </a:r>
          </a:p>
          <a:p>
            <a:pPr algn="l">
              <a:defRPr sz="3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以目前0.9元/个用户的cpa市场均价和每个用户0.1元的收益，配合产品矩阵的运营模式，能几乎达到收支平衡。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6577648"/>
            <a:ext cx="11798300" cy="215900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172717" y="447642"/>
            <a:ext cx="127298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样例：巴基斯坦</a:t>
            </a:r>
          </a:p>
        </p:txBody>
      </p:sp>
      <p:pic>
        <p:nvPicPr>
          <p:cNvPr id="277" name="image4.png"/>
          <p:cNvPicPr>
            <a:picLocks noChangeAspect="1"/>
          </p:cNvPicPr>
          <p:nvPr/>
        </p:nvPicPr>
        <p:blipFill>
          <a:blip r:embed="rId3">
            <a:extLst/>
          </a:blip>
          <a:srcRect l="7906" t="7906" r="7906" b="20699"/>
          <a:stretch>
            <a:fillRect/>
          </a:stretch>
        </p:blipFill>
        <p:spPr>
          <a:xfrm>
            <a:off x="228597" y="2471089"/>
            <a:ext cx="2171703" cy="785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5.png"/>
          <p:cNvPicPr>
            <a:picLocks noChangeAspect="1"/>
          </p:cNvPicPr>
          <p:nvPr/>
        </p:nvPicPr>
        <p:blipFill>
          <a:blip r:embed="rId4">
            <a:extLst/>
          </a:blip>
          <a:srcRect l="0" t="12048" r="0" b="12048"/>
          <a:stretch>
            <a:fillRect/>
          </a:stretch>
        </p:blipFill>
        <p:spPr>
          <a:xfrm>
            <a:off x="2292350" y="2503058"/>
            <a:ext cx="2295662" cy="786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6.png"/>
          <p:cNvPicPr>
            <a:picLocks noChangeAspect="1"/>
          </p:cNvPicPr>
          <p:nvPr/>
        </p:nvPicPr>
        <p:blipFill>
          <a:blip r:embed="rId5">
            <a:extLst/>
          </a:blip>
          <a:srcRect l="6460" t="6460" r="6460" b="6460"/>
          <a:stretch>
            <a:fillRect/>
          </a:stretch>
        </p:blipFill>
        <p:spPr>
          <a:xfrm>
            <a:off x="4523487" y="2395172"/>
            <a:ext cx="2295466" cy="882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7.png"/>
          <p:cNvPicPr>
            <a:picLocks noChangeAspect="1"/>
          </p:cNvPicPr>
          <p:nvPr/>
        </p:nvPicPr>
        <p:blipFill>
          <a:blip r:embed="rId6">
            <a:extLst/>
          </a:blip>
          <a:srcRect l="12960" t="19534" r="18565" b="11993"/>
          <a:stretch>
            <a:fillRect/>
          </a:stretch>
        </p:blipFill>
        <p:spPr>
          <a:xfrm>
            <a:off x="6862194" y="2412238"/>
            <a:ext cx="2171703" cy="847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8.png"/>
          <p:cNvPicPr>
            <a:picLocks noChangeAspect="1"/>
          </p:cNvPicPr>
          <p:nvPr/>
        </p:nvPicPr>
        <p:blipFill>
          <a:blip r:embed="rId7">
            <a:extLst/>
          </a:blip>
          <a:srcRect l="5518" t="7989" r="11481" b="18639"/>
          <a:stretch>
            <a:fillRect/>
          </a:stretch>
        </p:blipFill>
        <p:spPr>
          <a:xfrm>
            <a:off x="9077073" y="2376470"/>
            <a:ext cx="2121451" cy="883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9.png"/>
          <p:cNvPicPr>
            <a:picLocks noChangeAspect="1"/>
          </p:cNvPicPr>
          <p:nvPr/>
        </p:nvPicPr>
        <p:blipFill>
          <a:blip r:embed="rId8">
            <a:extLst/>
          </a:blip>
          <a:srcRect l="14917" t="40570" r="14917" b="7508"/>
          <a:stretch>
            <a:fillRect/>
          </a:stretch>
        </p:blipFill>
        <p:spPr>
          <a:xfrm>
            <a:off x="200185" y="3434234"/>
            <a:ext cx="2257426" cy="824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10.png"/>
          <p:cNvPicPr>
            <a:picLocks noChangeAspect="1"/>
          </p:cNvPicPr>
          <p:nvPr/>
        </p:nvPicPr>
        <p:blipFill>
          <a:blip r:embed="rId9">
            <a:extLst/>
          </a:blip>
          <a:srcRect l="16191" t="51314" r="18804" b="6005"/>
          <a:stretch>
            <a:fillRect/>
          </a:stretch>
        </p:blipFill>
        <p:spPr>
          <a:xfrm>
            <a:off x="2494439" y="3449118"/>
            <a:ext cx="2237335" cy="794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11.png"/>
          <p:cNvPicPr>
            <a:picLocks noChangeAspect="1"/>
          </p:cNvPicPr>
          <p:nvPr/>
        </p:nvPicPr>
        <p:blipFill>
          <a:blip r:embed="rId10">
            <a:extLst/>
          </a:blip>
          <a:srcRect l="6265" t="44178" r="22911" b="5043"/>
          <a:stretch>
            <a:fillRect/>
          </a:stretch>
        </p:blipFill>
        <p:spPr>
          <a:xfrm>
            <a:off x="4902836" y="3461818"/>
            <a:ext cx="2192340" cy="769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12.png"/>
          <p:cNvPicPr>
            <a:picLocks noChangeAspect="1"/>
          </p:cNvPicPr>
          <p:nvPr/>
        </p:nvPicPr>
        <p:blipFill>
          <a:blip r:embed="rId11">
            <a:extLst/>
          </a:blip>
          <a:srcRect l="14205" t="30377" r="14205" b="21076"/>
          <a:stretch>
            <a:fillRect/>
          </a:stretch>
        </p:blipFill>
        <p:spPr>
          <a:xfrm>
            <a:off x="7266385" y="3442965"/>
            <a:ext cx="2238378" cy="807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13.png"/>
          <p:cNvPicPr>
            <a:picLocks noChangeAspect="1"/>
          </p:cNvPicPr>
          <p:nvPr/>
        </p:nvPicPr>
        <p:blipFill>
          <a:blip r:embed="rId12">
            <a:extLst/>
          </a:blip>
          <a:srcRect l="19374" t="30080" r="12282" b="16248"/>
          <a:stretch>
            <a:fillRect/>
          </a:stretch>
        </p:blipFill>
        <p:spPr>
          <a:xfrm>
            <a:off x="10031727" y="6085063"/>
            <a:ext cx="2447929" cy="94248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1001673" y="4661889"/>
            <a:ext cx="10930016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l" defTabSz="914400">
              <a:defRPr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据以往推广经验来看，推广后自然流量比推广前增长6倍，活跃用户增长6倍，持续效果达到半年以上。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做法－国内</a:t>
            </a:r>
          </a:p>
        </p:txBody>
      </p:sp>
      <p:sp>
        <p:nvSpPr>
          <p:cNvPr id="290" name="Shape 290"/>
          <p:cNvSpPr/>
          <p:nvPr/>
        </p:nvSpPr>
        <p:spPr>
          <a:xfrm>
            <a:off x="3321049" y="3454400"/>
            <a:ext cx="636270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刷假量＋发新闻稿＋自媒体</a:t>
            </a:r>
          </a:p>
        </p:txBody>
      </p:sp>
      <p:sp>
        <p:nvSpPr>
          <p:cNvPr id="291" name="Shape 291"/>
          <p:cNvSpPr/>
          <p:nvPr/>
        </p:nvSpPr>
        <p:spPr>
          <a:xfrm>
            <a:off x="3604558" y="5130799"/>
            <a:ext cx="5795684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主要市场下载量100万＋</a:t>
            </a:r>
          </a:p>
          <a:p>
            <a:pPr>
              <a:defRPr sz="3300"/>
            </a:pPr>
            <a:r>
              <a:t>主流科技媒体新闻稿20篇＋</a:t>
            </a:r>
          </a:p>
          <a:p>
            <a:pPr>
              <a:defRPr sz="3300"/>
            </a:pPr>
            <a:r>
              <a:t>每2天发一篇公众号信息＋微博</a:t>
            </a:r>
          </a:p>
        </p:txBody>
      </p:sp>
      <p:sp>
        <p:nvSpPr>
          <p:cNvPr id="292" name="Shape 292"/>
          <p:cNvSpPr/>
          <p:nvPr/>
        </p:nvSpPr>
        <p:spPr>
          <a:xfrm>
            <a:off x="2533377" y="7835900"/>
            <a:ext cx="79380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很奇葩的将花完10万预算作为最终指标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品牌附加值</a:t>
            </a:r>
          </a:p>
        </p:txBody>
      </p:sp>
      <p:sp>
        <p:nvSpPr>
          <p:cNvPr id="295" name="Shape 295"/>
          <p:cNvSpPr/>
          <p:nvPr/>
        </p:nvSpPr>
        <p:spPr>
          <a:xfrm>
            <a:off x="1973795" y="3187700"/>
            <a:ext cx="9057211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1、在网站宣传线下预装市场情况，统一将线下品牌命名为Nano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2、依靠品牌影响力，推广广告平台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3、国内社交网络的粉丝附加值（可能性：广告等）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4、其他可能性</a:t>
            </a:r>
          </a:p>
        </p:txBody>
      </p:sp>
      <p:sp>
        <p:nvSpPr>
          <p:cNvPr id="296" name="Shape 296"/>
          <p:cNvSpPr/>
          <p:nvPr/>
        </p:nvSpPr>
        <p:spPr>
          <a:xfrm>
            <a:off x="1178077" y="8563136"/>
            <a:ext cx="1029576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另：现在好多cp和网盟都是通过turbo的官方qq群找到我们的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财务</a:t>
            </a:r>
          </a:p>
        </p:txBody>
      </p:sp>
      <p:sp>
        <p:nvSpPr>
          <p:cNvPr id="299" name="Shape 299"/>
          <p:cNvSpPr/>
          <p:nvPr/>
        </p:nvSpPr>
        <p:spPr>
          <a:xfrm>
            <a:off x="3663540" y="3600450"/>
            <a:ext cx="5677720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以2016年年底为限</a:t>
            </a:r>
          </a:p>
          <a:p>
            <a:pPr/>
            <a:r>
              <a:t>海外估计预算为300万RMB</a:t>
            </a:r>
          </a:p>
          <a:p>
            <a:pPr/>
            <a:r>
              <a:t>国内预算10万RMB</a:t>
            </a:r>
          </a:p>
          <a:p>
            <a:pPr/>
            <a:r>
              <a:t>人力成本30万／月</a:t>
            </a:r>
          </a:p>
        </p:txBody>
      </p:sp>
      <p:sp>
        <p:nvSpPr>
          <p:cNvPr id="300" name="Shape 300"/>
          <p:cNvSpPr/>
          <p:nvPr/>
        </p:nvSpPr>
        <p:spPr>
          <a:xfrm>
            <a:off x="1428328" y="6521449"/>
            <a:ext cx="1014814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如果在海外能收支平衡的情况下，全年亏损360万</a:t>
            </a:r>
          </a:p>
          <a:p>
            <a:pPr/>
            <a:r>
              <a:t>那隐性的品牌价值和附加值是否值360万呢？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产品矩阵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4897337" y="4721597"/>
            <a:ext cx="3210127" cy="1398376"/>
            <a:chOff x="0" y="0"/>
            <a:chExt cx="3210125" cy="1398375"/>
          </a:xfrm>
        </p:grpSpPr>
        <p:sp>
          <p:nvSpPr>
            <p:cNvPr id="132" name="Shape 132"/>
            <p:cNvSpPr/>
            <p:nvPr/>
          </p:nvSpPr>
          <p:spPr>
            <a:xfrm>
              <a:off x="0" y="-1"/>
              <a:ext cx="3210126" cy="1398377"/>
            </a:xfrm>
            <a:prstGeom prst="roundRect">
              <a:avLst>
                <a:gd name="adj" fmla="val 18737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100"/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76740" y="286436"/>
              <a:ext cx="3056645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100"/>
              </a:lvl1pPr>
            </a:lstStyle>
            <a:p>
              <a:pPr/>
              <a:r>
                <a:t>Nano桌面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74588" y="2935128"/>
            <a:ext cx="2334025" cy="691410"/>
            <a:chOff x="0" y="0"/>
            <a:chExt cx="2334024" cy="691408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2334025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5796" y="85353"/>
              <a:ext cx="222243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Nano天气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1474588" y="5075080"/>
            <a:ext cx="2334025" cy="691410"/>
            <a:chOff x="0" y="0"/>
            <a:chExt cx="2334024" cy="691408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2334025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5796" y="85353"/>
              <a:ext cx="222243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Nano浏览器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474588" y="7215030"/>
            <a:ext cx="2334025" cy="691410"/>
            <a:chOff x="0" y="0"/>
            <a:chExt cx="2334024" cy="691408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2334025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5796" y="85353"/>
              <a:ext cx="222243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Nano新闻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5335388" y="7215030"/>
            <a:ext cx="2334026" cy="691410"/>
            <a:chOff x="0" y="0"/>
            <a:chExt cx="2334024" cy="691408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2334026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5796" y="85353"/>
              <a:ext cx="222243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Nano加速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9407855" y="7215030"/>
            <a:ext cx="2334026" cy="691410"/>
            <a:chOff x="0" y="0"/>
            <a:chExt cx="2334025" cy="691408"/>
          </a:xfrm>
        </p:grpSpPr>
        <p:sp>
          <p:nvSpPr>
            <p:cNvPr id="147" name="Shape 147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Nano壁纸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9217486" y="5075080"/>
            <a:ext cx="2714762" cy="691410"/>
            <a:chOff x="0" y="0"/>
            <a:chExt cx="2714761" cy="691408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2714762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55797" y="85353"/>
              <a:ext cx="2603168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Nano通知插件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9407855" y="2935128"/>
            <a:ext cx="2334026" cy="691410"/>
            <a:chOff x="0" y="0"/>
            <a:chExt cx="2334025" cy="691408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Nano图标包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5145020" y="2765706"/>
            <a:ext cx="2714760" cy="1030254"/>
            <a:chOff x="0" y="0"/>
            <a:chExt cx="2714759" cy="1030253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2714760" cy="1030254"/>
            </a:xfrm>
            <a:prstGeom prst="roundRect">
              <a:avLst>
                <a:gd name="adj" fmla="val 2121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4009" y="178575"/>
              <a:ext cx="2586742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Nano锁屏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产品形态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883158" y="2707749"/>
            <a:ext cx="3210126" cy="1398376"/>
            <a:chOff x="0" y="0"/>
            <a:chExt cx="3210125" cy="1398375"/>
          </a:xfrm>
        </p:grpSpPr>
        <p:sp>
          <p:nvSpPr>
            <p:cNvPr id="161" name="Shape 161"/>
            <p:cNvSpPr/>
            <p:nvPr/>
          </p:nvSpPr>
          <p:spPr>
            <a:xfrm>
              <a:off x="0" y="-1"/>
              <a:ext cx="3210126" cy="1398377"/>
            </a:xfrm>
            <a:prstGeom prst="roundRect">
              <a:avLst>
                <a:gd name="adj" fmla="val 18737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100"/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76740" y="286436"/>
              <a:ext cx="3056646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100"/>
              </a:lvl1pPr>
            </a:lstStyle>
            <a:p>
              <a:pPr/>
              <a:r>
                <a:t>Nano桌面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870344" y="4610227"/>
            <a:ext cx="8013803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大体保持现有产品形态，做出以下改动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1、新主题图标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2、深挖智能提醒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3、其他自定义功能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产品形态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941620" y="2927897"/>
            <a:ext cx="2714761" cy="1030254"/>
            <a:chOff x="0" y="0"/>
            <a:chExt cx="2714759" cy="1030253"/>
          </a:xfrm>
        </p:grpSpPr>
        <p:sp>
          <p:nvSpPr>
            <p:cNvPr id="167" name="Shape 167"/>
            <p:cNvSpPr/>
            <p:nvPr/>
          </p:nvSpPr>
          <p:spPr>
            <a:xfrm>
              <a:off x="-1" y="0"/>
              <a:ext cx="2714761" cy="1030254"/>
            </a:xfrm>
            <a:prstGeom prst="roundRect">
              <a:avLst>
                <a:gd name="adj" fmla="val 2121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4009" y="178575"/>
              <a:ext cx="258674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Nano锁屏</a:t>
              </a:r>
            </a:p>
          </p:txBody>
        </p:sp>
      </p:grpSp>
      <p:sp>
        <p:nvSpPr>
          <p:cNvPr id="170" name="Shape 170"/>
          <p:cNvSpPr/>
          <p:nvPr/>
        </p:nvSpPr>
        <p:spPr>
          <a:xfrm>
            <a:off x="916378" y="4608002"/>
            <a:ext cx="9842603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作为桌面的补充，不添加太多功能，主功能如下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1、常用应用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2、换壁纸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3、智能提醒统计页入口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产品形态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1271851" y="3544446"/>
            <a:ext cx="2334027" cy="691410"/>
            <a:chOff x="0" y="0"/>
            <a:chExt cx="2334025" cy="691408"/>
          </a:xfrm>
        </p:grpSpPr>
        <p:sp>
          <p:nvSpPr>
            <p:cNvPr id="173" name="Shape 173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Nano浏览器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271851" y="5953604"/>
            <a:ext cx="2334027" cy="691410"/>
            <a:chOff x="0" y="0"/>
            <a:chExt cx="2334025" cy="691408"/>
          </a:xfrm>
        </p:grpSpPr>
        <p:sp>
          <p:nvSpPr>
            <p:cNvPr id="176" name="Shape 176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Nano加速</a:t>
              </a:r>
            </a:p>
          </p:txBody>
        </p:sp>
      </p:grpSp>
      <p:sp>
        <p:nvSpPr>
          <p:cNvPr id="179" name="Shape 179"/>
          <p:cNvSpPr/>
          <p:nvPr/>
        </p:nvSpPr>
        <p:spPr>
          <a:xfrm>
            <a:off x="4381003" y="3204348"/>
            <a:ext cx="747643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以开源浏览器加入多媒体内容聚合页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以小和轻作为产品特征</a:t>
            </a:r>
          </a:p>
        </p:txBody>
      </p:sp>
      <p:sp>
        <p:nvSpPr>
          <p:cNvPr id="180" name="Shape 180"/>
          <p:cNvSpPr/>
          <p:nvPr/>
        </p:nvSpPr>
        <p:spPr>
          <a:xfrm>
            <a:off x="4381003" y="5613505"/>
            <a:ext cx="747643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免root深度清理为主功能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以小和轻作为产品特征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4"/>
          <p:cNvGrpSpPr/>
          <p:nvPr/>
        </p:nvGrpSpPr>
        <p:grpSpPr>
          <a:xfrm>
            <a:off x="1271851" y="3543339"/>
            <a:ext cx="2334027" cy="691410"/>
            <a:chOff x="0" y="0"/>
            <a:chExt cx="2334025" cy="691408"/>
          </a:xfrm>
        </p:grpSpPr>
        <p:sp>
          <p:nvSpPr>
            <p:cNvPr id="182" name="Shape 182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Nano天气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1271851" y="5958064"/>
            <a:ext cx="2334027" cy="691410"/>
            <a:chOff x="0" y="0"/>
            <a:chExt cx="2334025" cy="691408"/>
          </a:xfrm>
        </p:grpSpPr>
        <p:sp>
          <p:nvSpPr>
            <p:cNvPr id="185" name="Shape 185"/>
            <p:cNvSpPr/>
            <p:nvPr/>
          </p:nvSpPr>
          <p:spPr>
            <a:xfrm>
              <a:off x="-1" y="-1"/>
              <a:ext cx="2334027" cy="691410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5794" y="85353"/>
              <a:ext cx="222243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Nano新闻</a:t>
              </a:r>
            </a:p>
          </p:txBody>
        </p:sp>
      </p:grp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产品形态</a:t>
            </a:r>
          </a:p>
        </p:txBody>
      </p:sp>
      <p:sp>
        <p:nvSpPr>
          <p:cNvPr id="189" name="Shape 189"/>
          <p:cNvSpPr/>
          <p:nvPr/>
        </p:nvSpPr>
        <p:spPr>
          <a:xfrm>
            <a:off x="4394520" y="3203240"/>
            <a:ext cx="747643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作为桌面和锁屏的辅助功能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可独立存在</a:t>
            </a:r>
          </a:p>
        </p:txBody>
      </p:sp>
      <p:sp>
        <p:nvSpPr>
          <p:cNvPr id="190" name="Shape 190"/>
          <p:cNvSpPr/>
          <p:nvPr/>
        </p:nvSpPr>
        <p:spPr>
          <a:xfrm>
            <a:off x="4394520" y="5617967"/>
            <a:ext cx="747643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独立产品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桌面吊环，下拉显示头条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产品形态</a:t>
            </a:r>
          </a:p>
        </p:txBody>
      </p:sp>
      <p:sp>
        <p:nvSpPr>
          <p:cNvPr id="193" name="Shape 193"/>
          <p:cNvSpPr/>
          <p:nvPr/>
        </p:nvSpPr>
        <p:spPr>
          <a:xfrm>
            <a:off x="4394520" y="3128784"/>
            <a:ext cx="74764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作为桌面和锁屏的辅助资源库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1311917" y="7431282"/>
            <a:ext cx="2334026" cy="691409"/>
            <a:chOff x="0" y="0"/>
            <a:chExt cx="2334025" cy="691408"/>
          </a:xfrm>
        </p:grpSpPr>
        <p:sp>
          <p:nvSpPr>
            <p:cNvPr id="194" name="Shape 194"/>
            <p:cNvSpPr/>
            <p:nvPr/>
          </p:nvSpPr>
          <p:spPr>
            <a:xfrm>
              <a:off x="0" y="-1"/>
              <a:ext cx="2334026" cy="691410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5795" y="85353"/>
              <a:ext cx="222243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Nano壁纸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1121548" y="5291332"/>
            <a:ext cx="2714761" cy="691410"/>
            <a:chOff x="0" y="0"/>
            <a:chExt cx="2714759" cy="691408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2714760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5797" y="85353"/>
              <a:ext cx="260316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Nano通知插件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1311917" y="3151382"/>
            <a:ext cx="2334026" cy="691410"/>
            <a:chOff x="0" y="0"/>
            <a:chExt cx="2334025" cy="691408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2334026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Nano图标包</a:t>
              </a:r>
            </a:p>
          </p:txBody>
        </p:sp>
      </p:grpSp>
      <p:sp>
        <p:nvSpPr>
          <p:cNvPr id="203" name="Shape 203"/>
          <p:cNvSpPr/>
          <p:nvPr/>
        </p:nvSpPr>
        <p:spPr>
          <a:xfrm>
            <a:off x="4394520" y="5268733"/>
            <a:ext cx="74764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作为桌面和锁屏的辅助功能</a:t>
            </a:r>
          </a:p>
        </p:txBody>
      </p:sp>
      <p:sp>
        <p:nvSpPr>
          <p:cNvPr id="204" name="Shape 204"/>
          <p:cNvSpPr/>
          <p:nvPr/>
        </p:nvSpPr>
        <p:spPr>
          <a:xfrm>
            <a:off x="4394520" y="7091184"/>
            <a:ext cx="747643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作为桌面和锁屏的辅助资源库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可独立存在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产品矩阵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4897337" y="4801339"/>
            <a:ext cx="3210127" cy="1238890"/>
            <a:chOff x="0" y="0"/>
            <a:chExt cx="3210125" cy="1238889"/>
          </a:xfrm>
        </p:grpSpPr>
        <p:sp>
          <p:nvSpPr>
            <p:cNvPr id="207" name="Shape 207"/>
            <p:cNvSpPr/>
            <p:nvPr/>
          </p:nvSpPr>
          <p:spPr>
            <a:xfrm>
              <a:off x="0" y="-1"/>
              <a:ext cx="3210126" cy="1238891"/>
            </a:xfrm>
            <a:prstGeom prst="roundRect">
              <a:avLst>
                <a:gd name="adj" fmla="val 21149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100"/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6740" y="206693"/>
              <a:ext cx="3056645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100"/>
              </a:lvl1pPr>
            </a:lstStyle>
            <a:p>
              <a:pPr/>
              <a:r>
                <a:t>Nano桌面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721591" y="2535577"/>
            <a:ext cx="2334027" cy="691409"/>
            <a:chOff x="0" y="0"/>
            <a:chExt cx="2334025" cy="691408"/>
          </a:xfrm>
        </p:grpSpPr>
        <p:sp>
          <p:nvSpPr>
            <p:cNvPr id="210" name="Shape 210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Nano天气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721591" y="5075080"/>
            <a:ext cx="2334027" cy="691410"/>
            <a:chOff x="0" y="0"/>
            <a:chExt cx="2334025" cy="691408"/>
          </a:xfrm>
        </p:grpSpPr>
        <p:sp>
          <p:nvSpPr>
            <p:cNvPr id="213" name="Shape 213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Nano浏览器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721591" y="8078578"/>
            <a:ext cx="2334027" cy="691411"/>
            <a:chOff x="0" y="0"/>
            <a:chExt cx="2334025" cy="691409"/>
          </a:xfrm>
        </p:grpSpPr>
        <p:sp>
          <p:nvSpPr>
            <p:cNvPr id="216" name="Shape 216"/>
            <p:cNvSpPr/>
            <p:nvPr/>
          </p:nvSpPr>
          <p:spPr>
            <a:xfrm>
              <a:off x="-1" y="0"/>
              <a:ext cx="2334027" cy="691410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Nano新闻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5335388" y="8078578"/>
            <a:ext cx="2334026" cy="691411"/>
            <a:chOff x="0" y="0"/>
            <a:chExt cx="2334024" cy="691409"/>
          </a:xfrm>
        </p:grpSpPr>
        <p:sp>
          <p:nvSpPr>
            <p:cNvPr id="219" name="Shape 219"/>
            <p:cNvSpPr/>
            <p:nvPr/>
          </p:nvSpPr>
          <p:spPr>
            <a:xfrm>
              <a:off x="-1" y="0"/>
              <a:ext cx="2334026" cy="691410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5796" y="85353"/>
              <a:ext cx="222243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Nano加速</a:t>
              </a: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9949184" y="8078578"/>
            <a:ext cx="2334026" cy="691411"/>
            <a:chOff x="0" y="0"/>
            <a:chExt cx="2334025" cy="691409"/>
          </a:xfrm>
        </p:grpSpPr>
        <p:sp>
          <p:nvSpPr>
            <p:cNvPr id="222" name="Shape 222"/>
            <p:cNvSpPr/>
            <p:nvPr/>
          </p:nvSpPr>
          <p:spPr>
            <a:xfrm>
              <a:off x="-1" y="0"/>
              <a:ext cx="2334027" cy="691410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Nano壁纸</a:t>
              </a:r>
            </a:p>
          </p:txBody>
        </p:sp>
      </p:grpSp>
      <p:grpSp>
        <p:nvGrpSpPr>
          <p:cNvPr id="227" name="Group 227"/>
          <p:cNvGrpSpPr/>
          <p:nvPr/>
        </p:nvGrpSpPr>
        <p:grpSpPr>
          <a:xfrm>
            <a:off x="9758815" y="5075080"/>
            <a:ext cx="2714761" cy="691410"/>
            <a:chOff x="0" y="0"/>
            <a:chExt cx="2714759" cy="691408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2714760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5797" y="85353"/>
              <a:ext cx="260316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Nano通知插件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9949184" y="2535577"/>
            <a:ext cx="2334026" cy="691409"/>
            <a:chOff x="0" y="0"/>
            <a:chExt cx="2334025" cy="691408"/>
          </a:xfrm>
        </p:grpSpPr>
        <p:sp>
          <p:nvSpPr>
            <p:cNvPr id="228" name="Shape 228"/>
            <p:cNvSpPr/>
            <p:nvPr/>
          </p:nvSpPr>
          <p:spPr>
            <a:xfrm>
              <a:off x="-1" y="0"/>
              <a:ext cx="2334027" cy="691409"/>
            </a:xfrm>
            <a:prstGeom prst="roundRect">
              <a:avLst>
                <a:gd name="adj" fmla="val 2755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5796" y="85353"/>
              <a:ext cx="22224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Nano图标包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5145020" y="2366154"/>
            <a:ext cx="2714760" cy="1030254"/>
            <a:chOff x="0" y="0"/>
            <a:chExt cx="2714759" cy="1030253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2714760" cy="1030254"/>
            </a:xfrm>
            <a:prstGeom prst="roundRect">
              <a:avLst>
                <a:gd name="adj" fmla="val 21213"/>
              </a:avLst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4009" y="178575"/>
              <a:ext cx="2586742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Nano锁屏</a:t>
              </a:r>
            </a:p>
          </p:txBody>
        </p:sp>
      </p:grpSp>
      <p:sp>
        <p:nvSpPr>
          <p:cNvPr id="234" name="Shape 234"/>
          <p:cNvSpPr/>
          <p:nvPr/>
        </p:nvSpPr>
        <p:spPr>
          <a:xfrm flipV="1">
            <a:off x="6531626" y="3856706"/>
            <a:ext cx="3" cy="88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>
            <a:off x="5466883" y="3327770"/>
            <a:ext cx="21294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all apps置顶推荐</a:t>
            </a:r>
          </a:p>
        </p:txBody>
      </p:sp>
      <p:sp>
        <p:nvSpPr>
          <p:cNvPr id="236" name="Shape 236"/>
          <p:cNvSpPr/>
          <p:nvPr/>
        </p:nvSpPr>
        <p:spPr>
          <a:xfrm flipV="1">
            <a:off x="8102599" y="3670465"/>
            <a:ext cx="1474047" cy="12444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Shape 237"/>
          <p:cNvSpPr/>
          <p:nvPr/>
        </p:nvSpPr>
        <p:spPr>
          <a:xfrm>
            <a:off x="9403142" y="3184055"/>
            <a:ext cx="240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自定义图标页面推荐</a:t>
            </a:r>
          </a:p>
        </p:txBody>
      </p:sp>
      <p:sp>
        <p:nvSpPr>
          <p:cNvPr id="238" name="Shape 238"/>
          <p:cNvSpPr/>
          <p:nvPr/>
        </p:nvSpPr>
        <p:spPr>
          <a:xfrm flipV="1">
            <a:off x="8134349" y="5456509"/>
            <a:ext cx="1597583" cy="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9345992" y="5703175"/>
            <a:ext cx="25146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主页图标小红点提示</a:t>
            </a:r>
          </a:p>
        </p:txBody>
      </p:sp>
      <p:sp>
        <p:nvSpPr>
          <p:cNvPr id="240" name="Shape 240"/>
          <p:cNvSpPr/>
          <p:nvPr/>
        </p:nvSpPr>
        <p:spPr>
          <a:xfrm>
            <a:off x="8032749" y="6000748"/>
            <a:ext cx="1294772" cy="1294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9139555" y="7373363"/>
            <a:ext cx="187048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桌面菜单－壁纸</a:t>
            </a:r>
          </a:p>
          <a:p>
            <a:pPr>
              <a:defRPr sz="19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all apps推荐</a:t>
            </a:r>
          </a:p>
        </p:txBody>
      </p:sp>
      <p:sp>
        <p:nvSpPr>
          <p:cNvPr id="242" name="Shape 242"/>
          <p:cNvSpPr/>
          <p:nvPr/>
        </p:nvSpPr>
        <p:spPr>
          <a:xfrm>
            <a:off x="6531626" y="6080319"/>
            <a:ext cx="3" cy="13037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4995898" y="7386063"/>
            <a:ext cx="29210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基于桌面加速推荐深度加速</a:t>
            </a:r>
          </a:p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all apps推荐</a:t>
            </a:r>
          </a:p>
        </p:txBody>
      </p:sp>
      <p:sp>
        <p:nvSpPr>
          <p:cNvPr id="244" name="Shape 244"/>
          <p:cNvSpPr/>
          <p:nvPr/>
        </p:nvSpPr>
        <p:spPr>
          <a:xfrm flipH="1">
            <a:off x="3665792" y="5991769"/>
            <a:ext cx="1312733" cy="1312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1689579" y="7386063"/>
            <a:ext cx="206608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搜索主页more新闻</a:t>
            </a:r>
          </a:p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all apps推荐</a:t>
            </a:r>
          </a:p>
        </p:txBody>
      </p:sp>
      <p:sp>
        <p:nvSpPr>
          <p:cNvPr id="246" name="Shape 246"/>
          <p:cNvSpPr/>
          <p:nvPr/>
        </p:nvSpPr>
        <p:spPr>
          <a:xfrm flipH="1">
            <a:off x="3156760" y="5443809"/>
            <a:ext cx="1639435" cy="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415233" y="5715875"/>
            <a:ext cx="314965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主页浏览器图标点击推荐</a:t>
            </a:r>
          </a:p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从浏览器返回桌面时弹窗推荐</a:t>
            </a:r>
          </a:p>
          <a:p>
            <a: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all apps推荐</a:t>
            </a:r>
          </a:p>
        </p:txBody>
      </p:sp>
      <p:sp>
        <p:nvSpPr>
          <p:cNvPr id="248" name="Shape 248"/>
          <p:cNvSpPr/>
          <p:nvPr/>
        </p:nvSpPr>
        <p:spPr>
          <a:xfrm flipH="1" flipV="1">
            <a:off x="3684501" y="3800016"/>
            <a:ext cx="1276793" cy="10438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1862297" y="3156318"/>
            <a:ext cx="19629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天气详情页推荐</a:t>
            </a:r>
          </a:p>
          <a:p>
            <a: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all apps推荐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互推模式</a:t>
            </a:r>
          </a:p>
        </p:txBody>
      </p:sp>
      <p:sp>
        <p:nvSpPr>
          <p:cNvPr id="252" name="Shape 252"/>
          <p:cNvSpPr/>
          <p:nvPr/>
        </p:nvSpPr>
        <p:spPr>
          <a:xfrm>
            <a:off x="700418" y="3407714"/>
            <a:ext cx="11603963" cy="742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所有矩阵产品都能在</a:t>
            </a:r>
            <a:r>
              <a:rPr sz="3900"/>
              <a:t>Nano Settings</a:t>
            </a:r>
            <a:r>
              <a:t>的</a:t>
            </a:r>
            <a:r>
              <a:rPr b="1" sz="4100">
                <a:latin typeface="+mn-lt"/>
                <a:ea typeface="+mn-ea"/>
                <a:cs typeface="+mn-cs"/>
                <a:sym typeface="Helvetica"/>
              </a:rPr>
              <a:t>Nano Family</a:t>
            </a:r>
            <a:r>
              <a:t>中找到</a:t>
            </a:r>
          </a:p>
        </p:txBody>
      </p:sp>
      <p:sp>
        <p:nvSpPr>
          <p:cNvPr id="253" name="Shape 253"/>
          <p:cNvSpPr/>
          <p:nvPr/>
        </p:nvSpPr>
        <p:spPr>
          <a:xfrm>
            <a:off x="2178773" y="5050915"/>
            <a:ext cx="8647253" cy="1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包括</a:t>
            </a:r>
            <a:r>
              <a:rPr sz="4200"/>
              <a:t>Nano launcher (female version)</a:t>
            </a:r>
            <a:endParaRPr sz="4200"/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和国内的Nano锁屏二次元版</a:t>
            </a:r>
          </a:p>
        </p:txBody>
      </p:sp>
      <p:sp>
        <p:nvSpPr>
          <p:cNvPr id="254" name="Shape 254"/>
          <p:cNvSpPr/>
          <p:nvPr/>
        </p:nvSpPr>
        <p:spPr>
          <a:xfrm>
            <a:off x="1162050" y="7261000"/>
            <a:ext cx="10680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所有矩阵产品都能在各自合适的位置推广矩阵中合适的产品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