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3" r:id="rId4"/>
    <p:sldId id="259" r:id="rId5"/>
    <p:sldId id="269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FF"/>
    <a:srgbClr val="FF99FF"/>
    <a:srgbClr val="CC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136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169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272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995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277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9254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0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61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398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498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079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026873-34F0-4FB9-AFD5-448FE6A5D157}" type="datetimeFigureOut">
              <a:rPr lang="es-ES" smtClean="0"/>
              <a:pPr/>
              <a:t>24/11/2023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A948-EB9F-4A67-8BBA-447DA251A1C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49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1124530"/>
            <a:ext cx="12416589" cy="2387600"/>
          </a:xfrm>
        </p:spPr>
        <p:txBody>
          <a:bodyPr/>
          <a:lstStyle/>
          <a:p>
            <a:r>
              <a:rPr lang="es-ES" dirty="0" smtClean="0"/>
              <a:t>Programación de servicios y procesos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666015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pic>
        <p:nvPicPr>
          <p:cNvPr id="7170" name="Picture 2" descr="Programación concurren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3965" y="3920123"/>
            <a:ext cx="2800350" cy="1647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922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Acceso a datos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56632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Horario</a:t>
            </a:r>
          </a:p>
          <a:p>
            <a:endParaRPr lang="es-E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96561" y="1046205"/>
            <a:ext cx="2369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Profesor: David Plaza</a:t>
            </a:r>
          </a:p>
        </p:txBody>
      </p:sp>
      <p:graphicFrame>
        <p:nvGraphicFramePr>
          <p:cNvPr id="9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7560974"/>
              </p:ext>
            </p:extLst>
          </p:nvPr>
        </p:nvGraphicFramePr>
        <p:xfrm>
          <a:off x="1666724" y="1735156"/>
          <a:ext cx="7596089" cy="3626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94"/>
                <a:gridCol w="1197899"/>
                <a:gridCol w="1165379"/>
                <a:gridCol w="1230419"/>
                <a:gridCol w="1197899"/>
                <a:gridCol w="1197899"/>
              </a:tblGrid>
              <a:tr h="38433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HORARIO 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LUNES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MARTES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MIERCOLES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JUEVES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VIERNES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8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08:30 </a:t>
                      </a:r>
                      <a:r>
                        <a:rPr lang="es-ES" sz="1200" u="none" strike="noStrike" dirty="0">
                          <a:effectLst/>
                        </a:rPr>
                        <a:t>a </a:t>
                      </a:r>
                      <a:r>
                        <a:rPr lang="es-ES" sz="1200" u="none" strike="noStrike" dirty="0" smtClean="0">
                          <a:effectLst/>
                        </a:rPr>
                        <a:t>09:25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23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09:25 </a:t>
                      </a:r>
                      <a:r>
                        <a:rPr lang="es-ES" sz="1200" u="none" strike="noStrike" dirty="0">
                          <a:effectLst/>
                        </a:rPr>
                        <a:t>a </a:t>
                      </a:r>
                      <a:r>
                        <a:rPr lang="es-ES" sz="1200" u="none" strike="noStrike" dirty="0" smtClean="0">
                          <a:effectLst/>
                        </a:rPr>
                        <a:t>10:20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12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10:30 </a:t>
                      </a:r>
                      <a:r>
                        <a:rPr lang="es-ES" sz="1200" u="none" strike="noStrike" dirty="0">
                          <a:effectLst/>
                        </a:rPr>
                        <a:t>a </a:t>
                      </a:r>
                      <a:r>
                        <a:rPr lang="es-ES" sz="1200" u="none" strike="noStrike" dirty="0" smtClean="0">
                          <a:effectLst/>
                        </a:rPr>
                        <a:t>11:25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r>
                        <a:rPr lang="es-ES" sz="1100" u="none" strike="noStrike" dirty="0" smtClean="0">
                          <a:effectLst/>
                        </a:rPr>
                        <a:t>PSP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PSP</a:t>
                      </a:r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12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11:25 a 12:20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E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  <a:endParaRPr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r>
                        <a:rPr lang="es-ES" sz="1100" u="none" strike="noStrike" dirty="0" smtClean="0">
                          <a:effectLst/>
                        </a:rPr>
                        <a:t>PSP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12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12:30 </a:t>
                      </a:r>
                      <a:r>
                        <a:rPr lang="es-ES" sz="1200" u="none" strike="noStrike" dirty="0">
                          <a:effectLst/>
                        </a:rPr>
                        <a:t>a </a:t>
                      </a:r>
                      <a:r>
                        <a:rPr lang="es-ES" sz="1200" u="none" strike="noStrike" dirty="0" smtClean="0">
                          <a:effectLst/>
                        </a:rPr>
                        <a:t>13:25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12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smtClean="0">
                          <a:effectLst/>
                        </a:rPr>
                        <a:t>13:25 a 14:20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1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 smtClean="0"/>
          </a:p>
          <a:p>
            <a:r>
              <a:rPr lang="es-ES" sz="2400" dirty="0" smtClean="0"/>
              <a:t>Contenidos</a:t>
            </a:r>
          </a:p>
          <a:p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34814" y="1820334"/>
            <a:ext cx="8618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 Bloque 1: Programación Multiproceso  (conceptos básicos) 1º EV</a:t>
            </a:r>
          </a:p>
          <a:p>
            <a:pPr>
              <a:buFont typeface="Arial" pitchFamily="34" charset="0"/>
              <a:buChar char="•"/>
            </a:pPr>
            <a:endParaRPr lang="es-E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 Bloque 2: Programación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Multihilo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 (programación orientada a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theads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) 1º EV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Bloque 3: Programación de comunicaciones en red (programación Sockets) 2º EV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 Bloque 4: Generación de servicios en red (Cliente / Servidor y evolución) 2º EV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Bloque 5: Técnicas de programación segura (Teórico) 2º EV</a:t>
            </a:r>
          </a:p>
          <a:p>
            <a:r>
              <a:rPr lang="es-ES" dirty="0" smtClean="0"/>
              <a:t> </a:t>
            </a:r>
          </a:p>
          <a:p>
            <a:pPr algn="just"/>
            <a:endParaRPr lang="es-ES" dirty="0" smtClean="0"/>
          </a:p>
          <a:p>
            <a:pPr algn="just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Evaluación Continua</a:t>
            </a:r>
            <a:endParaRPr lang="es-ES" sz="24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347311" y="179172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Primera</a:t>
                      </a:r>
                      <a:r>
                        <a:rPr lang="es-ES" baseline="0" dirty="0" smtClean="0"/>
                        <a:t> Evaluación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Segunda Evaluación</a:t>
                      </a:r>
                      <a:endParaRPr lang="es-E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s-ES" dirty="0" smtClean="0"/>
                        <a:t>100 </a:t>
                      </a:r>
                      <a:r>
                        <a:rPr lang="es-ES" dirty="0" smtClean="0"/>
                        <a:t>% Examen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100 </a:t>
                      </a:r>
                      <a:r>
                        <a:rPr lang="es-ES" dirty="0" smtClean="0"/>
                        <a:t>% Examen</a:t>
                      </a:r>
                      <a:r>
                        <a:rPr lang="es-ES" baseline="0" dirty="0" smtClean="0"/>
                        <a:t> 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29407" y="4645572"/>
            <a:ext cx="861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aprobar se deberá obtener una media ponderada final de </a:t>
            </a:r>
            <a:r>
              <a:rPr lang="es-ES" dirty="0" smtClean="0">
                <a:solidFill>
                  <a:srgbClr val="FF0000"/>
                </a:solidFill>
              </a:rPr>
              <a:t>5/10 </a:t>
            </a:r>
            <a:r>
              <a:rPr lang="es-ES" dirty="0" smtClean="0"/>
              <a:t>o superior.</a:t>
            </a:r>
          </a:p>
          <a:p>
            <a:endParaRPr lang="es-ES" dirty="0" smtClean="0"/>
          </a:p>
          <a:p>
            <a:r>
              <a:rPr lang="es-ES" dirty="0" smtClean="0"/>
              <a:t>Nota mínima actividades 4/10 , nota mínima Examen 5/10. (Media&gt;5/10)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 smtClean="0"/>
          </a:p>
          <a:p>
            <a:r>
              <a:rPr lang="es-ES" sz="2400" dirty="0" smtClean="0"/>
              <a:t>Evaluación</a:t>
            </a:r>
          </a:p>
          <a:p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97875" y="1282261"/>
            <a:ext cx="581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34814" y="2138854"/>
            <a:ext cx="8618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 </a:t>
            </a:r>
          </a:p>
          <a:p>
            <a:r>
              <a:rPr lang="es-ES" dirty="0" smtClean="0"/>
              <a:t>Se entregarán a través de la plataforma virtual y tendrán un periodo de  entrega. </a:t>
            </a:r>
          </a:p>
          <a:p>
            <a:r>
              <a:rPr lang="es-ES" dirty="0" smtClean="0"/>
              <a:t> </a:t>
            </a:r>
          </a:p>
          <a:p>
            <a:r>
              <a:rPr lang="es-ES" dirty="0" smtClean="0"/>
              <a:t>Las actividades deberá hacer de manera individual o en grupo según establezca el profesor.</a:t>
            </a:r>
          </a:p>
          <a:p>
            <a:r>
              <a:rPr lang="es-ES" dirty="0" smtClean="0"/>
              <a:t> </a:t>
            </a:r>
          </a:p>
          <a:p>
            <a:endParaRPr lang="es-ES" dirty="0" smtClean="0"/>
          </a:p>
          <a:p>
            <a:r>
              <a:rPr lang="es-ES" dirty="0" smtClean="0"/>
              <a:t>La nota de las actividades será la media ponderada de éstas.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Evaluación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35724" y="1813033"/>
            <a:ext cx="8618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Se deberá obtener un mínimo  de  </a:t>
            </a:r>
            <a:r>
              <a:rPr lang="es-ES" dirty="0" smtClean="0">
                <a:solidFill>
                  <a:srgbClr val="FF0000"/>
                </a:solidFill>
              </a:rPr>
              <a:t>5 / 10 </a:t>
            </a:r>
            <a:r>
              <a:rPr lang="es-ES" dirty="0" smtClean="0"/>
              <a:t>en el examen para que haga media.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El alumno tendrá derecho a un examen de evaluación final por cada uno de las evaluaciones  suspensas 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El alumno tendrá derecho a un examen extraordinario final con todo el curso.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Si el alumno no entrega la mitad de las actividades perderá la evaluación continua pero podrá ir al examen ordinario o de evaluación.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Por tanto el alumno tendrá : Examen de convocatoria, examen de evaluación y examen extraordinario. 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851339" y="1145627"/>
            <a:ext cx="65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EXÁMENES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PSP</a:t>
            </a:r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Evaluación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24304" y="1240220"/>
            <a:ext cx="58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PARTICIPACIÓN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208690" y="2138855"/>
            <a:ext cx="86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Se tendrá en cuenta el trabajo de clase día a día mediante observación directa, cuadernos de clase y actividades de clase.</a:t>
            </a:r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6409038"/>
            <a:ext cx="12192000" cy="44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64488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PSP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772047" y="6448853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" y="-1"/>
            <a:ext cx="12192000" cy="71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Evaluación Ordinaria y Extraordinaria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24303" y="1240220"/>
            <a:ext cx="8397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Si el alumno suspende una o varias evaluaciones podrá hacer un examen ordinario con las evaluaciones pendientes y su nota será la obtenida directamente en ese examen sin necesidad de hacer actividades.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Si el alumno no supera alguna de las evaluaciones mediante la evaluación continua o bien mediante la superación del examen ordinario podrá  ir a la convocatoria extraordinario con un examen global al final del curso.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Si el alumno no supera la convocatoria extraordinaria tendrá la asignatura suspensa en el curso 2022/2023.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88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364</TotalTime>
  <Words>311</Words>
  <Application>Microsoft Office PowerPoint</Application>
  <PresentationFormat>Personalizado</PresentationFormat>
  <Paragraphs>119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HDOfficeLightV0</vt:lpstr>
      <vt:lpstr>Programación de servicios y procesos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</dc:creator>
  <cp:lastModifiedBy>David</cp:lastModifiedBy>
  <cp:revision>89</cp:revision>
  <dcterms:created xsi:type="dcterms:W3CDTF">2018-08-07T17:50:25Z</dcterms:created>
  <dcterms:modified xsi:type="dcterms:W3CDTF">2023-11-24T09:01:34Z</dcterms:modified>
</cp:coreProperties>
</file>