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3" r:id="rId4"/>
    <p:sldId id="313" r:id="rId5"/>
    <p:sldId id="258" r:id="rId6"/>
    <p:sldId id="259" r:id="rId7"/>
    <p:sldId id="260" r:id="rId8"/>
    <p:sldId id="261" r:id="rId9"/>
    <p:sldId id="262" r:id="rId10"/>
    <p:sldId id="263" r:id="rId11"/>
    <p:sldId id="264" r:id="rId12"/>
    <p:sldId id="265" r:id="rId13"/>
    <p:sldId id="266" r:id="rId14"/>
    <p:sldId id="267" r:id="rId15"/>
    <p:sldId id="281" r:id="rId16"/>
    <p:sldId id="268" r:id="rId17"/>
    <p:sldId id="269" r:id="rId18"/>
    <p:sldId id="270" r:id="rId19"/>
    <p:sldId id="272" r:id="rId20"/>
    <p:sldId id="271" r:id="rId21"/>
    <p:sldId id="273" r:id="rId22"/>
    <p:sldId id="274" r:id="rId23"/>
    <p:sldId id="275" r:id="rId24"/>
    <p:sldId id="278" r:id="rId25"/>
    <p:sldId id="284" r:id="rId26"/>
    <p:sldId id="279" r:id="rId27"/>
    <p:sldId id="290" r:id="rId28"/>
    <p:sldId id="282" r:id="rId29"/>
    <p:sldId id="280" r:id="rId30"/>
    <p:sldId id="285" r:id="rId31"/>
    <p:sldId id="287" r:id="rId32"/>
    <p:sldId id="286" r:id="rId33"/>
    <p:sldId id="289" r:id="rId34"/>
    <p:sldId id="288" r:id="rId35"/>
    <p:sldId id="291" r:id="rId36"/>
    <p:sldId id="294" r:id="rId37"/>
    <p:sldId id="349" r:id="rId38"/>
    <p:sldId id="295" r:id="rId39"/>
    <p:sldId id="293"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52" r:id="rId53"/>
    <p:sldId id="353" r:id="rId54"/>
    <p:sldId id="354" r:id="rId55"/>
    <p:sldId id="350" r:id="rId5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 initials="E" lastIdx="2" clrIdx="0">
    <p:extLst>
      <p:ext uri="{19B8F6BF-5375-455C-9EA6-DF929625EA0E}">
        <p15:presenceInfo xmlns:p15="http://schemas.microsoft.com/office/powerpoint/2012/main" xmlns="" userId="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FF"/>
    <a:srgbClr val="FF99FF"/>
    <a:srgbClr val="CC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44" autoAdjust="0"/>
    <p:restoredTop sz="94660"/>
  </p:normalViewPr>
  <p:slideViewPr>
    <p:cSldViewPr snapToGrid="0">
      <p:cViewPr varScale="1">
        <p:scale>
          <a:sx n="88" d="100"/>
          <a:sy n="88" d="100"/>
        </p:scale>
        <p:origin x="-126"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9453F-AF5B-43E3-8A3D-20FDB1A97DF7}"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s-ES"/>
        </a:p>
      </dgm:t>
    </dgm:pt>
    <dgm:pt modelId="{1D22733A-B2BF-44D2-B826-22EE46027348}">
      <dgm:prSet phldrT="[Texto]"/>
      <dgm:spPr/>
      <dgm:t>
        <a:bodyPr/>
        <a:lstStyle/>
        <a:p>
          <a:r>
            <a:rPr lang="es-ES" dirty="0"/>
            <a:t>Ejecución</a:t>
          </a:r>
        </a:p>
      </dgm:t>
    </dgm:pt>
    <dgm:pt modelId="{3F0C8FB6-B8D6-49E9-8C58-ECDF6F7AEE3F}" type="parTrans" cxnId="{5EDE95CF-29B7-4EE1-B4BC-8C97065D6EEE}">
      <dgm:prSet/>
      <dgm:spPr/>
      <dgm:t>
        <a:bodyPr/>
        <a:lstStyle/>
        <a:p>
          <a:endParaRPr lang="es-ES"/>
        </a:p>
      </dgm:t>
    </dgm:pt>
    <dgm:pt modelId="{7C921AA3-038A-4ECB-A9C8-4FB66A842825}" type="sibTrans" cxnId="{5EDE95CF-29B7-4EE1-B4BC-8C97065D6EEE}">
      <dgm:prSet/>
      <dgm:spPr>
        <a:solidFill>
          <a:schemeClr val="tx1"/>
        </a:solidFill>
      </dgm:spPr>
      <dgm:t>
        <a:bodyPr/>
        <a:lstStyle/>
        <a:p>
          <a:endParaRPr lang="es-ES"/>
        </a:p>
      </dgm:t>
    </dgm:pt>
    <dgm:pt modelId="{31758502-B154-4F06-8B30-D73F775D1256}">
      <dgm:prSet phldrT="[Texto]"/>
      <dgm:spPr/>
      <dgm:t>
        <a:bodyPr/>
        <a:lstStyle/>
        <a:p>
          <a:r>
            <a:rPr lang="es-ES" dirty="0" smtClean="0"/>
            <a:t>Preparado</a:t>
          </a:r>
          <a:endParaRPr lang="es-ES" dirty="0"/>
        </a:p>
      </dgm:t>
    </dgm:pt>
    <dgm:pt modelId="{BCD0D54F-0BD5-4F6E-8880-2D1FEA00D893}" type="parTrans" cxnId="{48DE460E-2115-4E07-AEBB-501DF24D3E80}">
      <dgm:prSet/>
      <dgm:spPr/>
      <dgm:t>
        <a:bodyPr/>
        <a:lstStyle/>
        <a:p>
          <a:endParaRPr lang="es-ES"/>
        </a:p>
      </dgm:t>
    </dgm:pt>
    <dgm:pt modelId="{4C683BFB-B8ED-4BE0-8316-328178508B70}" type="sibTrans" cxnId="{48DE460E-2115-4E07-AEBB-501DF24D3E80}">
      <dgm:prSet/>
      <dgm:spPr>
        <a:solidFill>
          <a:schemeClr val="tx1"/>
        </a:solidFill>
      </dgm:spPr>
      <dgm:t>
        <a:bodyPr/>
        <a:lstStyle/>
        <a:p>
          <a:endParaRPr lang="es-ES"/>
        </a:p>
      </dgm:t>
    </dgm:pt>
    <dgm:pt modelId="{F34EE626-3BA9-4C42-B007-98458C9A3F1D}">
      <dgm:prSet phldrT="[Texto]"/>
      <dgm:spPr/>
      <dgm:t>
        <a:bodyPr/>
        <a:lstStyle/>
        <a:p>
          <a:r>
            <a:rPr lang="es-ES" dirty="0" smtClean="0"/>
            <a:t>Bloqueado</a:t>
          </a:r>
          <a:endParaRPr lang="es-ES" dirty="0"/>
        </a:p>
      </dgm:t>
    </dgm:pt>
    <dgm:pt modelId="{4C3288DD-21A5-4D88-989A-A999635258DF}" type="parTrans" cxnId="{7A241FF2-A821-43C2-A90C-FB0BEECB0F89}">
      <dgm:prSet/>
      <dgm:spPr/>
      <dgm:t>
        <a:bodyPr/>
        <a:lstStyle/>
        <a:p>
          <a:endParaRPr lang="es-ES"/>
        </a:p>
      </dgm:t>
    </dgm:pt>
    <dgm:pt modelId="{B1B6E67E-0D11-445D-A211-6E5FD7F50785}" type="sibTrans" cxnId="{7A241FF2-A821-43C2-A90C-FB0BEECB0F89}">
      <dgm:prSet/>
      <dgm:spPr>
        <a:solidFill>
          <a:schemeClr val="tx1"/>
        </a:solidFill>
      </dgm:spPr>
      <dgm:t>
        <a:bodyPr/>
        <a:lstStyle/>
        <a:p>
          <a:endParaRPr lang="es-ES"/>
        </a:p>
      </dgm:t>
    </dgm:pt>
    <dgm:pt modelId="{752F644A-274C-426C-8DAD-AD796A4AEB7B}" type="pres">
      <dgm:prSet presAssocID="{F319453F-AF5B-43E3-8A3D-20FDB1A97DF7}" presName="Name0" presStyleCnt="0">
        <dgm:presLayoutVars>
          <dgm:dir/>
          <dgm:resizeHandles val="exact"/>
        </dgm:presLayoutVars>
      </dgm:prSet>
      <dgm:spPr/>
      <dgm:t>
        <a:bodyPr/>
        <a:lstStyle/>
        <a:p>
          <a:endParaRPr lang="es-ES"/>
        </a:p>
      </dgm:t>
    </dgm:pt>
    <dgm:pt modelId="{75109BA4-A578-4B8E-8CC1-EC5D8C60318F}" type="pres">
      <dgm:prSet presAssocID="{1D22733A-B2BF-44D2-B826-22EE46027348}" presName="node" presStyleLbl="node1" presStyleIdx="0" presStyleCnt="3">
        <dgm:presLayoutVars>
          <dgm:bulletEnabled val="1"/>
        </dgm:presLayoutVars>
      </dgm:prSet>
      <dgm:spPr/>
      <dgm:t>
        <a:bodyPr/>
        <a:lstStyle/>
        <a:p>
          <a:endParaRPr lang="es-ES"/>
        </a:p>
      </dgm:t>
    </dgm:pt>
    <dgm:pt modelId="{6B148EC0-FCE3-430D-833A-BD46192E5AB6}" type="pres">
      <dgm:prSet presAssocID="{7C921AA3-038A-4ECB-A9C8-4FB66A842825}" presName="sibTrans" presStyleLbl="sibTrans2D1" presStyleIdx="0" presStyleCnt="3" custAng="10732782" custLinFactNeighborX="59240" custLinFactNeighborY="-62537"/>
      <dgm:spPr>
        <a:prstGeom prst="rightArrow">
          <a:avLst/>
        </a:prstGeom>
      </dgm:spPr>
      <dgm:t>
        <a:bodyPr/>
        <a:lstStyle/>
        <a:p>
          <a:endParaRPr lang="es-ES"/>
        </a:p>
      </dgm:t>
    </dgm:pt>
    <dgm:pt modelId="{5FCCB388-A2CC-4882-901C-E8FC7C51EF9A}" type="pres">
      <dgm:prSet presAssocID="{7C921AA3-038A-4ECB-A9C8-4FB66A842825}" presName="connectorText" presStyleLbl="sibTrans2D1" presStyleIdx="0" presStyleCnt="3"/>
      <dgm:spPr/>
      <dgm:t>
        <a:bodyPr/>
        <a:lstStyle/>
        <a:p>
          <a:endParaRPr lang="es-ES"/>
        </a:p>
      </dgm:t>
    </dgm:pt>
    <dgm:pt modelId="{C123DC00-6FCE-47B9-B2DC-CF93AF05F0C8}" type="pres">
      <dgm:prSet presAssocID="{31758502-B154-4F06-8B30-D73F775D1256}" presName="node" presStyleLbl="node1" presStyleIdx="1" presStyleCnt="3">
        <dgm:presLayoutVars>
          <dgm:bulletEnabled val="1"/>
        </dgm:presLayoutVars>
      </dgm:prSet>
      <dgm:spPr/>
      <dgm:t>
        <a:bodyPr/>
        <a:lstStyle/>
        <a:p>
          <a:endParaRPr lang="es-ES"/>
        </a:p>
      </dgm:t>
    </dgm:pt>
    <dgm:pt modelId="{1A5964C1-EC7B-45D1-AC39-B243946463B3}" type="pres">
      <dgm:prSet presAssocID="{4C683BFB-B8ED-4BE0-8316-328178508B70}" presName="sibTrans" presStyleLbl="sibTrans2D1" presStyleIdx="1" presStyleCnt="3"/>
      <dgm:spPr>
        <a:prstGeom prst="leftArrow">
          <a:avLst/>
        </a:prstGeom>
      </dgm:spPr>
      <dgm:t>
        <a:bodyPr/>
        <a:lstStyle/>
        <a:p>
          <a:endParaRPr lang="es-ES"/>
        </a:p>
      </dgm:t>
    </dgm:pt>
    <dgm:pt modelId="{0D4C098C-6989-4C89-8383-A95C6232BD88}" type="pres">
      <dgm:prSet presAssocID="{4C683BFB-B8ED-4BE0-8316-328178508B70}" presName="connectorText" presStyleLbl="sibTrans2D1" presStyleIdx="1" presStyleCnt="3"/>
      <dgm:spPr/>
      <dgm:t>
        <a:bodyPr/>
        <a:lstStyle/>
        <a:p>
          <a:endParaRPr lang="es-ES"/>
        </a:p>
      </dgm:t>
    </dgm:pt>
    <dgm:pt modelId="{7EA6C820-C17C-470E-8968-3AE29E00A905}" type="pres">
      <dgm:prSet presAssocID="{F34EE626-3BA9-4C42-B007-98458C9A3F1D}" presName="node" presStyleLbl="node1" presStyleIdx="2" presStyleCnt="3">
        <dgm:presLayoutVars>
          <dgm:bulletEnabled val="1"/>
        </dgm:presLayoutVars>
      </dgm:prSet>
      <dgm:spPr/>
      <dgm:t>
        <a:bodyPr/>
        <a:lstStyle/>
        <a:p>
          <a:endParaRPr lang="es-ES"/>
        </a:p>
      </dgm:t>
    </dgm:pt>
    <dgm:pt modelId="{ECC2E5C6-551E-4B26-8BD8-93CCC24EBE46}" type="pres">
      <dgm:prSet presAssocID="{B1B6E67E-0D11-445D-A211-6E5FD7F50785}" presName="sibTrans" presStyleLbl="sibTrans2D1" presStyleIdx="2" presStyleCnt="3"/>
      <dgm:spPr>
        <a:prstGeom prst="leftArrow">
          <a:avLst/>
        </a:prstGeom>
      </dgm:spPr>
      <dgm:t>
        <a:bodyPr/>
        <a:lstStyle/>
        <a:p>
          <a:endParaRPr lang="es-ES"/>
        </a:p>
      </dgm:t>
    </dgm:pt>
    <dgm:pt modelId="{CE6EF3D0-4243-4574-A83D-513F7069BDAC}" type="pres">
      <dgm:prSet presAssocID="{B1B6E67E-0D11-445D-A211-6E5FD7F50785}" presName="connectorText" presStyleLbl="sibTrans2D1" presStyleIdx="2" presStyleCnt="3"/>
      <dgm:spPr/>
      <dgm:t>
        <a:bodyPr/>
        <a:lstStyle/>
        <a:p>
          <a:endParaRPr lang="es-ES"/>
        </a:p>
      </dgm:t>
    </dgm:pt>
  </dgm:ptLst>
  <dgm:cxnLst>
    <dgm:cxn modelId="{661F2E76-C523-414B-B46E-C02C7991935D}" type="presOf" srcId="{B1B6E67E-0D11-445D-A211-6E5FD7F50785}" destId="{ECC2E5C6-551E-4B26-8BD8-93CCC24EBE46}" srcOrd="0" destOrd="0" presId="urn:microsoft.com/office/officeart/2005/8/layout/cycle7"/>
    <dgm:cxn modelId="{1BBF43B6-9B3E-4BAD-A479-8754097560C5}" type="presOf" srcId="{7C921AA3-038A-4ECB-A9C8-4FB66A842825}" destId="{6B148EC0-FCE3-430D-833A-BD46192E5AB6}" srcOrd="0" destOrd="0" presId="urn:microsoft.com/office/officeart/2005/8/layout/cycle7"/>
    <dgm:cxn modelId="{48DE460E-2115-4E07-AEBB-501DF24D3E80}" srcId="{F319453F-AF5B-43E3-8A3D-20FDB1A97DF7}" destId="{31758502-B154-4F06-8B30-D73F775D1256}" srcOrd="1" destOrd="0" parTransId="{BCD0D54F-0BD5-4F6E-8880-2D1FEA00D893}" sibTransId="{4C683BFB-B8ED-4BE0-8316-328178508B70}"/>
    <dgm:cxn modelId="{8A013A78-DCB4-43E9-96E5-10451C114182}" type="presOf" srcId="{31758502-B154-4F06-8B30-D73F775D1256}" destId="{C123DC00-6FCE-47B9-B2DC-CF93AF05F0C8}" srcOrd="0" destOrd="0" presId="urn:microsoft.com/office/officeart/2005/8/layout/cycle7"/>
    <dgm:cxn modelId="{D0C3FA49-6D32-43C5-A546-B3FDF08DB5A9}" type="presOf" srcId="{7C921AA3-038A-4ECB-A9C8-4FB66A842825}" destId="{5FCCB388-A2CC-4882-901C-E8FC7C51EF9A}" srcOrd="1" destOrd="0" presId="urn:microsoft.com/office/officeart/2005/8/layout/cycle7"/>
    <dgm:cxn modelId="{67789209-EE4D-409C-B436-8473B875D215}" type="presOf" srcId="{F34EE626-3BA9-4C42-B007-98458C9A3F1D}" destId="{7EA6C820-C17C-470E-8968-3AE29E00A905}" srcOrd="0" destOrd="0" presId="urn:microsoft.com/office/officeart/2005/8/layout/cycle7"/>
    <dgm:cxn modelId="{37C9959A-685F-47B6-812F-3D8ED6774DF9}" type="presOf" srcId="{B1B6E67E-0D11-445D-A211-6E5FD7F50785}" destId="{CE6EF3D0-4243-4574-A83D-513F7069BDAC}" srcOrd="1" destOrd="0" presId="urn:microsoft.com/office/officeart/2005/8/layout/cycle7"/>
    <dgm:cxn modelId="{5EDE95CF-29B7-4EE1-B4BC-8C97065D6EEE}" srcId="{F319453F-AF5B-43E3-8A3D-20FDB1A97DF7}" destId="{1D22733A-B2BF-44D2-B826-22EE46027348}" srcOrd="0" destOrd="0" parTransId="{3F0C8FB6-B8D6-49E9-8C58-ECDF6F7AEE3F}" sibTransId="{7C921AA3-038A-4ECB-A9C8-4FB66A842825}"/>
    <dgm:cxn modelId="{D5070FFB-B7A8-4E8B-917A-E6EB49B3E5C6}" type="presOf" srcId="{4C683BFB-B8ED-4BE0-8316-328178508B70}" destId="{1A5964C1-EC7B-45D1-AC39-B243946463B3}" srcOrd="0" destOrd="0" presId="urn:microsoft.com/office/officeart/2005/8/layout/cycle7"/>
    <dgm:cxn modelId="{6FB5B9D8-1CBD-4987-8CE6-D5790A72751C}" type="presOf" srcId="{4C683BFB-B8ED-4BE0-8316-328178508B70}" destId="{0D4C098C-6989-4C89-8383-A95C6232BD88}" srcOrd="1" destOrd="0" presId="urn:microsoft.com/office/officeart/2005/8/layout/cycle7"/>
    <dgm:cxn modelId="{50352C4C-598F-4D1E-A929-DDEA833A58D4}" type="presOf" srcId="{F319453F-AF5B-43E3-8A3D-20FDB1A97DF7}" destId="{752F644A-274C-426C-8DAD-AD796A4AEB7B}" srcOrd="0" destOrd="0" presId="urn:microsoft.com/office/officeart/2005/8/layout/cycle7"/>
    <dgm:cxn modelId="{7A241FF2-A821-43C2-A90C-FB0BEECB0F89}" srcId="{F319453F-AF5B-43E3-8A3D-20FDB1A97DF7}" destId="{F34EE626-3BA9-4C42-B007-98458C9A3F1D}" srcOrd="2" destOrd="0" parTransId="{4C3288DD-21A5-4D88-989A-A999635258DF}" sibTransId="{B1B6E67E-0D11-445D-A211-6E5FD7F50785}"/>
    <dgm:cxn modelId="{62E5CF06-3325-4276-A361-829AF24F806E}" type="presOf" srcId="{1D22733A-B2BF-44D2-B826-22EE46027348}" destId="{75109BA4-A578-4B8E-8CC1-EC5D8C60318F}" srcOrd="0" destOrd="0" presId="urn:microsoft.com/office/officeart/2005/8/layout/cycle7"/>
    <dgm:cxn modelId="{00995D8C-FE01-4117-A504-A862BAE1BC53}" type="presParOf" srcId="{752F644A-274C-426C-8DAD-AD796A4AEB7B}" destId="{75109BA4-A578-4B8E-8CC1-EC5D8C60318F}" srcOrd="0" destOrd="0" presId="urn:microsoft.com/office/officeart/2005/8/layout/cycle7"/>
    <dgm:cxn modelId="{6DD000D1-3088-4DAB-8285-AFC08A7511BA}" type="presParOf" srcId="{752F644A-274C-426C-8DAD-AD796A4AEB7B}" destId="{6B148EC0-FCE3-430D-833A-BD46192E5AB6}" srcOrd="1" destOrd="0" presId="urn:microsoft.com/office/officeart/2005/8/layout/cycle7"/>
    <dgm:cxn modelId="{47E84BBF-85ED-47C3-AD45-9B49EED1AD74}" type="presParOf" srcId="{6B148EC0-FCE3-430D-833A-BD46192E5AB6}" destId="{5FCCB388-A2CC-4882-901C-E8FC7C51EF9A}" srcOrd="0" destOrd="0" presId="urn:microsoft.com/office/officeart/2005/8/layout/cycle7"/>
    <dgm:cxn modelId="{A6C4F50A-E0E5-439D-BD6B-7AE3C4DFEAEA}" type="presParOf" srcId="{752F644A-274C-426C-8DAD-AD796A4AEB7B}" destId="{C123DC00-6FCE-47B9-B2DC-CF93AF05F0C8}" srcOrd="2" destOrd="0" presId="urn:microsoft.com/office/officeart/2005/8/layout/cycle7"/>
    <dgm:cxn modelId="{FB93FF3D-C837-402A-BF5F-2E58735E0026}" type="presParOf" srcId="{752F644A-274C-426C-8DAD-AD796A4AEB7B}" destId="{1A5964C1-EC7B-45D1-AC39-B243946463B3}" srcOrd="3" destOrd="0" presId="urn:microsoft.com/office/officeart/2005/8/layout/cycle7"/>
    <dgm:cxn modelId="{2878D854-6663-48E5-A431-DC9452F01A02}" type="presParOf" srcId="{1A5964C1-EC7B-45D1-AC39-B243946463B3}" destId="{0D4C098C-6989-4C89-8383-A95C6232BD88}" srcOrd="0" destOrd="0" presId="urn:microsoft.com/office/officeart/2005/8/layout/cycle7"/>
    <dgm:cxn modelId="{BF850916-EB04-4FF9-907B-1B8C3F5162F9}" type="presParOf" srcId="{752F644A-274C-426C-8DAD-AD796A4AEB7B}" destId="{7EA6C820-C17C-470E-8968-3AE29E00A905}" srcOrd="4" destOrd="0" presId="urn:microsoft.com/office/officeart/2005/8/layout/cycle7"/>
    <dgm:cxn modelId="{AA964D95-C994-4140-B472-C246DA2DB014}" type="presParOf" srcId="{752F644A-274C-426C-8DAD-AD796A4AEB7B}" destId="{ECC2E5C6-551E-4B26-8BD8-93CCC24EBE46}" srcOrd="5" destOrd="0" presId="urn:microsoft.com/office/officeart/2005/8/layout/cycle7"/>
    <dgm:cxn modelId="{5FDBE4F4-3BA6-4AFA-9273-A3A67A093F75}" type="presParOf" srcId="{ECC2E5C6-551E-4B26-8BD8-93CCC24EBE46}" destId="{CE6EF3D0-4243-4574-A83D-513F7069BDAC}" srcOrd="0" destOrd="0" presId="urn:microsoft.com/office/officeart/2005/8/layout/cycle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09BA4-A578-4B8E-8CC1-EC5D8C60318F}">
      <dsp:nvSpPr>
        <dsp:cNvPr id="0" name=""/>
        <dsp:cNvSpPr/>
      </dsp:nvSpPr>
      <dsp:spPr>
        <a:xfrm>
          <a:off x="2761365" y="101"/>
          <a:ext cx="2109221" cy="1054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t>Ejecución</a:t>
          </a:r>
        </a:p>
      </dsp:txBody>
      <dsp:txXfrm>
        <a:off x="2792253" y="30989"/>
        <a:ext cx="2047445" cy="992834"/>
      </dsp:txXfrm>
    </dsp:sp>
    <dsp:sp modelId="{6B148EC0-FCE3-430D-833A-BD46192E5AB6}">
      <dsp:nvSpPr>
        <dsp:cNvPr id="0" name=""/>
        <dsp:cNvSpPr/>
      </dsp:nvSpPr>
      <dsp:spPr>
        <a:xfrm rot="14332782">
          <a:off x="4790247" y="1622835"/>
          <a:ext cx="1103892" cy="369113"/>
        </a:xfrm>
        <a:prstGeom prst="rightArrow">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ES" sz="1500" kern="1200"/>
        </a:p>
      </dsp:txBody>
      <dsp:txXfrm>
        <a:off x="4900981" y="1696658"/>
        <a:ext cx="882424" cy="221467"/>
      </dsp:txXfrm>
    </dsp:sp>
    <dsp:sp modelId="{C123DC00-6FCE-47B9-B2DC-CF93AF05F0C8}">
      <dsp:nvSpPr>
        <dsp:cNvPr id="0" name=""/>
        <dsp:cNvSpPr/>
      </dsp:nvSpPr>
      <dsp:spPr>
        <a:xfrm>
          <a:off x="4505909" y="3021739"/>
          <a:ext cx="2109221" cy="1054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t>Listo</a:t>
          </a:r>
        </a:p>
      </dsp:txBody>
      <dsp:txXfrm>
        <a:off x="4536797" y="3052627"/>
        <a:ext cx="2047445" cy="992834"/>
      </dsp:txXfrm>
    </dsp:sp>
    <dsp:sp modelId="{1A5964C1-EC7B-45D1-AC39-B243946463B3}">
      <dsp:nvSpPr>
        <dsp:cNvPr id="0" name=""/>
        <dsp:cNvSpPr/>
      </dsp:nvSpPr>
      <dsp:spPr>
        <a:xfrm rot="10800000">
          <a:off x="3264030" y="3364487"/>
          <a:ext cx="1103892" cy="369113"/>
        </a:xfrm>
        <a:prstGeom prst="leftArrow">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ES" sz="1500" kern="1200"/>
        </a:p>
      </dsp:txBody>
      <dsp:txXfrm rot="10800000">
        <a:off x="3374764" y="3438310"/>
        <a:ext cx="882424" cy="221467"/>
      </dsp:txXfrm>
    </dsp:sp>
    <dsp:sp modelId="{7EA6C820-C17C-470E-8968-3AE29E00A905}">
      <dsp:nvSpPr>
        <dsp:cNvPr id="0" name=""/>
        <dsp:cNvSpPr/>
      </dsp:nvSpPr>
      <dsp:spPr>
        <a:xfrm>
          <a:off x="1016822" y="3021739"/>
          <a:ext cx="2109221" cy="1054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t>Bloqueado</a:t>
          </a:r>
        </a:p>
      </dsp:txBody>
      <dsp:txXfrm>
        <a:off x="1047710" y="3052627"/>
        <a:ext cx="2047445" cy="992834"/>
      </dsp:txXfrm>
    </dsp:sp>
    <dsp:sp modelId="{ECC2E5C6-551E-4B26-8BD8-93CCC24EBE46}">
      <dsp:nvSpPr>
        <dsp:cNvPr id="0" name=""/>
        <dsp:cNvSpPr/>
      </dsp:nvSpPr>
      <dsp:spPr>
        <a:xfrm rot="18000000">
          <a:off x="2391758" y="1853668"/>
          <a:ext cx="1103892" cy="369113"/>
        </a:xfrm>
        <a:prstGeom prst="leftArrow">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ES" sz="1500" kern="1200"/>
        </a:p>
      </dsp:txBody>
      <dsp:txXfrm>
        <a:off x="2502492" y="1927491"/>
        <a:ext cx="882424" cy="22146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4013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14169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3272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7995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0277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8925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xmlns="" val="209406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xmlns="" val="418761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223989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404980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07/09/2022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340795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0026873-34F0-4FB9-AFD5-448FE6A5D157}" type="datetimeFigureOut">
              <a:rPr lang="es-ES" smtClean="0"/>
              <a:pPr/>
              <a:t>07/09/2022</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CEA948-EB9F-4A67-8BBA-447DA251A1C7}" type="slidenum">
              <a:rPr lang="es-ES" smtClean="0"/>
              <a:pPr/>
              <a:t>‹Nº›</a:t>
            </a:fld>
            <a:endParaRPr lang="es-ES" dirty="0"/>
          </a:p>
        </p:txBody>
      </p:sp>
    </p:spTree>
    <p:extLst>
      <p:ext uri="{BB962C8B-B14F-4D97-AF65-F5344CB8AC3E}">
        <p14:creationId xmlns:p14="http://schemas.microsoft.com/office/powerpoint/2010/main" xmlns="" val="94993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de servicios y procesos</a:t>
            </a:r>
          </a:p>
        </p:txBody>
      </p:sp>
      <p:sp>
        <p:nvSpPr>
          <p:cNvPr id="5" name="Subtítulo 4"/>
          <p:cNvSpPr>
            <a:spLocks noGrp="1"/>
          </p:cNvSpPr>
          <p:nvPr>
            <p:ph type="subTitle" idx="1"/>
          </p:nvPr>
        </p:nvSpPr>
        <p:spPr/>
        <p:txBody>
          <a:bodyPr/>
          <a:lstStyle/>
          <a:p>
            <a:r>
              <a:rPr lang="es-ES" dirty="0"/>
              <a:t>Tema 1: Programación multiproceso</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40922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Windows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8" name="CuadroTexto 7"/>
          <p:cNvSpPr txBox="1"/>
          <p:nvPr/>
        </p:nvSpPr>
        <p:spPr>
          <a:xfrm>
            <a:off x="237067" y="1016000"/>
            <a:ext cx="11717866" cy="584775"/>
          </a:xfrm>
          <a:prstGeom prst="rect">
            <a:avLst/>
          </a:prstGeom>
          <a:noFill/>
        </p:spPr>
        <p:txBody>
          <a:bodyPr wrap="square" rtlCol="0">
            <a:spAutoFit/>
          </a:bodyPr>
          <a:lstStyle/>
          <a:p>
            <a:r>
              <a:rPr lang="es-ES" sz="3200" dirty="0" err="1"/>
              <a:t>tasklist</a:t>
            </a:r>
            <a:endParaRPr lang="es-ES" sz="3200" dirty="0"/>
          </a:p>
        </p:txBody>
      </p:sp>
      <p:pic>
        <p:nvPicPr>
          <p:cNvPr id="2" name="Imagen 1"/>
          <p:cNvPicPr>
            <a:picLocks noChangeAspect="1"/>
          </p:cNvPicPr>
          <p:nvPr/>
        </p:nvPicPr>
        <p:blipFill>
          <a:blip r:embed="rId2"/>
          <a:stretch>
            <a:fillRect/>
          </a:stretch>
        </p:blipFill>
        <p:spPr>
          <a:xfrm>
            <a:off x="2180843" y="1016000"/>
            <a:ext cx="9037070" cy="5205993"/>
          </a:xfrm>
          <a:prstGeom prst="rect">
            <a:avLst/>
          </a:prstGeom>
        </p:spPr>
      </p:pic>
    </p:spTree>
    <p:extLst>
      <p:ext uri="{BB962C8B-B14F-4D97-AF65-F5344CB8AC3E}">
        <p14:creationId xmlns:p14="http://schemas.microsoft.com/office/powerpoint/2010/main" xmlns="" val="257843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Windows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8" name="CuadroTexto 7"/>
          <p:cNvSpPr txBox="1"/>
          <p:nvPr/>
        </p:nvSpPr>
        <p:spPr>
          <a:xfrm>
            <a:off x="237067" y="1016000"/>
            <a:ext cx="6378886" cy="1077218"/>
          </a:xfrm>
          <a:prstGeom prst="rect">
            <a:avLst/>
          </a:prstGeom>
          <a:noFill/>
        </p:spPr>
        <p:txBody>
          <a:bodyPr wrap="square" rtlCol="0">
            <a:spAutoFit/>
          </a:bodyPr>
          <a:lstStyle/>
          <a:p>
            <a:r>
              <a:rPr lang="es-ES" sz="3200" dirty="0"/>
              <a:t>Administrador de tareas de Windows </a:t>
            </a:r>
          </a:p>
          <a:p>
            <a:r>
              <a:rPr lang="es-ES" sz="3200" dirty="0"/>
              <a:t>[</a:t>
            </a:r>
            <a:r>
              <a:rPr lang="es-ES" sz="3200" dirty="0" err="1"/>
              <a:t>CTRL+Alt+Supr</a:t>
            </a:r>
            <a:r>
              <a:rPr lang="es-ES" sz="3200" dirty="0"/>
              <a:t>]</a:t>
            </a:r>
          </a:p>
        </p:txBody>
      </p:sp>
      <p:pic>
        <p:nvPicPr>
          <p:cNvPr id="3" name="Imagen 2"/>
          <p:cNvPicPr>
            <a:picLocks noChangeAspect="1"/>
          </p:cNvPicPr>
          <p:nvPr/>
        </p:nvPicPr>
        <p:blipFill>
          <a:blip r:embed="rId2"/>
          <a:stretch>
            <a:fillRect/>
          </a:stretch>
        </p:blipFill>
        <p:spPr>
          <a:xfrm>
            <a:off x="6615953" y="1016000"/>
            <a:ext cx="4095752" cy="4562986"/>
          </a:xfrm>
          <a:prstGeom prst="rect">
            <a:avLst/>
          </a:prstGeom>
        </p:spPr>
      </p:pic>
    </p:spTree>
    <p:extLst>
      <p:ext uri="{BB962C8B-B14F-4D97-AF65-F5344CB8AC3E}">
        <p14:creationId xmlns:p14="http://schemas.microsoft.com/office/powerpoint/2010/main" xmlns="" val="295559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Estados de un proceso</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aphicFrame>
        <p:nvGraphicFramePr>
          <p:cNvPr id="2" name="Diagrama 1"/>
          <p:cNvGraphicFramePr/>
          <p:nvPr>
            <p:extLst>
              <p:ext uri="{D42A27DB-BD31-4B8C-83A1-F6EECF244321}">
                <p14:modId xmlns:p14="http://schemas.microsoft.com/office/powerpoint/2010/main" xmlns="" val="88502562"/>
              </p:ext>
            </p:extLst>
          </p:nvPr>
        </p:nvGraphicFramePr>
        <p:xfrm>
          <a:off x="1725602" y="1165412"/>
          <a:ext cx="7631953" cy="407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upo 9"/>
          <p:cNvGrpSpPr/>
          <p:nvPr/>
        </p:nvGrpSpPr>
        <p:grpSpPr>
          <a:xfrm>
            <a:off x="6341568" y="2741972"/>
            <a:ext cx="369113" cy="1103892"/>
            <a:chOff x="4503690" y="1486279"/>
            <a:chExt cx="369113" cy="1103892"/>
          </a:xfrm>
        </p:grpSpPr>
        <p:sp>
          <p:nvSpPr>
            <p:cNvPr id="12" name="Flecha derecha 11"/>
            <p:cNvSpPr/>
            <p:nvPr/>
          </p:nvSpPr>
          <p:spPr>
            <a:xfrm rot="3600000">
              <a:off x="4136301" y="1853668"/>
              <a:ext cx="1103892" cy="369113"/>
            </a:xfrm>
            <a:prstGeom prst="rightArrow">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 name="Flecha derecha 4"/>
            <p:cNvSpPr/>
            <p:nvPr/>
          </p:nvSpPr>
          <p:spPr>
            <a:xfrm rot="3600000">
              <a:off x="4247035" y="1927491"/>
              <a:ext cx="882424" cy="2214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p:txBody>
        </p:sp>
      </p:grpSp>
      <p:sp>
        <p:nvSpPr>
          <p:cNvPr id="4" name="CuadroTexto 3"/>
          <p:cNvSpPr txBox="1"/>
          <p:nvPr/>
        </p:nvSpPr>
        <p:spPr>
          <a:xfrm>
            <a:off x="3068661" y="2741972"/>
            <a:ext cx="1223412" cy="461665"/>
          </a:xfrm>
          <a:prstGeom prst="rect">
            <a:avLst/>
          </a:prstGeom>
          <a:noFill/>
        </p:spPr>
        <p:txBody>
          <a:bodyPr wrap="none" rtlCol="0">
            <a:spAutoFit/>
          </a:bodyPr>
          <a:lstStyle/>
          <a:p>
            <a:r>
              <a:rPr lang="es-ES" sz="2400" dirty="0"/>
              <a:t>Bloqueo</a:t>
            </a:r>
          </a:p>
        </p:txBody>
      </p:sp>
      <p:sp>
        <p:nvSpPr>
          <p:cNvPr id="14" name="CuadroTexto 13"/>
          <p:cNvSpPr txBox="1"/>
          <p:nvPr/>
        </p:nvSpPr>
        <p:spPr>
          <a:xfrm>
            <a:off x="5309078" y="3090333"/>
            <a:ext cx="1223412" cy="830997"/>
          </a:xfrm>
          <a:prstGeom prst="rect">
            <a:avLst/>
          </a:prstGeom>
          <a:noFill/>
        </p:spPr>
        <p:txBody>
          <a:bodyPr wrap="square" rtlCol="0">
            <a:spAutoFit/>
          </a:bodyPr>
          <a:lstStyle/>
          <a:p>
            <a:r>
              <a:rPr lang="es-ES" sz="2400" dirty="0"/>
              <a:t>Fin de tiempo</a:t>
            </a:r>
          </a:p>
        </p:txBody>
      </p:sp>
      <p:sp>
        <p:nvSpPr>
          <p:cNvPr id="15" name="CuadroTexto 14"/>
          <p:cNvSpPr txBox="1"/>
          <p:nvPr/>
        </p:nvSpPr>
        <p:spPr>
          <a:xfrm>
            <a:off x="4789609" y="5201809"/>
            <a:ext cx="1038939" cy="461665"/>
          </a:xfrm>
          <a:prstGeom prst="rect">
            <a:avLst/>
          </a:prstGeom>
          <a:noFill/>
        </p:spPr>
        <p:txBody>
          <a:bodyPr wrap="none" rtlCol="0">
            <a:spAutoFit/>
          </a:bodyPr>
          <a:lstStyle/>
          <a:p>
            <a:r>
              <a:rPr lang="es-ES" sz="2400" dirty="0"/>
              <a:t>Evento</a:t>
            </a:r>
          </a:p>
        </p:txBody>
      </p:sp>
      <p:sp>
        <p:nvSpPr>
          <p:cNvPr id="16" name="CuadroTexto 15"/>
          <p:cNvSpPr txBox="1"/>
          <p:nvPr/>
        </p:nvSpPr>
        <p:spPr>
          <a:xfrm>
            <a:off x="7316368" y="2628668"/>
            <a:ext cx="1503938" cy="461665"/>
          </a:xfrm>
          <a:prstGeom prst="rect">
            <a:avLst/>
          </a:prstGeom>
          <a:noFill/>
        </p:spPr>
        <p:txBody>
          <a:bodyPr wrap="none" rtlCol="0">
            <a:spAutoFit/>
          </a:bodyPr>
          <a:lstStyle/>
          <a:p>
            <a:r>
              <a:rPr lang="es-ES" sz="2400" dirty="0"/>
              <a:t>Despachar</a:t>
            </a:r>
          </a:p>
        </p:txBody>
      </p:sp>
    </p:spTree>
    <p:extLst>
      <p:ext uri="{BB962C8B-B14F-4D97-AF65-F5344CB8AC3E}">
        <p14:creationId xmlns:p14="http://schemas.microsoft.com/office/powerpoint/2010/main" xmlns="" val="133525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Estados de un proceso</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pSp>
        <p:nvGrpSpPr>
          <p:cNvPr id="17" name="Grupo 16"/>
          <p:cNvGrpSpPr/>
          <p:nvPr/>
        </p:nvGrpSpPr>
        <p:grpSpPr>
          <a:xfrm>
            <a:off x="785573" y="1432776"/>
            <a:ext cx="2109221" cy="1054610"/>
            <a:chOff x="2761365" y="101"/>
            <a:chExt cx="2109221" cy="1054610"/>
          </a:xfrm>
        </p:grpSpPr>
        <p:sp>
          <p:nvSpPr>
            <p:cNvPr id="18" name="Rectángulo redondeado 17"/>
            <p:cNvSpPr/>
            <p:nvPr/>
          </p:nvSpPr>
          <p:spPr>
            <a:xfrm>
              <a:off x="2761365" y="101"/>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ángulo 18"/>
            <p:cNvSpPr/>
            <p:nvPr/>
          </p:nvSpPr>
          <p:spPr>
            <a:xfrm>
              <a:off x="2792253" y="30989"/>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a:t>Ejecución</a:t>
              </a:r>
            </a:p>
          </p:txBody>
        </p:sp>
      </p:grpSp>
      <p:grpSp>
        <p:nvGrpSpPr>
          <p:cNvPr id="20" name="Grupo 19"/>
          <p:cNvGrpSpPr/>
          <p:nvPr/>
        </p:nvGrpSpPr>
        <p:grpSpPr>
          <a:xfrm>
            <a:off x="785573" y="2918876"/>
            <a:ext cx="2109221" cy="1054610"/>
            <a:chOff x="1016822" y="3021739"/>
            <a:chExt cx="2109221" cy="1054610"/>
          </a:xfrm>
        </p:grpSpPr>
        <p:sp>
          <p:nvSpPr>
            <p:cNvPr id="21" name="Rectángulo redondeado 20"/>
            <p:cNvSpPr/>
            <p:nvPr/>
          </p:nvSpPr>
          <p:spPr>
            <a:xfrm>
              <a:off x="1016822"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ángulo 21"/>
            <p:cNvSpPr/>
            <p:nvPr/>
          </p:nvSpPr>
          <p:spPr>
            <a:xfrm>
              <a:off x="1047710"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a:t>Bloqueado</a:t>
              </a:r>
            </a:p>
          </p:txBody>
        </p:sp>
      </p:grpSp>
      <p:grpSp>
        <p:nvGrpSpPr>
          <p:cNvPr id="23" name="Grupo 22"/>
          <p:cNvGrpSpPr/>
          <p:nvPr/>
        </p:nvGrpSpPr>
        <p:grpSpPr>
          <a:xfrm>
            <a:off x="754685" y="4404976"/>
            <a:ext cx="2109221" cy="1054610"/>
            <a:chOff x="4505909" y="3021739"/>
            <a:chExt cx="2109221" cy="1054610"/>
          </a:xfrm>
        </p:grpSpPr>
        <p:sp>
          <p:nvSpPr>
            <p:cNvPr id="24" name="Rectángulo redondeado 23"/>
            <p:cNvSpPr/>
            <p:nvPr/>
          </p:nvSpPr>
          <p:spPr>
            <a:xfrm>
              <a:off x="4505909"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ángulo 24"/>
            <p:cNvSpPr/>
            <p:nvPr/>
          </p:nvSpPr>
          <p:spPr>
            <a:xfrm>
              <a:off x="4536797"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smtClean="0"/>
                <a:t>Preparado</a:t>
              </a:r>
              <a:endParaRPr lang="es-ES" sz="3200" kern="1200" dirty="0"/>
            </a:p>
          </p:txBody>
        </p:sp>
      </p:grpSp>
      <p:sp>
        <p:nvSpPr>
          <p:cNvPr id="3" name="CuadroTexto 2"/>
          <p:cNvSpPr txBox="1"/>
          <p:nvPr/>
        </p:nvSpPr>
        <p:spPr>
          <a:xfrm>
            <a:off x="3161439" y="1698471"/>
            <a:ext cx="5861156" cy="523220"/>
          </a:xfrm>
          <a:prstGeom prst="rect">
            <a:avLst/>
          </a:prstGeom>
          <a:noFill/>
        </p:spPr>
        <p:txBody>
          <a:bodyPr wrap="none" rtlCol="0">
            <a:spAutoFit/>
          </a:bodyPr>
          <a:lstStyle/>
          <a:p>
            <a:r>
              <a:rPr lang="es-ES" sz="2800" dirty="0"/>
              <a:t>El proceso está haciendo uso de la CPU</a:t>
            </a:r>
          </a:p>
        </p:txBody>
      </p:sp>
      <p:sp>
        <p:nvSpPr>
          <p:cNvPr id="26" name="CuadroTexto 25"/>
          <p:cNvSpPr txBox="1"/>
          <p:nvPr/>
        </p:nvSpPr>
        <p:spPr>
          <a:xfrm>
            <a:off x="3161439" y="2993113"/>
            <a:ext cx="8689902" cy="954107"/>
          </a:xfrm>
          <a:prstGeom prst="rect">
            <a:avLst/>
          </a:prstGeom>
          <a:noFill/>
        </p:spPr>
        <p:txBody>
          <a:bodyPr wrap="square" rtlCol="0">
            <a:spAutoFit/>
          </a:bodyPr>
          <a:lstStyle/>
          <a:p>
            <a:r>
              <a:rPr lang="es-ES" sz="2800" dirty="0"/>
              <a:t>El proceso está esperando a que ocurra un evento (por ejemplo que termine una operación de E/S)</a:t>
            </a:r>
          </a:p>
        </p:txBody>
      </p:sp>
      <p:sp>
        <p:nvSpPr>
          <p:cNvPr id="27" name="CuadroTexto 26"/>
          <p:cNvSpPr txBox="1"/>
          <p:nvPr/>
        </p:nvSpPr>
        <p:spPr>
          <a:xfrm>
            <a:off x="3161439" y="4675734"/>
            <a:ext cx="8501494" cy="523220"/>
          </a:xfrm>
          <a:prstGeom prst="rect">
            <a:avLst/>
          </a:prstGeom>
          <a:noFill/>
        </p:spPr>
        <p:txBody>
          <a:bodyPr wrap="none" rtlCol="0">
            <a:spAutoFit/>
          </a:bodyPr>
          <a:lstStyle/>
          <a:p>
            <a:r>
              <a:rPr lang="es-ES" sz="2800" dirty="0"/>
              <a:t>El proceso está listo para ejecutarse cuando se le de paso</a:t>
            </a:r>
          </a:p>
        </p:txBody>
      </p:sp>
    </p:spTree>
    <p:extLst>
      <p:ext uri="{BB962C8B-B14F-4D97-AF65-F5344CB8AC3E}">
        <p14:creationId xmlns:p14="http://schemas.microsoft.com/office/powerpoint/2010/main" xmlns="" val="419001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Transiciones entre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pSp>
        <p:nvGrpSpPr>
          <p:cNvPr id="17" name="Grupo 16"/>
          <p:cNvGrpSpPr/>
          <p:nvPr/>
        </p:nvGrpSpPr>
        <p:grpSpPr>
          <a:xfrm>
            <a:off x="267736" y="979363"/>
            <a:ext cx="2109221" cy="1054610"/>
            <a:chOff x="2761365" y="101"/>
            <a:chExt cx="2109221" cy="1054610"/>
          </a:xfrm>
        </p:grpSpPr>
        <p:sp>
          <p:nvSpPr>
            <p:cNvPr id="18" name="Rectángulo redondeado 17"/>
            <p:cNvSpPr/>
            <p:nvPr/>
          </p:nvSpPr>
          <p:spPr>
            <a:xfrm>
              <a:off x="2761365" y="101"/>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ángulo 18"/>
            <p:cNvSpPr/>
            <p:nvPr/>
          </p:nvSpPr>
          <p:spPr>
            <a:xfrm>
              <a:off x="2792253" y="30989"/>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a:t>Ejecución</a:t>
              </a:r>
            </a:p>
          </p:txBody>
        </p:sp>
      </p:grpSp>
      <p:grpSp>
        <p:nvGrpSpPr>
          <p:cNvPr id="20" name="Grupo 19"/>
          <p:cNvGrpSpPr/>
          <p:nvPr/>
        </p:nvGrpSpPr>
        <p:grpSpPr>
          <a:xfrm>
            <a:off x="2957145" y="966404"/>
            <a:ext cx="2109221" cy="1054610"/>
            <a:chOff x="1016822" y="3021739"/>
            <a:chExt cx="2109221" cy="1054610"/>
          </a:xfrm>
        </p:grpSpPr>
        <p:sp>
          <p:nvSpPr>
            <p:cNvPr id="21" name="Rectángulo redondeado 20"/>
            <p:cNvSpPr/>
            <p:nvPr/>
          </p:nvSpPr>
          <p:spPr>
            <a:xfrm>
              <a:off x="1016822"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ángulo 21"/>
            <p:cNvSpPr/>
            <p:nvPr/>
          </p:nvSpPr>
          <p:spPr>
            <a:xfrm>
              <a:off x="1047710"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a:t>Bloqueado</a:t>
              </a:r>
            </a:p>
          </p:txBody>
        </p:sp>
      </p:grpSp>
      <p:grpSp>
        <p:nvGrpSpPr>
          <p:cNvPr id="15" name="Grupo 14"/>
          <p:cNvGrpSpPr/>
          <p:nvPr/>
        </p:nvGrpSpPr>
        <p:grpSpPr>
          <a:xfrm>
            <a:off x="2374311" y="1303181"/>
            <a:ext cx="613722" cy="527817"/>
            <a:chOff x="3264030" y="3364487"/>
            <a:chExt cx="1103892" cy="369113"/>
          </a:xfrm>
        </p:grpSpPr>
        <p:sp>
          <p:nvSpPr>
            <p:cNvPr id="16" name="Flecha izquierda 15"/>
            <p:cNvSpPr/>
            <p:nvPr/>
          </p:nvSpPr>
          <p:spPr>
            <a:xfrm rot="10800000">
              <a:off x="3264030" y="3364487"/>
              <a:ext cx="1103892" cy="369113"/>
            </a:xfrm>
            <a:prstGeom prst="leftArrow">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6" name="Flecha izquierda 4"/>
            <p:cNvSpPr/>
            <p:nvPr/>
          </p:nvSpPr>
          <p:spPr>
            <a:xfrm rot="21600000">
              <a:off x="3374764" y="3438310"/>
              <a:ext cx="882424" cy="2214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p:txBody>
        </p:sp>
      </p:grpSp>
      <p:grpSp>
        <p:nvGrpSpPr>
          <p:cNvPr id="27" name="Grupo 26"/>
          <p:cNvGrpSpPr/>
          <p:nvPr/>
        </p:nvGrpSpPr>
        <p:grpSpPr>
          <a:xfrm>
            <a:off x="244676" y="2294477"/>
            <a:ext cx="2109221" cy="1054610"/>
            <a:chOff x="2761365" y="101"/>
            <a:chExt cx="2109221" cy="1054610"/>
          </a:xfrm>
        </p:grpSpPr>
        <p:sp>
          <p:nvSpPr>
            <p:cNvPr id="28" name="Rectángulo redondeado 27"/>
            <p:cNvSpPr/>
            <p:nvPr/>
          </p:nvSpPr>
          <p:spPr>
            <a:xfrm>
              <a:off x="2761365" y="101"/>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ángulo 28"/>
            <p:cNvSpPr/>
            <p:nvPr/>
          </p:nvSpPr>
          <p:spPr>
            <a:xfrm>
              <a:off x="2792253" y="30989"/>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dirty="0"/>
                <a:t>Bloqueado</a:t>
              </a:r>
              <a:endParaRPr lang="es-ES" sz="3200" kern="1200" dirty="0"/>
            </a:p>
          </p:txBody>
        </p:sp>
      </p:grpSp>
      <p:grpSp>
        <p:nvGrpSpPr>
          <p:cNvPr id="30" name="Grupo 29"/>
          <p:cNvGrpSpPr/>
          <p:nvPr/>
        </p:nvGrpSpPr>
        <p:grpSpPr>
          <a:xfrm>
            <a:off x="2934085" y="2281518"/>
            <a:ext cx="2109221" cy="1054610"/>
            <a:chOff x="1016822" y="3021739"/>
            <a:chExt cx="2109221" cy="1054610"/>
          </a:xfrm>
        </p:grpSpPr>
        <p:sp>
          <p:nvSpPr>
            <p:cNvPr id="31" name="Rectángulo redondeado 30"/>
            <p:cNvSpPr/>
            <p:nvPr/>
          </p:nvSpPr>
          <p:spPr>
            <a:xfrm>
              <a:off x="1016822"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ángulo 31"/>
            <p:cNvSpPr/>
            <p:nvPr/>
          </p:nvSpPr>
          <p:spPr>
            <a:xfrm>
              <a:off x="1047710"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smtClean="0"/>
                <a:t>Preparado</a:t>
              </a:r>
              <a:endParaRPr lang="es-ES" sz="3200" kern="1200" dirty="0"/>
            </a:p>
          </p:txBody>
        </p:sp>
      </p:grpSp>
      <p:grpSp>
        <p:nvGrpSpPr>
          <p:cNvPr id="33" name="Grupo 32"/>
          <p:cNvGrpSpPr/>
          <p:nvPr/>
        </p:nvGrpSpPr>
        <p:grpSpPr>
          <a:xfrm>
            <a:off x="2351251" y="2618295"/>
            <a:ext cx="613722" cy="527817"/>
            <a:chOff x="3264030" y="3364487"/>
            <a:chExt cx="1103892" cy="369113"/>
          </a:xfrm>
        </p:grpSpPr>
        <p:sp>
          <p:nvSpPr>
            <p:cNvPr id="34" name="Flecha izquierda 33"/>
            <p:cNvSpPr/>
            <p:nvPr/>
          </p:nvSpPr>
          <p:spPr>
            <a:xfrm rot="10800000">
              <a:off x="3264030" y="3364487"/>
              <a:ext cx="1103892" cy="369113"/>
            </a:xfrm>
            <a:prstGeom prst="leftArrow">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5" name="Flecha izquierda 4"/>
            <p:cNvSpPr/>
            <p:nvPr/>
          </p:nvSpPr>
          <p:spPr>
            <a:xfrm rot="21600000">
              <a:off x="3374764" y="3438310"/>
              <a:ext cx="882424" cy="2214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p:txBody>
        </p:sp>
      </p:grpSp>
      <p:grpSp>
        <p:nvGrpSpPr>
          <p:cNvPr id="36" name="Grupo 35"/>
          <p:cNvGrpSpPr/>
          <p:nvPr/>
        </p:nvGrpSpPr>
        <p:grpSpPr>
          <a:xfrm>
            <a:off x="265090" y="3650469"/>
            <a:ext cx="2109221" cy="1054610"/>
            <a:chOff x="2761365" y="101"/>
            <a:chExt cx="2109221" cy="1054610"/>
          </a:xfrm>
        </p:grpSpPr>
        <p:sp>
          <p:nvSpPr>
            <p:cNvPr id="37" name="Rectángulo redondeado 36"/>
            <p:cNvSpPr/>
            <p:nvPr/>
          </p:nvSpPr>
          <p:spPr>
            <a:xfrm>
              <a:off x="2761365" y="101"/>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ectángulo 37"/>
            <p:cNvSpPr/>
            <p:nvPr/>
          </p:nvSpPr>
          <p:spPr>
            <a:xfrm>
              <a:off x="2792253" y="30989"/>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dirty="0" smtClean="0"/>
                <a:t>Preparado</a:t>
              </a:r>
              <a:endParaRPr lang="es-ES" sz="3200" kern="1200" dirty="0"/>
            </a:p>
          </p:txBody>
        </p:sp>
      </p:grpSp>
      <p:grpSp>
        <p:nvGrpSpPr>
          <p:cNvPr id="39" name="Grupo 38"/>
          <p:cNvGrpSpPr/>
          <p:nvPr/>
        </p:nvGrpSpPr>
        <p:grpSpPr>
          <a:xfrm>
            <a:off x="2954499" y="3637510"/>
            <a:ext cx="2109221" cy="1054610"/>
            <a:chOff x="1016822" y="3021739"/>
            <a:chExt cx="2109221" cy="1054610"/>
          </a:xfrm>
        </p:grpSpPr>
        <p:sp>
          <p:nvSpPr>
            <p:cNvPr id="40" name="Rectángulo redondeado 39"/>
            <p:cNvSpPr/>
            <p:nvPr/>
          </p:nvSpPr>
          <p:spPr>
            <a:xfrm>
              <a:off x="1016822"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ectángulo 40"/>
            <p:cNvSpPr/>
            <p:nvPr/>
          </p:nvSpPr>
          <p:spPr>
            <a:xfrm>
              <a:off x="1047710"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a:t>Ejecución</a:t>
              </a:r>
            </a:p>
          </p:txBody>
        </p:sp>
      </p:grpSp>
      <p:grpSp>
        <p:nvGrpSpPr>
          <p:cNvPr id="42" name="Grupo 41"/>
          <p:cNvGrpSpPr/>
          <p:nvPr/>
        </p:nvGrpSpPr>
        <p:grpSpPr>
          <a:xfrm>
            <a:off x="2371665" y="3974287"/>
            <a:ext cx="613722" cy="527817"/>
            <a:chOff x="3264030" y="3364487"/>
            <a:chExt cx="1103892" cy="369113"/>
          </a:xfrm>
        </p:grpSpPr>
        <p:sp>
          <p:nvSpPr>
            <p:cNvPr id="43" name="Flecha izquierda 42"/>
            <p:cNvSpPr/>
            <p:nvPr/>
          </p:nvSpPr>
          <p:spPr>
            <a:xfrm rot="10800000">
              <a:off x="3264030" y="3364487"/>
              <a:ext cx="1103892" cy="369113"/>
            </a:xfrm>
            <a:prstGeom prst="leftArrow">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4" name="Flecha izquierda 4"/>
            <p:cNvSpPr/>
            <p:nvPr/>
          </p:nvSpPr>
          <p:spPr>
            <a:xfrm rot="21600000">
              <a:off x="3374764" y="3438310"/>
              <a:ext cx="882424" cy="2214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p:txBody>
        </p:sp>
      </p:grpSp>
      <p:grpSp>
        <p:nvGrpSpPr>
          <p:cNvPr id="45" name="Grupo 44"/>
          <p:cNvGrpSpPr/>
          <p:nvPr/>
        </p:nvGrpSpPr>
        <p:grpSpPr>
          <a:xfrm>
            <a:off x="270060" y="5023274"/>
            <a:ext cx="2109221" cy="1054610"/>
            <a:chOff x="2761365" y="101"/>
            <a:chExt cx="2109221" cy="1054610"/>
          </a:xfrm>
        </p:grpSpPr>
        <p:sp>
          <p:nvSpPr>
            <p:cNvPr id="46" name="Rectángulo redondeado 45"/>
            <p:cNvSpPr/>
            <p:nvPr/>
          </p:nvSpPr>
          <p:spPr>
            <a:xfrm>
              <a:off x="2761365" y="101"/>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Rectángulo 46"/>
            <p:cNvSpPr/>
            <p:nvPr/>
          </p:nvSpPr>
          <p:spPr>
            <a:xfrm>
              <a:off x="2792253" y="30989"/>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dirty="0"/>
                <a:t>Ejecución</a:t>
              </a:r>
              <a:endParaRPr lang="es-ES" sz="3200" kern="1200" dirty="0"/>
            </a:p>
          </p:txBody>
        </p:sp>
      </p:grpSp>
      <p:grpSp>
        <p:nvGrpSpPr>
          <p:cNvPr id="48" name="Grupo 47"/>
          <p:cNvGrpSpPr/>
          <p:nvPr/>
        </p:nvGrpSpPr>
        <p:grpSpPr>
          <a:xfrm>
            <a:off x="2959469" y="5010315"/>
            <a:ext cx="2109221" cy="1054610"/>
            <a:chOff x="1016822" y="3021739"/>
            <a:chExt cx="2109221" cy="1054610"/>
          </a:xfrm>
        </p:grpSpPr>
        <p:sp>
          <p:nvSpPr>
            <p:cNvPr id="49" name="Rectángulo redondeado 48"/>
            <p:cNvSpPr/>
            <p:nvPr/>
          </p:nvSpPr>
          <p:spPr>
            <a:xfrm>
              <a:off x="1016822" y="3021739"/>
              <a:ext cx="2109221" cy="10546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ctángulo 49"/>
            <p:cNvSpPr/>
            <p:nvPr/>
          </p:nvSpPr>
          <p:spPr>
            <a:xfrm>
              <a:off x="1047710" y="3052627"/>
              <a:ext cx="2047445" cy="992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ES" sz="3200" kern="1200" dirty="0" smtClean="0"/>
                <a:t>Preparado</a:t>
              </a:r>
              <a:endParaRPr lang="es-ES" sz="3200" kern="1200" dirty="0"/>
            </a:p>
          </p:txBody>
        </p:sp>
      </p:grpSp>
      <p:grpSp>
        <p:nvGrpSpPr>
          <p:cNvPr id="51" name="Grupo 50"/>
          <p:cNvGrpSpPr/>
          <p:nvPr/>
        </p:nvGrpSpPr>
        <p:grpSpPr>
          <a:xfrm>
            <a:off x="2376635" y="5347092"/>
            <a:ext cx="613722" cy="527817"/>
            <a:chOff x="3264030" y="3364487"/>
            <a:chExt cx="1103892" cy="369113"/>
          </a:xfrm>
        </p:grpSpPr>
        <p:sp>
          <p:nvSpPr>
            <p:cNvPr id="52" name="Flecha izquierda 51"/>
            <p:cNvSpPr/>
            <p:nvPr/>
          </p:nvSpPr>
          <p:spPr>
            <a:xfrm rot="10800000">
              <a:off x="3264030" y="3364487"/>
              <a:ext cx="1103892" cy="369113"/>
            </a:xfrm>
            <a:prstGeom prst="leftArrow">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3" name="Flecha izquierda 4"/>
            <p:cNvSpPr/>
            <p:nvPr/>
          </p:nvSpPr>
          <p:spPr>
            <a:xfrm rot="21600000">
              <a:off x="3374764" y="3438310"/>
              <a:ext cx="882424" cy="2214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p:txBody>
        </p:sp>
      </p:grpSp>
      <p:sp>
        <p:nvSpPr>
          <p:cNvPr id="54" name="CuadroTexto 53"/>
          <p:cNvSpPr txBox="1"/>
          <p:nvPr/>
        </p:nvSpPr>
        <p:spPr>
          <a:xfrm>
            <a:off x="5304092" y="1232099"/>
            <a:ext cx="6826017" cy="523220"/>
          </a:xfrm>
          <a:prstGeom prst="rect">
            <a:avLst/>
          </a:prstGeom>
          <a:noFill/>
        </p:spPr>
        <p:txBody>
          <a:bodyPr wrap="square" rtlCol="0">
            <a:spAutoFit/>
          </a:bodyPr>
          <a:lstStyle/>
          <a:p>
            <a:r>
              <a:rPr lang="es-ES" sz="2800" dirty="0"/>
              <a:t>Está en espera de un evento externo</a:t>
            </a:r>
          </a:p>
        </p:txBody>
      </p:sp>
      <p:sp>
        <p:nvSpPr>
          <p:cNvPr id="55" name="CuadroTexto 54"/>
          <p:cNvSpPr txBox="1"/>
          <p:nvPr/>
        </p:nvSpPr>
        <p:spPr>
          <a:xfrm>
            <a:off x="5304091" y="2513758"/>
            <a:ext cx="6826017" cy="523220"/>
          </a:xfrm>
          <a:prstGeom prst="rect">
            <a:avLst/>
          </a:prstGeom>
          <a:noFill/>
        </p:spPr>
        <p:txBody>
          <a:bodyPr wrap="square" rtlCol="0">
            <a:spAutoFit/>
          </a:bodyPr>
          <a:lstStyle/>
          <a:p>
            <a:r>
              <a:rPr lang="es-ES" sz="2800" dirty="0"/>
              <a:t>El evento que esperaba se produce</a:t>
            </a:r>
          </a:p>
        </p:txBody>
      </p:sp>
      <p:sp>
        <p:nvSpPr>
          <p:cNvPr id="56" name="CuadroTexto 55"/>
          <p:cNvSpPr txBox="1"/>
          <p:nvPr/>
        </p:nvSpPr>
        <p:spPr>
          <a:xfrm>
            <a:off x="5304090" y="3873320"/>
            <a:ext cx="6826017" cy="523220"/>
          </a:xfrm>
          <a:prstGeom prst="rect">
            <a:avLst/>
          </a:prstGeom>
          <a:noFill/>
        </p:spPr>
        <p:txBody>
          <a:bodyPr wrap="square" rtlCol="0">
            <a:spAutoFit/>
          </a:bodyPr>
          <a:lstStyle/>
          <a:p>
            <a:r>
              <a:rPr lang="es-ES" sz="2800" dirty="0"/>
              <a:t>El sistema le otorga un tiempo de CPU</a:t>
            </a:r>
          </a:p>
        </p:txBody>
      </p:sp>
      <p:sp>
        <p:nvSpPr>
          <p:cNvPr id="57" name="CuadroTexto 56"/>
          <p:cNvSpPr txBox="1"/>
          <p:nvPr/>
        </p:nvSpPr>
        <p:spPr>
          <a:xfrm>
            <a:off x="5304090" y="5141179"/>
            <a:ext cx="6826017" cy="523220"/>
          </a:xfrm>
          <a:prstGeom prst="rect">
            <a:avLst/>
          </a:prstGeom>
          <a:noFill/>
        </p:spPr>
        <p:txBody>
          <a:bodyPr wrap="square" rtlCol="0">
            <a:spAutoFit/>
          </a:bodyPr>
          <a:lstStyle/>
          <a:p>
            <a:r>
              <a:rPr lang="es-ES" sz="2800" dirty="0"/>
              <a:t>Se le acaba el tiempo asignado de CPU</a:t>
            </a:r>
          </a:p>
        </p:txBody>
      </p:sp>
    </p:spTree>
    <p:extLst>
      <p:ext uri="{BB962C8B-B14F-4D97-AF65-F5344CB8AC3E}">
        <p14:creationId xmlns:p14="http://schemas.microsoft.com/office/powerpoint/2010/main" xmlns="" val="41425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Planificación de procesos</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362172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Niveles de planificación de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35467" y="776727"/>
            <a:ext cx="11633200" cy="6247864"/>
          </a:xfrm>
          <a:prstGeom prst="rect">
            <a:avLst/>
          </a:prstGeom>
          <a:noFill/>
        </p:spPr>
        <p:txBody>
          <a:bodyPr wrap="square" rtlCol="0">
            <a:spAutoFit/>
          </a:bodyPr>
          <a:lstStyle/>
          <a:p>
            <a:pPr marL="457200" indent="-457200">
              <a:buFont typeface="Arial" panose="020B0604020202020204" pitchFamily="34" charset="0"/>
              <a:buChar char="•"/>
            </a:pPr>
            <a:r>
              <a:rPr lang="es-ES" sz="4000" dirty="0"/>
              <a:t>Planificación a </a:t>
            </a:r>
            <a:r>
              <a:rPr lang="es-ES" sz="4000" b="1" dirty="0"/>
              <a:t>largo plazo</a:t>
            </a:r>
            <a:r>
              <a:rPr lang="es-ES" sz="4000" dirty="0"/>
              <a:t>: Se realiza el control de admisión de procesos a ejecutar. Se utiliza mucho en </a:t>
            </a:r>
            <a:r>
              <a:rPr lang="es-ES" sz="4000" i="1" dirty="0" err="1"/>
              <a:t>batch</a:t>
            </a:r>
            <a:r>
              <a:rPr lang="es-ES" sz="4000" dirty="0"/>
              <a:t>.</a:t>
            </a:r>
          </a:p>
          <a:p>
            <a:endParaRPr lang="es-ES" sz="4000" dirty="0"/>
          </a:p>
          <a:p>
            <a:pPr marL="457200" indent="-457200">
              <a:buFont typeface="Arial" panose="020B0604020202020204" pitchFamily="34" charset="0"/>
              <a:buChar char="•"/>
            </a:pPr>
            <a:r>
              <a:rPr lang="es-ES" sz="4000" dirty="0"/>
              <a:t>Planificación a </a:t>
            </a:r>
            <a:r>
              <a:rPr lang="es-ES" sz="4000" b="1" dirty="0"/>
              <a:t>medio plazo</a:t>
            </a:r>
            <a:r>
              <a:rPr lang="es-ES" sz="4000" dirty="0"/>
              <a:t>: Se selecciona qué procesos se añaden o retiran de memoria principal.</a:t>
            </a:r>
          </a:p>
          <a:p>
            <a:pPr marL="457200" indent="-457200">
              <a:buFont typeface="Arial" panose="020B0604020202020204" pitchFamily="34" charset="0"/>
              <a:buChar char="•"/>
            </a:pPr>
            <a:endParaRPr lang="es-ES" sz="4000" dirty="0"/>
          </a:p>
          <a:p>
            <a:pPr marL="457200" indent="-457200">
              <a:buFont typeface="Arial" panose="020B0604020202020204" pitchFamily="34" charset="0"/>
              <a:buChar char="•"/>
            </a:pPr>
            <a:r>
              <a:rPr lang="es-ES" sz="4000" dirty="0"/>
              <a:t>Planificación a </a:t>
            </a:r>
            <a:r>
              <a:rPr lang="es-ES" sz="4000" b="1" dirty="0"/>
              <a:t>corto plazo </a:t>
            </a:r>
            <a:r>
              <a:rPr lang="es-ES" sz="4000" dirty="0"/>
              <a:t>(</a:t>
            </a:r>
            <a:r>
              <a:rPr lang="es-ES" sz="4000" i="1" dirty="0" err="1"/>
              <a:t>dispatcher</a:t>
            </a:r>
            <a:r>
              <a:rPr lang="es-ES" sz="4000" dirty="0"/>
              <a:t>): Se selecciona el siguiente proceso a ejecutar.</a:t>
            </a:r>
          </a:p>
          <a:p>
            <a:pPr marL="457200" indent="-457200">
              <a:buFont typeface="Arial" panose="020B0604020202020204" pitchFamily="34" charset="0"/>
              <a:buChar char="•"/>
            </a:pPr>
            <a:endParaRPr lang="es-ES" sz="4000" dirty="0"/>
          </a:p>
        </p:txBody>
      </p:sp>
    </p:spTree>
    <p:extLst>
      <p:ext uri="{BB962C8B-B14F-4D97-AF65-F5344CB8AC3E}">
        <p14:creationId xmlns:p14="http://schemas.microsoft.com/office/powerpoint/2010/main" xmlns="" val="314948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Tipos de planificación de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75417" y="1199430"/>
            <a:ext cx="11633200" cy="5016758"/>
          </a:xfrm>
          <a:prstGeom prst="rect">
            <a:avLst/>
          </a:prstGeom>
          <a:noFill/>
        </p:spPr>
        <p:txBody>
          <a:bodyPr wrap="square" rtlCol="0">
            <a:spAutoFit/>
          </a:bodyPr>
          <a:lstStyle/>
          <a:p>
            <a:pPr marL="457200" indent="-457200">
              <a:buFont typeface="Arial" panose="020B0604020202020204" pitchFamily="34" charset="0"/>
              <a:buChar char="•"/>
            </a:pPr>
            <a:r>
              <a:rPr lang="es-ES" sz="4000" b="1" dirty="0"/>
              <a:t>No </a:t>
            </a:r>
            <a:r>
              <a:rPr lang="es-ES" sz="4000" b="1" dirty="0" err="1"/>
              <a:t>apropiativa</a:t>
            </a:r>
            <a:r>
              <a:rPr lang="es-ES" sz="4000" dirty="0"/>
              <a:t>: El proceso en ejecución sigue usando la CPU mientras quiera.</a:t>
            </a:r>
          </a:p>
          <a:p>
            <a:pPr marL="457200" indent="-457200">
              <a:buFont typeface="Arial" panose="020B0604020202020204" pitchFamily="34" charset="0"/>
              <a:buChar char="•"/>
            </a:pPr>
            <a:endParaRPr lang="es-ES" sz="4000" dirty="0"/>
          </a:p>
          <a:p>
            <a:pPr marL="457200" indent="-457200">
              <a:buFont typeface="Arial" panose="020B0604020202020204" pitchFamily="34" charset="0"/>
              <a:buChar char="•"/>
            </a:pPr>
            <a:r>
              <a:rPr lang="es-ES" sz="4000" b="1" dirty="0" err="1"/>
              <a:t>Apropiativa</a:t>
            </a:r>
            <a:r>
              <a:rPr lang="es-ES" sz="4000" dirty="0"/>
              <a:t>: El SSOO </a:t>
            </a:r>
            <a:r>
              <a:rPr lang="es-ES" sz="4000"/>
              <a:t>puede expulsar </a:t>
            </a:r>
            <a:r>
              <a:rPr lang="es-ES" sz="4000" dirty="0"/>
              <a:t>a los procesos de la CPU. Esta política supone mayor coste que la no </a:t>
            </a:r>
            <a:r>
              <a:rPr lang="es-ES" sz="4000" dirty="0" err="1"/>
              <a:t>apropiativa</a:t>
            </a:r>
            <a:r>
              <a:rPr lang="es-ES" sz="4000" dirty="0"/>
              <a:t>, pero da un mejor servicio al conjunto de procesos. Evita la monopolización de la CPU.</a:t>
            </a:r>
          </a:p>
          <a:p>
            <a:pPr marL="457200" indent="-457200">
              <a:buFont typeface="Arial" panose="020B0604020202020204" pitchFamily="34" charset="0"/>
              <a:buChar char="•"/>
            </a:pPr>
            <a:endParaRPr lang="es-ES" sz="4000" dirty="0"/>
          </a:p>
        </p:txBody>
      </p:sp>
    </p:spTree>
    <p:extLst>
      <p:ext uri="{BB962C8B-B14F-4D97-AF65-F5344CB8AC3E}">
        <p14:creationId xmlns:p14="http://schemas.microsoft.com/office/powerpoint/2010/main" xmlns="" val="317778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Medidas de la 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3" name="CuadroTexto 2"/>
          <p:cNvSpPr txBox="1"/>
          <p:nvPr/>
        </p:nvSpPr>
        <p:spPr>
          <a:xfrm>
            <a:off x="233084" y="880533"/>
            <a:ext cx="11717866" cy="5078313"/>
          </a:xfrm>
          <a:prstGeom prst="rect">
            <a:avLst/>
          </a:prstGeom>
          <a:noFill/>
        </p:spPr>
        <p:txBody>
          <a:bodyPr wrap="square" rtlCol="0">
            <a:spAutoFit/>
          </a:bodyPr>
          <a:lstStyle/>
          <a:p>
            <a:pPr marL="571500" indent="-571500">
              <a:buFont typeface="Arial" panose="020B0604020202020204" pitchFamily="34" charset="0"/>
              <a:buChar char="•"/>
            </a:pPr>
            <a:r>
              <a:rPr lang="es-ES" sz="3600" b="1" dirty="0"/>
              <a:t>Uso de la CPU</a:t>
            </a:r>
            <a:r>
              <a:rPr lang="es-ES" sz="3600" dirty="0"/>
              <a:t>: Porcentaje de tiempo que la CPU está en uso. Se debe maximizar.</a:t>
            </a:r>
          </a:p>
          <a:p>
            <a:pPr marL="571500" indent="-571500">
              <a:buFont typeface="Arial" panose="020B0604020202020204" pitchFamily="34" charset="0"/>
              <a:buChar char="•"/>
            </a:pPr>
            <a:r>
              <a:rPr lang="es-ES" sz="3600" b="1" dirty="0"/>
              <a:t>Rendimiento</a:t>
            </a:r>
            <a:r>
              <a:rPr lang="es-ES" sz="3600" dirty="0"/>
              <a:t>: Número de trabajos terminados por unidad de tiempo. Se debe maximizar.</a:t>
            </a:r>
          </a:p>
          <a:p>
            <a:pPr marL="571500" indent="-571500">
              <a:buFont typeface="Arial" panose="020B0604020202020204" pitchFamily="34" charset="0"/>
              <a:buChar char="•"/>
            </a:pPr>
            <a:r>
              <a:rPr lang="es-ES" sz="3600" b="1" dirty="0"/>
              <a:t>Tiempo de retorno</a:t>
            </a:r>
            <a:r>
              <a:rPr lang="es-ES" sz="3600" dirty="0"/>
              <a:t>: Tiempo transcurrido entre la llegada de un proceso y su finalización. Se debe minimizar.</a:t>
            </a:r>
          </a:p>
          <a:p>
            <a:pPr marL="571500" indent="-571500">
              <a:buFont typeface="Arial" panose="020B0604020202020204" pitchFamily="34" charset="0"/>
              <a:buChar char="•"/>
            </a:pPr>
            <a:r>
              <a:rPr lang="es-ES" sz="3600" b="1" dirty="0"/>
              <a:t>Tiempo de servicio</a:t>
            </a:r>
            <a:r>
              <a:rPr lang="es-ES" sz="3600" dirty="0"/>
              <a:t>: Tiempo dedicado a tareas productivas.</a:t>
            </a:r>
          </a:p>
          <a:p>
            <a:pPr marL="571500" indent="-571500">
              <a:buFont typeface="Arial" panose="020B0604020202020204" pitchFamily="34" charset="0"/>
              <a:buChar char="•"/>
            </a:pPr>
            <a:r>
              <a:rPr lang="es-ES" sz="3600" b="1" dirty="0"/>
              <a:t>Tiempo de espera</a:t>
            </a:r>
            <a:r>
              <a:rPr lang="es-ES" sz="3600" dirty="0"/>
              <a:t>: Tiempo que el proceso está esperando.</a:t>
            </a:r>
          </a:p>
          <a:p>
            <a:pPr marL="571500" indent="-571500">
              <a:buFont typeface="Arial" panose="020B0604020202020204" pitchFamily="34" charset="0"/>
              <a:buChar char="•"/>
            </a:pPr>
            <a:endParaRPr lang="es-ES" sz="3600" dirty="0"/>
          </a:p>
        </p:txBody>
      </p:sp>
    </p:spTree>
    <p:extLst>
      <p:ext uri="{BB962C8B-B14F-4D97-AF65-F5344CB8AC3E}">
        <p14:creationId xmlns:p14="http://schemas.microsoft.com/office/powerpoint/2010/main" xmlns="" val="112853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cálculo de medidas de la 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aphicFrame>
        <p:nvGraphicFramePr>
          <p:cNvPr id="2" name="Tabla 1"/>
          <p:cNvGraphicFramePr>
            <a:graphicFrameLocks noGrp="1"/>
          </p:cNvGraphicFramePr>
          <p:nvPr>
            <p:extLst>
              <p:ext uri="{D42A27DB-BD31-4B8C-83A1-F6EECF244321}">
                <p14:modId xmlns:p14="http://schemas.microsoft.com/office/powerpoint/2010/main" xmlns="" val="676624417"/>
              </p:ext>
            </p:extLst>
          </p:nvPr>
        </p:nvGraphicFramePr>
        <p:xfrm>
          <a:off x="3090328" y="899708"/>
          <a:ext cx="8094135" cy="731520"/>
        </p:xfrm>
        <a:graphic>
          <a:graphicData uri="http://schemas.openxmlformats.org/drawingml/2006/table">
            <a:tbl>
              <a:tblPr firstRow="1" bandRow="1">
                <a:tableStyleId>{5C22544A-7EE6-4342-B048-85BDC9FD1C3A}</a:tableStyleId>
              </a:tblPr>
              <a:tblGrid>
                <a:gridCol w="539609">
                  <a:extLst>
                    <a:ext uri="{9D8B030D-6E8A-4147-A177-3AD203B41FA5}">
                      <a16:colId xmlns:a16="http://schemas.microsoft.com/office/drawing/2014/main" xmlns="" val="20000"/>
                    </a:ext>
                  </a:extLst>
                </a:gridCol>
                <a:gridCol w="539609">
                  <a:extLst>
                    <a:ext uri="{9D8B030D-6E8A-4147-A177-3AD203B41FA5}">
                      <a16:colId xmlns:a16="http://schemas.microsoft.com/office/drawing/2014/main" xmlns="" val="20001"/>
                    </a:ext>
                  </a:extLst>
                </a:gridCol>
                <a:gridCol w="539609">
                  <a:extLst>
                    <a:ext uri="{9D8B030D-6E8A-4147-A177-3AD203B41FA5}">
                      <a16:colId xmlns:a16="http://schemas.microsoft.com/office/drawing/2014/main" xmlns="" val="20002"/>
                    </a:ext>
                  </a:extLst>
                </a:gridCol>
                <a:gridCol w="539609">
                  <a:extLst>
                    <a:ext uri="{9D8B030D-6E8A-4147-A177-3AD203B41FA5}">
                      <a16:colId xmlns:a16="http://schemas.microsoft.com/office/drawing/2014/main" xmlns="" val="20003"/>
                    </a:ext>
                  </a:extLst>
                </a:gridCol>
                <a:gridCol w="539609">
                  <a:extLst>
                    <a:ext uri="{9D8B030D-6E8A-4147-A177-3AD203B41FA5}">
                      <a16:colId xmlns:a16="http://schemas.microsoft.com/office/drawing/2014/main" xmlns="" val="20004"/>
                    </a:ext>
                  </a:extLst>
                </a:gridCol>
                <a:gridCol w="539609">
                  <a:extLst>
                    <a:ext uri="{9D8B030D-6E8A-4147-A177-3AD203B41FA5}">
                      <a16:colId xmlns:a16="http://schemas.microsoft.com/office/drawing/2014/main" xmlns="" val="20005"/>
                    </a:ext>
                  </a:extLst>
                </a:gridCol>
                <a:gridCol w="539609">
                  <a:extLst>
                    <a:ext uri="{9D8B030D-6E8A-4147-A177-3AD203B41FA5}">
                      <a16:colId xmlns:a16="http://schemas.microsoft.com/office/drawing/2014/main" xmlns="" val="20006"/>
                    </a:ext>
                  </a:extLst>
                </a:gridCol>
                <a:gridCol w="539609">
                  <a:extLst>
                    <a:ext uri="{9D8B030D-6E8A-4147-A177-3AD203B41FA5}">
                      <a16:colId xmlns:a16="http://schemas.microsoft.com/office/drawing/2014/main" xmlns="" val="20007"/>
                    </a:ext>
                  </a:extLst>
                </a:gridCol>
                <a:gridCol w="539609">
                  <a:extLst>
                    <a:ext uri="{9D8B030D-6E8A-4147-A177-3AD203B41FA5}">
                      <a16:colId xmlns:a16="http://schemas.microsoft.com/office/drawing/2014/main" xmlns="" val="20008"/>
                    </a:ext>
                  </a:extLst>
                </a:gridCol>
                <a:gridCol w="539609">
                  <a:extLst>
                    <a:ext uri="{9D8B030D-6E8A-4147-A177-3AD203B41FA5}">
                      <a16:colId xmlns:a16="http://schemas.microsoft.com/office/drawing/2014/main" xmlns="" val="20009"/>
                    </a:ext>
                  </a:extLst>
                </a:gridCol>
                <a:gridCol w="539609">
                  <a:extLst>
                    <a:ext uri="{9D8B030D-6E8A-4147-A177-3AD203B41FA5}">
                      <a16:colId xmlns:a16="http://schemas.microsoft.com/office/drawing/2014/main" xmlns="" val="20010"/>
                    </a:ext>
                  </a:extLst>
                </a:gridCol>
                <a:gridCol w="539609">
                  <a:extLst>
                    <a:ext uri="{9D8B030D-6E8A-4147-A177-3AD203B41FA5}">
                      <a16:colId xmlns:a16="http://schemas.microsoft.com/office/drawing/2014/main" xmlns="" val="20011"/>
                    </a:ext>
                  </a:extLst>
                </a:gridCol>
                <a:gridCol w="539609">
                  <a:extLst>
                    <a:ext uri="{9D8B030D-6E8A-4147-A177-3AD203B41FA5}">
                      <a16:colId xmlns:a16="http://schemas.microsoft.com/office/drawing/2014/main" xmlns="" val="20012"/>
                    </a:ext>
                  </a:extLst>
                </a:gridCol>
                <a:gridCol w="539609">
                  <a:extLst>
                    <a:ext uri="{9D8B030D-6E8A-4147-A177-3AD203B41FA5}">
                      <a16:colId xmlns:a16="http://schemas.microsoft.com/office/drawing/2014/main" xmlns="" val="20013"/>
                    </a:ext>
                  </a:extLst>
                </a:gridCol>
                <a:gridCol w="539609">
                  <a:extLst>
                    <a:ext uri="{9D8B030D-6E8A-4147-A177-3AD203B41FA5}">
                      <a16:colId xmlns:a16="http://schemas.microsoft.com/office/drawing/2014/main" xmlns="" val="20014"/>
                    </a:ext>
                  </a:extLst>
                </a:gridCol>
              </a:tblGrid>
              <a:tr h="362373">
                <a:tc gridSpan="15">
                  <a:txBody>
                    <a:bodyPr/>
                    <a:lstStyle/>
                    <a:p>
                      <a:pPr algn="ctr"/>
                      <a:r>
                        <a:rPr lang="es-ES" b="1" dirty="0">
                          <a:solidFill>
                            <a:schemeClr val="tx1"/>
                          </a:solidFill>
                        </a:rPr>
                        <a:t>CPU</a:t>
                      </a:r>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pPr algn="ctr"/>
                      <a:endParaRPr lang="es-ES" b="1" dirty="0"/>
                    </a:p>
                  </a:txBody>
                  <a:tcPr>
                    <a:solidFill>
                      <a:schemeClr val="bg2">
                        <a:lumMod val="75000"/>
                      </a:schemeClr>
                    </a:solidFill>
                  </a:tcPr>
                </a:tc>
                <a:tc hMerge="1">
                  <a:txBody>
                    <a:bodyPr/>
                    <a:lstStyle/>
                    <a:p>
                      <a:endParaRPr lang="es-ES"/>
                    </a:p>
                  </a:txBody>
                  <a:tcPr/>
                </a:tc>
                <a:tc hMerge="1">
                  <a:txBody>
                    <a:bodyPr/>
                    <a:lstStyle/>
                    <a:p>
                      <a:pPr algn="ctr"/>
                      <a:endParaRPr lang="es-ES" b="1" dirty="0">
                        <a:solidFill>
                          <a:schemeClr val="bg1"/>
                        </a:solidFill>
                      </a:endParaRPr>
                    </a:p>
                  </a:txBody>
                  <a:tcPr>
                    <a:solidFill>
                      <a:schemeClr val="bg2">
                        <a:lumMod val="75000"/>
                      </a:schemeClr>
                    </a:solidFill>
                  </a:tcPr>
                </a:tc>
                <a:extLst>
                  <a:ext uri="{0D108BD9-81ED-4DB2-BD59-A6C34878D82A}">
                    <a16:rowId xmlns:a16="http://schemas.microsoft.com/office/drawing/2014/main" xmlns="" val="10000"/>
                  </a:ext>
                </a:extLst>
              </a:tr>
              <a:tr h="362373">
                <a:tc>
                  <a:txBody>
                    <a:bodyPr/>
                    <a:lstStyle/>
                    <a:p>
                      <a:pPr algn="ctr"/>
                      <a:r>
                        <a:rPr lang="es-ES" b="1" dirty="0"/>
                        <a:t>A</a:t>
                      </a:r>
                    </a:p>
                  </a:txBody>
                  <a:tcPr>
                    <a:solidFill>
                      <a:schemeClr val="accent1">
                        <a:lumMod val="60000"/>
                        <a:lumOff val="40000"/>
                      </a:schemeClr>
                    </a:solidFill>
                  </a:tcPr>
                </a:tc>
                <a:tc>
                  <a:txBody>
                    <a:bodyPr/>
                    <a:lstStyle/>
                    <a:p>
                      <a:pPr algn="ctr"/>
                      <a:r>
                        <a:rPr lang="es-ES" b="1" dirty="0"/>
                        <a:t>A</a:t>
                      </a:r>
                    </a:p>
                  </a:txBody>
                  <a:tcPr>
                    <a:solidFill>
                      <a:schemeClr val="accent1">
                        <a:lumMod val="60000"/>
                        <a:lumOff val="40000"/>
                      </a:schemeClr>
                    </a:solidFill>
                  </a:tcPr>
                </a:tc>
                <a:tc>
                  <a:txBody>
                    <a:bodyPr/>
                    <a:lstStyle/>
                    <a:p>
                      <a:pPr algn="ctr"/>
                      <a:r>
                        <a:rPr lang="es-ES" b="1" dirty="0"/>
                        <a:t>B</a:t>
                      </a:r>
                    </a:p>
                  </a:txBody>
                  <a:tcPr>
                    <a:solidFill>
                      <a:srgbClr val="FFC000"/>
                    </a:solidFill>
                  </a:tcPr>
                </a:tc>
                <a:tc>
                  <a:txBody>
                    <a:bodyPr/>
                    <a:lstStyle/>
                    <a:p>
                      <a:pPr algn="ctr"/>
                      <a:r>
                        <a:rPr lang="es-ES" b="1" dirty="0"/>
                        <a:t>B</a:t>
                      </a:r>
                    </a:p>
                  </a:txBody>
                  <a:tcPr>
                    <a:solidFill>
                      <a:srgbClr val="FFC000"/>
                    </a:solidFill>
                  </a:tcPr>
                </a:tc>
                <a:tc>
                  <a:txBody>
                    <a:bodyPr/>
                    <a:lstStyle/>
                    <a:p>
                      <a:pPr algn="ctr"/>
                      <a:r>
                        <a:rPr lang="es-ES" b="1" dirty="0"/>
                        <a:t>B</a:t>
                      </a:r>
                    </a:p>
                  </a:txBody>
                  <a:tcPr>
                    <a:solidFill>
                      <a:srgbClr val="FFC000"/>
                    </a:solidFill>
                  </a:tcPr>
                </a:tc>
                <a:tc>
                  <a:txBody>
                    <a:bodyPr/>
                    <a:lstStyle/>
                    <a:p>
                      <a:pPr algn="ctr"/>
                      <a:r>
                        <a:rPr lang="es-ES" b="1" dirty="0"/>
                        <a:t>A</a:t>
                      </a:r>
                    </a:p>
                  </a:txBody>
                  <a:tcPr>
                    <a:solidFill>
                      <a:schemeClr val="accent1">
                        <a:lumMod val="60000"/>
                        <a:lumOff val="40000"/>
                      </a:schemeClr>
                    </a:solidFill>
                  </a:tcPr>
                </a:tc>
                <a:tc>
                  <a:txBody>
                    <a:bodyPr/>
                    <a:lstStyle/>
                    <a:p>
                      <a:pPr algn="ctr"/>
                      <a:r>
                        <a:rPr lang="es-ES" b="1" dirty="0"/>
                        <a:t>A</a:t>
                      </a:r>
                    </a:p>
                  </a:txBody>
                  <a:tcPr>
                    <a:solidFill>
                      <a:schemeClr val="accent1">
                        <a:lumMod val="60000"/>
                        <a:lumOff val="40000"/>
                      </a:schemeClr>
                    </a:solidFill>
                  </a:tcPr>
                </a:tc>
                <a:tc>
                  <a:txBody>
                    <a:bodyPr/>
                    <a:lstStyle/>
                    <a:p>
                      <a:pPr algn="ctr"/>
                      <a:r>
                        <a:rPr lang="es-ES" b="1" dirty="0"/>
                        <a:t>C</a:t>
                      </a:r>
                    </a:p>
                  </a:txBody>
                  <a:tcPr>
                    <a:solidFill>
                      <a:srgbClr val="92D050"/>
                    </a:solidFill>
                  </a:tcPr>
                </a:tc>
                <a:tc>
                  <a:txBody>
                    <a:bodyPr/>
                    <a:lstStyle/>
                    <a:p>
                      <a:pPr algn="ctr"/>
                      <a:r>
                        <a:rPr lang="es-ES" b="1" dirty="0"/>
                        <a:t>C</a:t>
                      </a:r>
                    </a:p>
                  </a:txBody>
                  <a:tcPr>
                    <a:solidFill>
                      <a:srgbClr val="92D050"/>
                    </a:solidFill>
                  </a:tcPr>
                </a:tc>
                <a:tc>
                  <a:txBody>
                    <a:bodyPr/>
                    <a:lstStyle/>
                    <a:p>
                      <a:pPr algn="ctr"/>
                      <a:r>
                        <a:rPr lang="es-ES" b="1" dirty="0"/>
                        <a:t>C</a:t>
                      </a:r>
                    </a:p>
                  </a:txBody>
                  <a:tcPr>
                    <a:solidFill>
                      <a:srgbClr val="92D050"/>
                    </a:solidFill>
                  </a:tcPr>
                </a:tc>
                <a:tc>
                  <a:txBody>
                    <a:bodyPr/>
                    <a:lstStyle/>
                    <a:p>
                      <a:pPr algn="ctr"/>
                      <a:r>
                        <a:rPr lang="es-ES" b="1" dirty="0"/>
                        <a:t>B</a:t>
                      </a:r>
                    </a:p>
                  </a:txBody>
                  <a:tcPr>
                    <a:solidFill>
                      <a:srgbClr val="FFC000"/>
                    </a:solidFill>
                  </a:tcPr>
                </a:tc>
                <a:tc>
                  <a:txBody>
                    <a:bodyPr/>
                    <a:lstStyle/>
                    <a:p>
                      <a:pPr algn="ctr"/>
                      <a:r>
                        <a:rPr lang="es-ES" b="1" dirty="0"/>
                        <a:t>C</a:t>
                      </a:r>
                    </a:p>
                  </a:txBody>
                  <a:tcPr>
                    <a:solidFill>
                      <a:srgbClr val="92D050"/>
                    </a:solidFill>
                  </a:tcPr>
                </a:tc>
                <a:tc>
                  <a:txBody>
                    <a:bodyPr/>
                    <a:lstStyle/>
                    <a:p>
                      <a:pPr algn="ctr"/>
                      <a:r>
                        <a:rPr lang="es-ES" b="1" dirty="0"/>
                        <a:t>C</a:t>
                      </a:r>
                    </a:p>
                  </a:txBody>
                  <a:tcPr>
                    <a:solidFill>
                      <a:srgbClr val="92D050"/>
                    </a:solidFill>
                  </a:tcPr>
                </a:tc>
                <a:tc>
                  <a:txBody>
                    <a:bodyPr/>
                    <a:lstStyle/>
                    <a:p>
                      <a:pPr algn="ctr"/>
                      <a:endParaRPr lang="es-ES" b="1" dirty="0"/>
                    </a:p>
                  </a:txBody>
                  <a:tcPr>
                    <a:solidFill>
                      <a:schemeClr val="bg2">
                        <a:lumMod val="90000"/>
                      </a:schemeClr>
                    </a:solidFill>
                  </a:tcPr>
                </a:tc>
                <a:tc>
                  <a:txBody>
                    <a:bodyPr/>
                    <a:lstStyle/>
                    <a:p>
                      <a:pPr algn="ctr"/>
                      <a:r>
                        <a:rPr lang="es-ES" b="1" dirty="0">
                          <a:solidFill>
                            <a:schemeClr val="tx1"/>
                          </a:solidFill>
                        </a:rPr>
                        <a:t>A</a:t>
                      </a:r>
                    </a:p>
                  </a:txBody>
                  <a:tcPr>
                    <a:solidFill>
                      <a:schemeClr val="accent1">
                        <a:lumMod val="60000"/>
                        <a:lumOff val="40000"/>
                      </a:schemeClr>
                    </a:solidFill>
                  </a:tcPr>
                </a:tc>
                <a:extLst>
                  <a:ext uri="{0D108BD9-81ED-4DB2-BD59-A6C34878D82A}">
                    <a16:rowId xmlns:a16="http://schemas.microsoft.com/office/drawing/2014/main" xmlns="" val="10001"/>
                  </a:ext>
                </a:extLst>
              </a:tr>
            </a:tbl>
          </a:graphicData>
        </a:graphic>
      </p:graphicFrame>
      <p:grpSp>
        <p:nvGrpSpPr>
          <p:cNvPr id="15" name="Grupo 14"/>
          <p:cNvGrpSpPr/>
          <p:nvPr/>
        </p:nvGrpSpPr>
        <p:grpSpPr>
          <a:xfrm>
            <a:off x="245141" y="1573908"/>
            <a:ext cx="6870451" cy="4832092"/>
            <a:chOff x="173818" y="2823652"/>
            <a:chExt cx="6870451" cy="4832092"/>
          </a:xfrm>
        </p:grpSpPr>
        <p:sp>
          <p:nvSpPr>
            <p:cNvPr id="5" name="CuadroTexto 4"/>
            <p:cNvSpPr txBox="1"/>
            <p:nvPr/>
          </p:nvSpPr>
          <p:spPr>
            <a:xfrm>
              <a:off x="173818" y="2823652"/>
              <a:ext cx="6870451" cy="4832092"/>
            </a:xfrm>
            <a:prstGeom prst="rect">
              <a:avLst/>
            </a:prstGeom>
            <a:noFill/>
          </p:spPr>
          <p:txBody>
            <a:bodyPr wrap="square" rtlCol="0">
              <a:spAutoFit/>
            </a:bodyPr>
            <a:lstStyle/>
            <a:p>
              <a:endParaRPr lang="es-ES" sz="2800" dirty="0"/>
            </a:p>
            <a:p>
              <a:r>
                <a:rPr lang="es-ES" sz="2800" dirty="0"/>
                <a:t>Uso de CPU A: (5*100)/15 = 33,333%</a:t>
              </a:r>
            </a:p>
            <a:p>
              <a:r>
                <a:rPr lang="es-ES" sz="2800" dirty="0"/>
                <a:t>Uso de CPU B: (4*100)/15 = 26,666%</a:t>
              </a:r>
            </a:p>
            <a:p>
              <a:r>
                <a:rPr lang="es-ES" sz="2800" dirty="0"/>
                <a:t>Uso de CPU C: (5*100)/15 = 33,333%</a:t>
              </a:r>
            </a:p>
            <a:p>
              <a:r>
                <a:rPr lang="es-ES" sz="2800" dirty="0"/>
                <a:t>Uso de CPU: (14*100)/15 = 93,33%</a:t>
              </a:r>
            </a:p>
            <a:p>
              <a:r>
                <a:rPr lang="es-ES" sz="2800" dirty="0"/>
                <a:t>Rendimiento A: 1/15 = 0,066</a:t>
              </a:r>
            </a:p>
            <a:p>
              <a:r>
                <a:rPr lang="es-ES" sz="2800" dirty="0"/>
                <a:t>Rendimiento B: 1/11 = 0,090</a:t>
              </a:r>
            </a:p>
            <a:p>
              <a:r>
                <a:rPr lang="es-ES" sz="2800" dirty="0"/>
                <a:t>Rendimiento C: 1/13 = 0,076</a:t>
              </a:r>
            </a:p>
            <a:p>
              <a:r>
                <a:rPr lang="es-ES" sz="2800" dirty="0"/>
                <a:t>T. de retorno A: 15</a:t>
              </a:r>
            </a:p>
            <a:p>
              <a:r>
                <a:rPr lang="es-ES" sz="2800" dirty="0"/>
                <a:t>T. de retorno B: 11</a:t>
              </a:r>
            </a:p>
            <a:p>
              <a:r>
                <a:rPr lang="es-ES" sz="2800" dirty="0"/>
                <a:t>T. de retorno C: 13</a:t>
              </a:r>
            </a:p>
          </p:txBody>
        </p:sp>
        <p:sp>
          <p:nvSpPr>
            <p:cNvPr id="10" name="Abrir llave 9"/>
            <p:cNvSpPr/>
            <p:nvPr/>
          </p:nvSpPr>
          <p:spPr>
            <a:xfrm flipH="1">
              <a:off x="4413755" y="5084711"/>
              <a:ext cx="677333" cy="11889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p:cNvSpPr txBox="1"/>
            <p:nvPr/>
          </p:nvSpPr>
          <p:spPr>
            <a:xfrm>
              <a:off x="5029786" y="5436152"/>
              <a:ext cx="1862668" cy="461665"/>
            </a:xfrm>
            <a:prstGeom prst="rect">
              <a:avLst/>
            </a:prstGeom>
            <a:noFill/>
          </p:spPr>
          <p:txBody>
            <a:bodyPr wrap="square" rtlCol="0">
              <a:spAutoFit/>
            </a:bodyPr>
            <a:lstStyle/>
            <a:p>
              <a:r>
                <a:rPr lang="es-ES" sz="2400" dirty="0"/>
                <a:t>Media: 0,077</a:t>
              </a:r>
            </a:p>
          </p:txBody>
        </p:sp>
        <p:sp>
          <p:nvSpPr>
            <p:cNvPr id="13" name="Abrir llave 12"/>
            <p:cNvSpPr/>
            <p:nvPr/>
          </p:nvSpPr>
          <p:spPr>
            <a:xfrm flipH="1">
              <a:off x="3025802" y="6347556"/>
              <a:ext cx="677333" cy="11889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CuadroTexto 13"/>
            <p:cNvSpPr txBox="1"/>
            <p:nvPr/>
          </p:nvSpPr>
          <p:spPr>
            <a:xfrm>
              <a:off x="3703135" y="6711211"/>
              <a:ext cx="1862668" cy="461665"/>
            </a:xfrm>
            <a:prstGeom prst="rect">
              <a:avLst/>
            </a:prstGeom>
            <a:noFill/>
          </p:spPr>
          <p:txBody>
            <a:bodyPr wrap="square" rtlCol="0">
              <a:spAutoFit/>
            </a:bodyPr>
            <a:lstStyle/>
            <a:p>
              <a:r>
                <a:rPr lang="es-ES" sz="2400" dirty="0"/>
                <a:t>Media: 13</a:t>
              </a:r>
            </a:p>
          </p:txBody>
        </p:sp>
      </p:grpSp>
      <p:grpSp>
        <p:nvGrpSpPr>
          <p:cNvPr id="3" name="Grupo 2"/>
          <p:cNvGrpSpPr/>
          <p:nvPr/>
        </p:nvGrpSpPr>
        <p:grpSpPr>
          <a:xfrm>
            <a:off x="6892453" y="2439118"/>
            <a:ext cx="5198528" cy="3108543"/>
            <a:chOff x="6993471" y="2794209"/>
            <a:chExt cx="5198528" cy="3108543"/>
          </a:xfrm>
        </p:grpSpPr>
        <p:sp>
          <p:nvSpPr>
            <p:cNvPr id="17" name="CuadroTexto 16"/>
            <p:cNvSpPr txBox="1"/>
            <p:nvPr/>
          </p:nvSpPr>
          <p:spPr>
            <a:xfrm>
              <a:off x="6993471" y="2794209"/>
              <a:ext cx="5085840" cy="3108543"/>
            </a:xfrm>
            <a:prstGeom prst="rect">
              <a:avLst/>
            </a:prstGeom>
            <a:noFill/>
          </p:spPr>
          <p:txBody>
            <a:bodyPr wrap="square" rtlCol="0">
              <a:spAutoFit/>
            </a:bodyPr>
            <a:lstStyle/>
            <a:p>
              <a:r>
                <a:rPr lang="es-ES" sz="2800" dirty="0"/>
                <a:t>T. de servicio A: 5</a:t>
              </a:r>
            </a:p>
            <a:p>
              <a:r>
                <a:rPr lang="es-ES" sz="2800" dirty="0"/>
                <a:t>T. de servicio B: 4</a:t>
              </a:r>
            </a:p>
            <a:p>
              <a:r>
                <a:rPr lang="es-ES" sz="2800" dirty="0"/>
                <a:t>T. de servicio C: 5</a:t>
              </a:r>
            </a:p>
            <a:p>
              <a:endParaRPr lang="es-ES" sz="2800" dirty="0"/>
            </a:p>
            <a:p>
              <a:r>
                <a:rPr lang="es-ES" sz="2800" dirty="0"/>
                <a:t>T. de espera A: 10</a:t>
              </a:r>
            </a:p>
            <a:p>
              <a:r>
                <a:rPr lang="es-ES" sz="2800" dirty="0"/>
                <a:t>T. de espera B: 7</a:t>
              </a:r>
            </a:p>
            <a:p>
              <a:r>
                <a:rPr lang="es-ES" sz="2800" dirty="0"/>
                <a:t>T. de espera C: 8</a:t>
              </a:r>
            </a:p>
          </p:txBody>
        </p:sp>
        <p:sp>
          <p:nvSpPr>
            <p:cNvPr id="18" name="Abrir llave 17"/>
            <p:cNvSpPr/>
            <p:nvPr/>
          </p:nvSpPr>
          <p:spPr>
            <a:xfrm flipH="1">
              <a:off x="9499593" y="2912537"/>
              <a:ext cx="677333" cy="11889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p:cNvSpPr txBox="1"/>
            <p:nvPr/>
          </p:nvSpPr>
          <p:spPr>
            <a:xfrm>
              <a:off x="10176929" y="3292457"/>
              <a:ext cx="1862668" cy="461665"/>
            </a:xfrm>
            <a:prstGeom prst="rect">
              <a:avLst/>
            </a:prstGeom>
            <a:noFill/>
          </p:spPr>
          <p:txBody>
            <a:bodyPr wrap="square" rtlCol="0">
              <a:spAutoFit/>
            </a:bodyPr>
            <a:lstStyle/>
            <a:p>
              <a:r>
                <a:rPr lang="es-ES" sz="2400" dirty="0"/>
                <a:t>Media: 4,666</a:t>
              </a:r>
            </a:p>
          </p:txBody>
        </p:sp>
        <p:sp>
          <p:nvSpPr>
            <p:cNvPr id="20" name="Abrir llave 19"/>
            <p:cNvSpPr/>
            <p:nvPr/>
          </p:nvSpPr>
          <p:spPr>
            <a:xfrm flipH="1">
              <a:off x="9499593" y="4605867"/>
              <a:ext cx="677333" cy="11889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1" name="CuadroTexto 20"/>
            <p:cNvSpPr txBox="1"/>
            <p:nvPr/>
          </p:nvSpPr>
          <p:spPr>
            <a:xfrm>
              <a:off x="10176928" y="4985787"/>
              <a:ext cx="2015071" cy="461665"/>
            </a:xfrm>
            <a:prstGeom prst="rect">
              <a:avLst/>
            </a:prstGeom>
            <a:noFill/>
          </p:spPr>
          <p:txBody>
            <a:bodyPr wrap="square" rtlCol="0">
              <a:spAutoFit/>
            </a:bodyPr>
            <a:lstStyle/>
            <a:p>
              <a:r>
                <a:rPr lang="es-ES" sz="2400" dirty="0"/>
                <a:t>Media</a:t>
              </a:r>
              <a:r>
                <a:rPr lang="es-ES" sz="2400"/>
                <a:t>: 8,333</a:t>
              </a:r>
              <a:endParaRPr lang="es-ES" sz="2400" dirty="0"/>
            </a:p>
          </p:txBody>
        </p:sp>
      </p:grpSp>
      <p:sp>
        <p:nvSpPr>
          <p:cNvPr id="4" name="CuadroTexto 3"/>
          <p:cNvSpPr txBox="1"/>
          <p:nvPr/>
        </p:nvSpPr>
        <p:spPr>
          <a:xfrm>
            <a:off x="311528" y="853163"/>
            <a:ext cx="3297515" cy="830997"/>
          </a:xfrm>
          <a:prstGeom prst="rect">
            <a:avLst/>
          </a:prstGeom>
          <a:noFill/>
        </p:spPr>
        <p:txBody>
          <a:bodyPr wrap="square" rtlCol="0">
            <a:spAutoFit/>
          </a:bodyPr>
          <a:lstStyle/>
          <a:p>
            <a:r>
              <a:rPr lang="es-ES" sz="2400" dirty="0"/>
              <a:t>A, B y C llegan en el momento 0.</a:t>
            </a:r>
          </a:p>
        </p:txBody>
      </p:sp>
    </p:spTree>
    <p:extLst>
      <p:ext uri="{BB962C8B-B14F-4D97-AF65-F5344CB8AC3E}">
        <p14:creationId xmlns:p14="http://schemas.microsoft.com/office/powerpoint/2010/main" xmlns="" val="332412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1"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Programas, ejecutables, procesos y servicios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37067" y="1016000"/>
            <a:ext cx="11717866" cy="3970318"/>
          </a:xfrm>
          <a:prstGeom prst="rect">
            <a:avLst/>
          </a:prstGeom>
          <a:noFill/>
        </p:spPr>
        <p:txBody>
          <a:bodyPr wrap="square" rtlCol="0">
            <a:spAutoFit/>
          </a:bodyPr>
          <a:lstStyle/>
          <a:p>
            <a:pPr marL="457200" indent="-457200">
              <a:buFont typeface="Arial" panose="020B0604020202020204" pitchFamily="34" charset="0"/>
              <a:buChar char="•"/>
            </a:pPr>
            <a:r>
              <a:rPr lang="es-ES" sz="2800" dirty="0"/>
              <a:t>Un </a:t>
            </a:r>
            <a:r>
              <a:rPr lang="es-ES" sz="2800" b="1" dirty="0"/>
              <a:t>programa</a:t>
            </a:r>
            <a:r>
              <a:rPr lang="es-ES" sz="2800" dirty="0"/>
              <a:t> es una secuencia de instrucciones para realizar unas determinadas tareas.</a:t>
            </a:r>
          </a:p>
          <a:p>
            <a:pPr marL="457200" indent="-457200">
              <a:buFont typeface="Arial" panose="020B0604020202020204" pitchFamily="34" charset="0"/>
              <a:buChar char="•"/>
            </a:pPr>
            <a:r>
              <a:rPr lang="es-ES" sz="2800" dirty="0"/>
              <a:t>Un </a:t>
            </a:r>
            <a:r>
              <a:rPr lang="es-ES" sz="2800" b="1" dirty="0"/>
              <a:t>ejecutable</a:t>
            </a:r>
            <a:r>
              <a:rPr lang="es-ES" sz="2800" dirty="0"/>
              <a:t> es un programa en binario que puede interpretar directamente el ordenador.</a:t>
            </a:r>
          </a:p>
          <a:p>
            <a:pPr marL="457200" indent="-457200">
              <a:buFont typeface="Arial" panose="020B0604020202020204" pitchFamily="34" charset="0"/>
              <a:buChar char="•"/>
            </a:pPr>
            <a:r>
              <a:rPr lang="es-ES" sz="2800" dirty="0"/>
              <a:t>Un </a:t>
            </a:r>
            <a:r>
              <a:rPr lang="es-ES" sz="2800" b="1" dirty="0"/>
              <a:t>proceso</a:t>
            </a:r>
            <a:r>
              <a:rPr lang="es-ES" sz="2800" dirty="0"/>
              <a:t> es un programa en ejecución (o parte de él). El SSOO decide qué proceso entra y sale de la CPU.</a:t>
            </a:r>
          </a:p>
          <a:p>
            <a:pPr marL="457200" indent="-457200">
              <a:buFont typeface="Arial" panose="020B0604020202020204" pitchFamily="34" charset="0"/>
              <a:buChar char="•"/>
            </a:pPr>
            <a:r>
              <a:rPr lang="es-ES" sz="2800" dirty="0"/>
              <a:t>Un </a:t>
            </a:r>
            <a:r>
              <a:rPr lang="es-ES" sz="2800" b="1" dirty="0"/>
              <a:t>servicio</a:t>
            </a:r>
            <a:r>
              <a:rPr lang="es-ES" sz="2800" dirty="0"/>
              <a:t> es un programa en ejecución en segundo plano, que </a:t>
            </a:r>
            <a:r>
              <a:rPr lang="es-ES" sz="2800"/>
              <a:t>no interactúa </a:t>
            </a:r>
            <a:r>
              <a:rPr lang="es-ES" sz="2800" dirty="0"/>
              <a:t>con el usuario. Normalmente realizan tareas para el SSOO.</a:t>
            </a:r>
          </a:p>
          <a:p>
            <a:endParaRPr lang="es-ES" sz="2800" dirty="0"/>
          </a:p>
        </p:txBody>
      </p:sp>
    </p:spTree>
    <p:extLst>
      <p:ext uri="{BB962C8B-B14F-4D97-AF65-F5344CB8AC3E}">
        <p14:creationId xmlns:p14="http://schemas.microsoft.com/office/powerpoint/2010/main" xmlns="" val="126462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Algunos ejemplos de algoritmos de 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03200" y="1100667"/>
            <a:ext cx="11785600" cy="5447645"/>
          </a:xfrm>
          <a:prstGeom prst="rect">
            <a:avLst/>
          </a:prstGeom>
          <a:noFill/>
        </p:spPr>
        <p:txBody>
          <a:bodyPr wrap="square" rtlCol="0">
            <a:spAutoFit/>
          </a:bodyPr>
          <a:lstStyle/>
          <a:p>
            <a:pPr marL="457200" indent="-457200">
              <a:buFont typeface="Arial" panose="020B0604020202020204" pitchFamily="34" charset="0"/>
              <a:buChar char="•"/>
            </a:pPr>
            <a:r>
              <a:rPr lang="es-ES" sz="2800" b="1" dirty="0"/>
              <a:t>FCFS</a:t>
            </a:r>
            <a:r>
              <a:rPr lang="es-ES" sz="2800" dirty="0"/>
              <a:t> (</a:t>
            </a:r>
            <a:r>
              <a:rPr lang="es-ES" sz="2800" dirty="0" err="1"/>
              <a:t>First</a:t>
            </a:r>
            <a:r>
              <a:rPr lang="es-ES" sz="2800" dirty="0"/>
              <a:t> Come, </a:t>
            </a:r>
            <a:r>
              <a:rPr lang="es-ES" sz="2800" dirty="0" err="1"/>
              <a:t>First</a:t>
            </a:r>
            <a:r>
              <a:rPr lang="es-ES" sz="2800" dirty="0"/>
              <a:t> </a:t>
            </a:r>
            <a:r>
              <a:rPr lang="es-ES" sz="2800" dirty="0" err="1"/>
              <a:t>Served</a:t>
            </a:r>
            <a:r>
              <a:rPr lang="es-ES" sz="2800" dirty="0"/>
              <a:t>): El primero en llegar es el primero en entrar a la CPU. No </a:t>
            </a:r>
            <a:r>
              <a:rPr lang="es-ES" sz="2800" dirty="0" err="1"/>
              <a:t>apropiativo</a:t>
            </a:r>
            <a:r>
              <a:rPr lang="es-ES" sz="2800" dirty="0"/>
              <a:t>.</a:t>
            </a:r>
          </a:p>
          <a:p>
            <a:pPr lvl="1"/>
            <a:r>
              <a:rPr lang="es-ES" sz="3600" b="1" dirty="0"/>
              <a:t>+</a:t>
            </a:r>
            <a:r>
              <a:rPr lang="es-ES" sz="2800" dirty="0"/>
              <a:t> Fácil de implementar.</a:t>
            </a:r>
          </a:p>
          <a:p>
            <a:pPr lvl="1"/>
            <a:r>
              <a:rPr lang="es-ES" sz="3600" b="1" dirty="0"/>
              <a:t>-</a:t>
            </a:r>
            <a:r>
              <a:rPr lang="es-ES" sz="2800" dirty="0"/>
              <a:t> Tiempo de espera promedio bastante largo.</a:t>
            </a:r>
          </a:p>
          <a:p>
            <a:pPr marL="914400" lvl="1"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b="1" dirty="0"/>
              <a:t>SJF</a:t>
            </a:r>
            <a:r>
              <a:rPr lang="es-ES" sz="2800" dirty="0"/>
              <a:t> (</a:t>
            </a:r>
            <a:r>
              <a:rPr lang="es-ES" sz="2800" dirty="0" err="1"/>
              <a:t>Shortest</a:t>
            </a:r>
            <a:r>
              <a:rPr lang="es-ES" sz="2800" dirty="0"/>
              <a:t> Job </a:t>
            </a:r>
            <a:r>
              <a:rPr lang="es-ES" sz="2800" dirty="0" err="1"/>
              <a:t>First</a:t>
            </a:r>
            <a:r>
              <a:rPr lang="es-ES" sz="2800" dirty="0"/>
              <a:t>): Primero el trabajo más corto. No </a:t>
            </a:r>
            <a:r>
              <a:rPr lang="es-ES" sz="2800" dirty="0" err="1"/>
              <a:t>apropiativo</a:t>
            </a:r>
            <a:r>
              <a:rPr lang="es-ES" sz="2800" dirty="0"/>
              <a:t>.</a:t>
            </a:r>
          </a:p>
          <a:p>
            <a:pPr lvl="1"/>
            <a:r>
              <a:rPr lang="es-ES" sz="3600" b="1" dirty="0"/>
              <a:t>+</a:t>
            </a:r>
            <a:r>
              <a:rPr lang="es-ES" sz="2800" dirty="0"/>
              <a:t> Minimiza el tiempo de espera medio.</a:t>
            </a:r>
          </a:p>
          <a:p>
            <a:pPr lvl="1"/>
            <a:r>
              <a:rPr lang="es-ES" sz="3600" b="1" dirty="0"/>
              <a:t>-</a:t>
            </a:r>
            <a:r>
              <a:rPr lang="es-ES" sz="2800" dirty="0"/>
              <a:t> Riesgo de inanición de los procesos largos.</a:t>
            </a:r>
          </a:p>
          <a:p>
            <a:pPr lvl="1"/>
            <a:r>
              <a:rPr lang="es-ES" sz="3600" b="1" dirty="0"/>
              <a:t>-</a:t>
            </a:r>
            <a:r>
              <a:rPr lang="es-ES" sz="2800" dirty="0"/>
              <a:t> En la práctica se basa en estimaciones de la duración de los procesos.</a:t>
            </a:r>
          </a:p>
          <a:p>
            <a:pPr marL="914400" lvl="1" indent="-457200">
              <a:buFont typeface="Arial" panose="020B0604020202020204" pitchFamily="34" charset="0"/>
              <a:buChar char="•"/>
            </a:pPr>
            <a:endParaRPr lang="es-ES" sz="2800" dirty="0"/>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xmlns="" val="3710743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Algunos ejemplos de algoritmos de 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03200" y="1100667"/>
            <a:ext cx="11785600" cy="4955203"/>
          </a:xfrm>
          <a:prstGeom prst="rect">
            <a:avLst/>
          </a:prstGeom>
          <a:noFill/>
        </p:spPr>
        <p:txBody>
          <a:bodyPr wrap="square" rtlCol="0">
            <a:spAutoFit/>
          </a:bodyPr>
          <a:lstStyle/>
          <a:p>
            <a:pPr marL="457200" indent="-457200">
              <a:buFont typeface="Arial" panose="020B0604020202020204" pitchFamily="34" charset="0"/>
              <a:buChar char="•"/>
            </a:pPr>
            <a:r>
              <a:rPr lang="es-ES" sz="2800" b="1" dirty="0"/>
              <a:t>Por prioridad</a:t>
            </a:r>
            <a:r>
              <a:rPr lang="es-ES" sz="2800" dirty="0"/>
              <a:t>: Entra el de mayor prioridad. </a:t>
            </a:r>
            <a:r>
              <a:rPr lang="es-ES" sz="2800" dirty="0" err="1"/>
              <a:t>Apropiativo</a:t>
            </a:r>
            <a:r>
              <a:rPr lang="es-ES" sz="2800" dirty="0"/>
              <a:t> o no </a:t>
            </a:r>
            <a:r>
              <a:rPr lang="es-ES" sz="2800" dirty="0" err="1"/>
              <a:t>apropiativo</a:t>
            </a:r>
            <a:r>
              <a:rPr lang="es-ES" sz="2800" dirty="0"/>
              <a:t>.</a:t>
            </a:r>
          </a:p>
          <a:p>
            <a:pPr lvl="1"/>
            <a:r>
              <a:rPr lang="es-ES" sz="3600" b="1" dirty="0"/>
              <a:t>- </a:t>
            </a:r>
            <a:r>
              <a:rPr lang="es-ES" sz="2800" dirty="0"/>
              <a:t>Los procesos con prioridad más baja tienen riesgo de inanición. Solución: envejecimiento (aumentar prioridad con el tiempo).</a:t>
            </a:r>
          </a:p>
          <a:p>
            <a:pPr marL="914400" lvl="1"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b="1" dirty="0"/>
              <a:t>RR </a:t>
            </a:r>
            <a:r>
              <a:rPr lang="es-ES" sz="2800" dirty="0"/>
              <a:t>(Round </a:t>
            </a:r>
            <a:r>
              <a:rPr lang="es-ES" sz="2800" dirty="0" err="1"/>
              <a:t>Robin</a:t>
            </a:r>
            <a:r>
              <a:rPr lang="es-ES" sz="2800" dirty="0"/>
              <a:t>): Como </a:t>
            </a:r>
            <a:r>
              <a:rPr lang="es-ES" sz="2800" i="1" dirty="0"/>
              <a:t>FCFS</a:t>
            </a:r>
            <a:r>
              <a:rPr lang="es-ES" sz="2800" dirty="0"/>
              <a:t> pero cada proceso dispone de un tiempo máximo (</a:t>
            </a:r>
            <a:r>
              <a:rPr lang="es-ES" sz="2800" i="1" dirty="0"/>
              <a:t>Q)</a:t>
            </a:r>
            <a:r>
              <a:rPr lang="es-ES" sz="2800" dirty="0"/>
              <a:t>. </a:t>
            </a:r>
            <a:r>
              <a:rPr lang="es-ES" sz="2800" dirty="0" err="1"/>
              <a:t>Apropiativo</a:t>
            </a:r>
            <a:r>
              <a:rPr lang="es-ES" sz="2800" dirty="0"/>
              <a:t>.</a:t>
            </a:r>
          </a:p>
          <a:p>
            <a:pPr marL="914400" lvl="1" indent="-457200">
              <a:buFont typeface="Arial" panose="020B0604020202020204" pitchFamily="34" charset="0"/>
              <a:buChar char="•"/>
            </a:pPr>
            <a:r>
              <a:rPr lang="es-ES" sz="2800" dirty="0"/>
              <a:t>Si </a:t>
            </a:r>
            <a:r>
              <a:rPr lang="es-ES" sz="2800" i="1" dirty="0"/>
              <a:t>Q</a:t>
            </a:r>
            <a:r>
              <a:rPr lang="es-ES" sz="2800" dirty="0"/>
              <a:t> es muy grande, los procesos terminan de usar la CPU antes del límite de tiempo. En este caso es idéntico a </a:t>
            </a:r>
            <a:r>
              <a:rPr lang="es-ES" sz="2800" i="1" dirty="0"/>
              <a:t>FCFS</a:t>
            </a:r>
            <a:r>
              <a:rPr lang="es-ES" sz="2800" dirty="0"/>
              <a:t>. </a:t>
            </a:r>
          </a:p>
          <a:p>
            <a:pPr marL="914400" lvl="1" indent="-457200">
              <a:buFont typeface="Arial" panose="020B0604020202020204" pitchFamily="34" charset="0"/>
              <a:buChar char="•"/>
            </a:pPr>
            <a:r>
              <a:rPr lang="es-ES" sz="2800" dirty="0"/>
              <a:t>Si </a:t>
            </a:r>
            <a:r>
              <a:rPr lang="es-ES" sz="2800" i="1" dirty="0"/>
              <a:t>Q</a:t>
            </a:r>
            <a:r>
              <a:rPr lang="es-ES" sz="2800" dirty="0"/>
              <a:t> es muy pequeño, al estar cambiando constantemente de proceso, el rendimiento disminuye mucho.</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xmlns="" val="268452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Ejercicio: Planificación de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Rectángulo 1"/>
          <p:cNvSpPr/>
          <p:nvPr/>
        </p:nvSpPr>
        <p:spPr>
          <a:xfrm>
            <a:off x="0" y="754987"/>
            <a:ext cx="11768666" cy="5693866"/>
          </a:xfrm>
          <a:prstGeom prst="rect">
            <a:avLst/>
          </a:prstGeom>
        </p:spPr>
        <p:txBody>
          <a:bodyPr wrap="square">
            <a:spAutoFit/>
          </a:bodyPr>
          <a:lstStyle/>
          <a:p>
            <a:r>
              <a:rPr lang="es-ES" sz="2800" dirty="0"/>
              <a:t>Los siguientes procesos llegan en el orden indicado en la u.t. 0:</a:t>
            </a:r>
          </a:p>
          <a:p>
            <a:pPr lvl="1"/>
            <a:r>
              <a:rPr lang="es-ES" sz="2800" dirty="0"/>
              <a:t>A: duración 8 u.t.</a:t>
            </a:r>
          </a:p>
          <a:p>
            <a:pPr lvl="1"/>
            <a:r>
              <a:rPr lang="es-ES" sz="2800" dirty="0"/>
              <a:t>B: duración 3 u.t.</a:t>
            </a:r>
          </a:p>
          <a:p>
            <a:pPr lvl="1"/>
            <a:r>
              <a:rPr lang="es-ES" sz="2800" dirty="0"/>
              <a:t>C: duración 2 u.t.</a:t>
            </a:r>
          </a:p>
          <a:p>
            <a:pPr marL="514350" indent="-514350">
              <a:buAutoNum type="alphaUcParenR"/>
            </a:pPr>
            <a:r>
              <a:rPr lang="es-ES" sz="2800" dirty="0"/>
              <a:t>Dibujar la ejecución de los procesos en la CPU con planificación FCFS y RR con ventanas de CPU de 3 u.t., en condiciones ideales: la CPU está 100% dedicada a estos procesos, el tiempo para cambiar de proceso es despreciable y todo el tiempo empleado por los servicios es productivo.</a:t>
            </a:r>
          </a:p>
          <a:p>
            <a:pPr marL="514350" indent="-514350">
              <a:buAutoNum type="alphaUcParenR"/>
            </a:pPr>
            <a:r>
              <a:rPr lang="es-ES" sz="2800" dirty="0"/>
              <a:t>Calcular para cada una de las planificaciones: uso de la CPU de cada proceso y total, rendimiento de cada proceso y rendimiento medio, tiempo de retorno de cada proceso y tiempo de retorno medio, tiempo de servicio de cada proceso y tiempo de servicio medio, y tiempo de espera de cada proceso y tiempo de espera medio.</a:t>
            </a:r>
          </a:p>
        </p:txBody>
      </p:sp>
    </p:spTree>
    <p:extLst>
      <p:ext uri="{BB962C8B-B14F-4D97-AF65-F5344CB8AC3E}">
        <p14:creationId xmlns:p14="http://schemas.microsoft.com/office/powerpoint/2010/main" xmlns="" val="87434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Actividades: Planificación de procesos [PSP_T1_Planificación]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aphicFrame>
        <p:nvGraphicFramePr>
          <p:cNvPr id="3" name="Tabla 2"/>
          <p:cNvGraphicFramePr>
            <a:graphicFrameLocks noGrp="1"/>
          </p:cNvGraphicFramePr>
          <p:nvPr>
            <p:extLst>
              <p:ext uri="{D42A27DB-BD31-4B8C-83A1-F6EECF244321}">
                <p14:modId xmlns:p14="http://schemas.microsoft.com/office/powerpoint/2010/main" xmlns="" val="1821592880"/>
              </p:ext>
            </p:extLst>
          </p:nvPr>
        </p:nvGraphicFramePr>
        <p:xfrm>
          <a:off x="1840184" y="2637398"/>
          <a:ext cx="7352143" cy="2501155"/>
        </p:xfrm>
        <a:graphic>
          <a:graphicData uri="http://schemas.openxmlformats.org/drawingml/2006/table">
            <a:tbl>
              <a:tblPr firstRow="1" firstCol="1" bandRow="1">
                <a:tableStyleId>{5C22544A-7EE6-4342-B048-85BDC9FD1C3A}</a:tableStyleId>
              </a:tblPr>
              <a:tblGrid>
                <a:gridCol w="1885209">
                  <a:extLst>
                    <a:ext uri="{9D8B030D-6E8A-4147-A177-3AD203B41FA5}">
                      <a16:colId xmlns:a16="http://schemas.microsoft.com/office/drawing/2014/main" xmlns="" val="20000"/>
                    </a:ext>
                  </a:extLst>
                </a:gridCol>
                <a:gridCol w="1876554">
                  <a:extLst>
                    <a:ext uri="{9D8B030D-6E8A-4147-A177-3AD203B41FA5}">
                      <a16:colId xmlns:a16="http://schemas.microsoft.com/office/drawing/2014/main" xmlns="" val="20001"/>
                    </a:ext>
                  </a:extLst>
                </a:gridCol>
                <a:gridCol w="1914638">
                  <a:extLst>
                    <a:ext uri="{9D8B030D-6E8A-4147-A177-3AD203B41FA5}">
                      <a16:colId xmlns:a16="http://schemas.microsoft.com/office/drawing/2014/main" xmlns="" val="20002"/>
                    </a:ext>
                  </a:extLst>
                </a:gridCol>
                <a:gridCol w="1675742">
                  <a:extLst>
                    <a:ext uri="{9D8B030D-6E8A-4147-A177-3AD203B41FA5}">
                      <a16:colId xmlns:a16="http://schemas.microsoft.com/office/drawing/2014/main" xmlns="" val="20003"/>
                    </a:ext>
                  </a:extLst>
                </a:gridCol>
              </a:tblGrid>
              <a:tr h="500231">
                <a:tc>
                  <a:txBody>
                    <a:bodyPr/>
                    <a:lstStyle/>
                    <a:p>
                      <a:pPr algn="ctr">
                        <a:lnSpc>
                          <a:spcPct val="107000"/>
                        </a:lnSpc>
                        <a:spcAft>
                          <a:spcPts val="0"/>
                        </a:spcAft>
                      </a:pPr>
                      <a:r>
                        <a:rPr lang="es-ES" sz="2000" dirty="0">
                          <a:effectLst/>
                        </a:rPr>
                        <a:t>Proceso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Llegada*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Duración**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Prioridad***</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500231">
                <a:tc>
                  <a:txBody>
                    <a:bodyPr/>
                    <a:lstStyle/>
                    <a:p>
                      <a:pPr algn="ctr">
                        <a:lnSpc>
                          <a:spcPct val="107000"/>
                        </a:lnSpc>
                        <a:spcAft>
                          <a:spcPts val="0"/>
                        </a:spcAft>
                      </a:pPr>
                      <a:r>
                        <a:rPr lang="es-ES" sz="2000" dirty="0">
                          <a:effectLst/>
                        </a:rPr>
                        <a:t>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1</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latin typeface="+mn-lt"/>
                          <a:ea typeface="+mn-ea"/>
                          <a:cs typeface="+mn-cs"/>
                        </a:rPr>
                        <a:t>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5</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500231">
                <a:tc>
                  <a:txBody>
                    <a:bodyPr/>
                    <a:lstStyle/>
                    <a:p>
                      <a:pPr algn="ctr">
                        <a:lnSpc>
                          <a:spcPct val="107000"/>
                        </a:lnSpc>
                        <a:spcAft>
                          <a:spcPts val="0"/>
                        </a:spcAft>
                      </a:pPr>
                      <a:r>
                        <a:rPr lang="es-ES" sz="2000" dirty="0">
                          <a:effectLst/>
                        </a:rPr>
                        <a:t>B</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1</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rPr>
                        <a:t>2</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rPr>
                        <a:t>1</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500231">
                <a:tc>
                  <a:txBody>
                    <a:bodyPr/>
                    <a:lstStyle/>
                    <a:p>
                      <a:pPr algn="ctr">
                        <a:lnSpc>
                          <a:spcPct val="107000"/>
                        </a:lnSpc>
                        <a:spcAft>
                          <a:spcPts val="0"/>
                        </a:spcAft>
                      </a:pPr>
                      <a:r>
                        <a:rPr lang="es-ES" sz="2000">
                          <a:effectLst/>
                        </a:rPr>
                        <a:t>C</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6</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rPr>
                        <a:t>3</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rPr>
                        <a:t>3</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00231">
                <a:tc>
                  <a:txBody>
                    <a:bodyPr/>
                    <a:lstStyle/>
                    <a:p>
                      <a:pPr algn="ctr">
                        <a:lnSpc>
                          <a:spcPct val="107000"/>
                        </a:lnSpc>
                        <a:spcAft>
                          <a:spcPts val="0"/>
                        </a:spcAft>
                      </a:pPr>
                      <a:r>
                        <a:rPr lang="es-ES" sz="2000">
                          <a:effectLst/>
                        </a:rPr>
                        <a:t>D</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a:effectLst/>
                          <a:latin typeface="Calibri" panose="020F0502020204030204" pitchFamily="34" charset="0"/>
                          <a:cs typeface="Times New Roman" panose="02020603050405020304" pitchFamily="18" charset="0"/>
                        </a:rPr>
                        <a:t>7</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5</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2000" dirty="0">
                          <a:effectLst/>
                        </a:rPr>
                        <a:t>2</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0" y="1119266"/>
            <a:ext cx="11640334"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Dibujar la ejecución de los procesos siguientes con FCFS, SJF, Prioridades </a:t>
            </a:r>
            <a:r>
              <a:rPr kumimoji="0" lang="es-ES" altLang="es-E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apropiativo</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 no </a:t>
            </a:r>
            <a:r>
              <a:rPr kumimoji="0" lang="es-ES" altLang="es-E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apropiativo</a:t>
            </a:r>
            <a:r>
              <a:rPr kumimoji="0" lang="es-ES" altLang="es-E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RR con ventana de 2 u.t.), teniendo la CPU dedicada al 100% a los procesos, sin tener en cuenta el tiempo para cambiar de proceso, y siendo todo el tiempo empleado por los procesos productivo:</a:t>
            </a:r>
            <a:endParaRPr kumimoji="0" lang="es-ES" altLang="es-ES" sz="2400" b="0" i="0" u="none" strike="noStrike" cap="none" normalizeH="0" baseline="0" dirty="0">
              <a:ln>
                <a:noFill/>
              </a:ln>
              <a:solidFill>
                <a:schemeClr val="tx1"/>
              </a:solidFill>
              <a:effectLst/>
            </a:endParaRPr>
          </a:p>
          <a:p>
            <a:pPr eaLnBrk="0" fontAlgn="base" hangingPunct="0">
              <a:spcBef>
                <a:spcPct val="0"/>
              </a:spcBef>
              <a:spcAft>
                <a:spcPct val="0"/>
              </a:spcAft>
            </a:pP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
        <p:nvSpPr>
          <p:cNvPr id="2" name="CuadroTexto 1"/>
          <p:cNvSpPr txBox="1"/>
          <p:nvPr/>
        </p:nvSpPr>
        <p:spPr>
          <a:xfrm>
            <a:off x="1840184" y="5228616"/>
            <a:ext cx="7061805" cy="1200329"/>
          </a:xfrm>
          <a:prstGeom prst="rect">
            <a:avLst/>
          </a:prstGeom>
          <a:noFill/>
        </p:spPr>
        <p:txBody>
          <a:bodyPr wrap="none" rtlCol="0">
            <a:spAutoFit/>
          </a:bodyPr>
          <a:lstStyle/>
          <a:p>
            <a:r>
              <a:rPr lang="es-ES" dirty="0"/>
              <a:t>* Aunque A y B llegan en la misma unidad de tiempo, A llega antes que B.</a:t>
            </a:r>
          </a:p>
          <a:p>
            <a:r>
              <a:rPr lang="es-ES" dirty="0"/>
              <a:t>** A igualdad de duración, se prioriza el que haya llegado primero.</a:t>
            </a:r>
          </a:p>
          <a:p>
            <a:r>
              <a:rPr lang="es-ES" dirty="0"/>
              <a:t>*** La prioridad máxima es la 1 y la mínima la 10.</a:t>
            </a:r>
          </a:p>
          <a:p>
            <a:endParaRPr lang="es-ES" dirty="0"/>
          </a:p>
        </p:txBody>
      </p:sp>
    </p:spTree>
    <p:extLst>
      <p:ext uri="{BB962C8B-B14F-4D97-AF65-F5344CB8AC3E}">
        <p14:creationId xmlns:p14="http://schemas.microsoft.com/office/powerpoint/2010/main" xmlns="" val="328224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Actividades: Planificación de procesos [PSP_T1_Planificación]</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4" name="Rectangle 1"/>
          <p:cNvSpPr>
            <a:spLocks noChangeArrowheads="1"/>
          </p:cNvSpPr>
          <p:nvPr/>
        </p:nvSpPr>
        <p:spPr bwMode="auto">
          <a:xfrm>
            <a:off x="-3983" y="891556"/>
            <a:ext cx="1164033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sz="2400" b="1" dirty="0"/>
              <a:t>B)</a:t>
            </a:r>
            <a:r>
              <a:rPr lang="es-ES" sz="2400" dirty="0"/>
              <a:t> A partir de la planificación del apartado anterior, calcular los siguientes datos para SJF y RR:</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
        <p:nvSpPr>
          <p:cNvPr id="2" name="CuadroTexto 1"/>
          <p:cNvSpPr txBox="1"/>
          <p:nvPr/>
        </p:nvSpPr>
        <p:spPr>
          <a:xfrm>
            <a:off x="1691665" y="1526639"/>
            <a:ext cx="2916119" cy="5078313"/>
          </a:xfrm>
          <a:prstGeom prst="rect">
            <a:avLst/>
          </a:prstGeom>
          <a:noFill/>
        </p:spPr>
        <p:txBody>
          <a:bodyPr wrap="none" rtlCol="0">
            <a:spAutoFit/>
          </a:bodyPr>
          <a:lstStyle/>
          <a:p>
            <a:r>
              <a:rPr lang="es-ES" dirty="0"/>
              <a:t>Uso de CPU A: </a:t>
            </a:r>
          </a:p>
          <a:p>
            <a:r>
              <a:rPr lang="es-ES" dirty="0"/>
              <a:t>Uso de CPU B: </a:t>
            </a:r>
          </a:p>
          <a:p>
            <a:r>
              <a:rPr lang="es-ES" dirty="0"/>
              <a:t>Uso de CPU C: </a:t>
            </a:r>
          </a:p>
          <a:p>
            <a:r>
              <a:rPr lang="es-ES" dirty="0"/>
              <a:t>Uso de CPU D: </a:t>
            </a:r>
          </a:p>
          <a:p>
            <a:r>
              <a:rPr lang="es-ES" dirty="0"/>
              <a:t>Uso de CPU total: </a:t>
            </a:r>
          </a:p>
          <a:p>
            <a:r>
              <a:rPr lang="es-ES" dirty="0"/>
              <a:t> </a:t>
            </a:r>
          </a:p>
          <a:p>
            <a:r>
              <a:rPr lang="es-ES" dirty="0"/>
              <a:t>Rendimiento A: </a:t>
            </a:r>
          </a:p>
          <a:p>
            <a:r>
              <a:rPr lang="es-ES" dirty="0"/>
              <a:t>Rendimiento B: </a:t>
            </a:r>
          </a:p>
          <a:p>
            <a:r>
              <a:rPr lang="es-ES" dirty="0"/>
              <a:t>Rendimiento C: </a:t>
            </a:r>
          </a:p>
          <a:p>
            <a:r>
              <a:rPr lang="es-ES" dirty="0"/>
              <a:t>Rendimiento D: </a:t>
            </a:r>
          </a:p>
          <a:p>
            <a:r>
              <a:rPr lang="es-ES" dirty="0"/>
              <a:t>Media de rendimiento: </a:t>
            </a:r>
          </a:p>
          <a:p>
            <a:r>
              <a:rPr lang="es-ES" dirty="0"/>
              <a:t> </a:t>
            </a:r>
          </a:p>
          <a:p>
            <a:r>
              <a:rPr lang="es-ES" dirty="0"/>
              <a:t>Tiempo de retorno A: </a:t>
            </a:r>
          </a:p>
          <a:p>
            <a:r>
              <a:rPr lang="es-ES" dirty="0"/>
              <a:t>Tiempo de retorno B: </a:t>
            </a:r>
          </a:p>
          <a:p>
            <a:r>
              <a:rPr lang="es-ES" dirty="0"/>
              <a:t>Tiempo de retorno C: </a:t>
            </a:r>
          </a:p>
          <a:p>
            <a:r>
              <a:rPr lang="es-ES" dirty="0"/>
              <a:t>Tiempo de retorno D: </a:t>
            </a:r>
          </a:p>
          <a:p>
            <a:r>
              <a:rPr lang="es-ES" dirty="0"/>
              <a:t>Media de tiempo de retorno:</a:t>
            </a:r>
          </a:p>
          <a:p>
            <a:endParaRPr lang="es-ES" dirty="0"/>
          </a:p>
        </p:txBody>
      </p:sp>
      <p:sp>
        <p:nvSpPr>
          <p:cNvPr id="5" name="CuadroTexto 4"/>
          <p:cNvSpPr txBox="1"/>
          <p:nvPr/>
        </p:nvSpPr>
        <p:spPr>
          <a:xfrm>
            <a:off x="7078135" y="1989918"/>
            <a:ext cx="2921505" cy="3139321"/>
          </a:xfrm>
          <a:prstGeom prst="rect">
            <a:avLst/>
          </a:prstGeom>
          <a:noFill/>
        </p:spPr>
        <p:txBody>
          <a:bodyPr wrap="none" rtlCol="0">
            <a:spAutoFit/>
          </a:bodyPr>
          <a:lstStyle/>
          <a:p>
            <a:r>
              <a:rPr lang="es-ES" dirty="0"/>
              <a:t>Tiempo de servicio A: </a:t>
            </a:r>
          </a:p>
          <a:p>
            <a:r>
              <a:rPr lang="es-ES" dirty="0"/>
              <a:t>Tiempo de servicio B: </a:t>
            </a:r>
          </a:p>
          <a:p>
            <a:r>
              <a:rPr lang="es-ES" dirty="0"/>
              <a:t>Tiempo de servicio C: </a:t>
            </a:r>
          </a:p>
          <a:p>
            <a:r>
              <a:rPr lang="es-ES" dirty="0"/>
              <a:t>Tiempo de servicio D: </a:t>
            </a:r>
          </a:p>
          <a:p>
            <a:r>
              <a:rPr lang="es-ES" dirty="0"/>
              <a:t>Media de tiempo de servicio:</a:t>
            </a:r>
          </a:p>
          <a:p>
            <a:r>
              <a:rPr lang="es-ES" dirty="0"/>
              <a:t> </a:t>
            </a:r>
          </a:p>
          <a:p>
            <a:r>
              <a:rPr lang="es-ES" dirty="0"/>
              <a:t>Tiempo de espera A: </a:t>
            </a:r>
          </a:p>
          <a:p>
            <a:r>
              <a:rPr lang="es-ES" dirty="0"/>
              <a:t>Tiempo de espera B: </a:t>
            </a:r>
          </a:p>
          <a:p>
            <a:r>
              <a:rPr lang="es-ES" dirty="0"/>
              <a:t>Tiempo de espera C: </a:t>
            </a:r>
          </a:p>
          <a:p>
            <a:r>
              <a:rPr lang="es-ES" dirty="0"/>
              <a:t>Tiempo de espera D: </a:t>
            </a:r>
          </a:p>
          <a:p>
            <a:r>
              <a:rPr lang="es-ES" dirty="0"/>
              <a:t>Media de tiempo de espera:</a:t>
            </a:r>
          </a:p>
        </p:txBody>
      </p:sp>
    </p:spTree>
    <p:extLst>
      <p:ext uri="{BB962C8B-B14F-4D97-AF65-F5344CB8AC3E}">
        <p14:creationId xmlns:p14="http://schemas.microsoft.com/office/powerpoint/2010/main" xmlns="" val="192342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Hilos</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36415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a:t>Hilos</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60774" y="906307"/>
            <a:ext cx="11862486" cy="830997"/>
          </a:xfrm>
          <a:prstGeom prst="rect">
            <a:avLst/>
          </a:prstGeom>
          <a:noFill/>
        </p:spPr>
        <p:txBody>
          <a:bodyPr wrap="square" rtlCol="0">
            <a:spAutoFit/>
          </a:bodyPr>
          <a:lstStyle/>
          <a:p>
            <a:r>
              <a:rPr lang="es-ES" sz="2400" dirty="0"/>
              <a:t>Un hilo (</a:t>
            </a:r>
            <a:r>
              <a:rPr lang="es-ES" sz="2400" i="1" dirty="0" err="1"/>
              <a:t>thread</a:t>
            </a:r>
            <a:r>
              <a:rPr lang="es-ES" sz="2400" dirty="0"/>
              <a:t>) es una secuencia de código en ejecución dentro de un proceso. Un hilo no puede ejecutarse por sí mismo, necesita la supervisión de un proceso padre. </a:t>
            </a:r>
          </a:p>
        </p:txBody>
      </p:sp>
      <p:sp>
        <p:nvSpPr>
          <p:cNvPr id="3" name="Elipse 2"/>
          <p:cNvSpPr/>
          <p:nvPr/>
        </p:nvSpPr>
        <p:spPr>
          <a:xfrm>
            <a:off x="3814118" y="2356025"/>
            <a:ext cx="3097427" cy="202650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bajo 3"/>
          <p:cNvSpPr/>
          <p:nvPr/>
        </p:nvSpPr>
        <p:spPr>
          <a:xfrm>
            <a:off x="4654379" y="288007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bajo 9"/>
          <p:cNvSpPr/>
          <p:nvPr/>
        </p:nvSpPr>
        <p:spPr>
          <a:xfrm>
            <a:off x="5540646" y="288007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p:cNvSpPr txBox="1"/>
          <p:nvPr/>
        </p:nvSpPr>
        <p:spPr>
          <a:xfrm>
            <a:off x="4776035" y="1863168"/>
            <a:ext cx="1173591" cy="461665"/>
          </a:xfrm>
          <a:prstGeom prst="rect">
            <a:avLst/>
          </a:prstGeom>
          <a:noFill/>
        </p:spPr>
        <p:txBody>
          <a:bodyPr wrap="none" rtlCol="0">
            <a:spAutoFit/>
          </a:bodyPr>
          <a:lstStyle/>
          <a:p>
            <a:r>
              <a:rPr lang="es-ES" sz="2400" dirty="0"/>
              <a:t>Proceso</a:t>
            </a:r>
          </a:p>
        </p:txBody>
      </p:sp>
      <p:sp>
        <p:nvSpPr>
          <p:cNvPr id="12" name="CuadroTexto 11"/>
          <p:cNvSpPr txBox="1"/>
          <p:nvPr/>
        </p:nvSpPr>
        <p:spPr>
          <a:xfrm>
            <a:off x="3875040" y="2958287"/>
            <a:ext cx="904415" cy="461665"/>
          </a:xfrm>
          <a:prstGeom prst="rect">
            <a:avLst/>
          </a:prstGeom>
          <a:noFill/>
        </p:spPr>
        <p:txBody>
          <a:bodyPr wrap="none" rtlCol="0">
            <a:spAutoFit/>
          </a:bodyPr>
          <a:lstStyle/>
          <a:p>
            <a:r>
              <a:rPr lang="es-ES" sz="2400" dirty="0"/>
              <a:t>Hilo 1</a:t>
            </a:r>
          </a:p>
        </p:txBody>
      </p:sp>
      <p:sp>
        <p:nvSpPr>
          <p:cNvPr id="13" name="CuadroTexto 12"/>
          <p:cNvSpPr txBox="1"/>
          <p:nvPr/>
        </p:nvSpPr>
        <p:spPr>
          <a:xfrm>
            <a:off x="5918350" y="2958287"/>
            <a:ext cx="904415" cy="461665"/>
          </a:xfrm>
          <a:prstGeom prst="rect">
            <a:avLst/>
          </a:prstGeom>
          <a:noFill/>
        </p:spPr>
        <p:txBody>
          <a:bodyPr wrap="none" rtlCol="0">
            <a:spAutoFit/>
          </a:bodyPr>
          <a:lstStyle/>
          <a:p>
            <a:r>
              <a:rPr lang="es-ES" sz="2400" dirty="0"/>
              <a:t>Hilo 2</a:t>
            </a:r>
          </a:p>
        </p:txBody>
      </p:sp>
      <p:sp>
        <p:nvSpPr>
          <p:cNvPr id="14" name="CuadroTexto 13"/>
          <p:cNvSpPr txBox="1"/>
          <p:nvPr/>
        </p:nvSpPr>
        <p:spPr>
          <a:xfrm>
            <a:off x="160774" y="4615460"/>
            <a:ext cx="11862486" cy="1200329"/>
          </a:xfrm>
          <a:prstGeom prst="rect">
            <a:avLst/>
          </a:prstGeom>
          <a:noFill/>
        </p:spPr>
        <p:txBody>
          <a:bodyPr wrap="square" rtlCol="0">
            <a:spAutoFit/>
          </a:bodyPr>
          <a:lstStyle/>
          <a:p>
            <a:r>
              <a:rPr lang="es-ES" sz="2400" dirty="0"/>
              <a:t>Los hilos se emplean en programas que necesitan realizar varias tareas simultáneamente. Por ejemplo un procesador de texto puede tener un hilo que se encargue de imprimir un documento y otro que atienda las peticiones del usuario.</a:t>
            </a:r>
          </a:p>
        </p:txBody>
      </p:sp>
    </p:spTree>
    <p:extLst>
      <p:ext uri="{BB962C8B-B14F-4D97-AF65-F5344CB8AC3E}">
        <p14:creationId xmlns:p14="http://schemas.microsoft.com/office/powerpoint/2010/main" xmlns="" val="68854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Hilos vs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aphicFrame>
        <p:nvGraphicFramePr>
          <p:cNvPr id="8" name="Tabla 7"/>
          <p:cNvGraphicFramePr>
            <a:graphicFrameLocks noGrp="1"/>
          </p:cNvGraphicFramePr>
          <p:nvPr>
            <p:extLst>
              <p:ext uri="{D42A27DB-BD31-4B8C-83A1-F6EECF244321}">
                <p14:modId xmlns:p14="http://schemas.microsoft.com/office/powerpoint/2010/main" xmlns="" val="4144656314"/>
              </p:ext>
            </p:extLst>
          </p:nvPr>
        </p:nvGraphicFramePr>
        <p:xfrm>
          <a:off x="1485496" y="1776941"/>
          <a:ext cx="9213042" cy="1112520"/>
        </p:xfrm>
        <a:graphic>
          <a:graphicData uri="http://schemas.openxmlformats.org/drawingml/2006/table">
            <a:tbl>
              <a:tblPr firstRow="1" bandRow="1">
                <a:tableStyleId>{5C22544A-7EE6-4342-B048-85BDC9FD1C3A}</a:tableStyleId>
              </a:tblPr>
              <a:tblGrid>
                <a:gridCol w="4606521">
                  <a:extLst>
                    <a:ext uri="{9D8B030D-6E8A-4147-A177-3AD203B41FA5}">
                      <a16:colId xmlns:a16="http://schemas.microsoft.com/office/drawing/2014/main" xmlns="" val="20000"/>
                    </a:ext>
                  </a:extLst>
                </a:gridCol>
                <a:gridCol w="4606521">
                  <a:extLst>
                    <a:ext uri="{9D8B030D-6E8A-4147-A177-3AD203B41FA5}">
                      <a16:colId xmlns:a16="http://schemas.microsoft.com/office/drawing/2014/main" xmlns="" val="20001"/>
                    </a:ext>
                  </a:extLst>
                </a:gridCol>
              </a:tblGrid>
              <a:tr h="370840">
                <a:tc>
                  <a:txBody>
                    <a:bodyPr/>
                    <a:lstStyle/>
                    <a:p>
                      <a:pPr algn="ctr"/>
                      <a:r>
                        <a:rPr lang="es-ES" dirty="0"/>
                        <a:t>Hilos</a:t>
                      </a:r>
                    </a:p>
                  </a:txBody>
                  <a:tcPr/>
                </a:tc>
                <a:tc>
                  <a:txBody>
                    <a:bodyPr/>
                    <a:lstStyle/>
                    <a:p>
                      <a:pPr algn="ctr"/>
                      <a:r>
                        <a:rPr lang="es-ES" dirty="0"/>
                        <a:t>Procesos</a:t>
                      </a:r>
                    </a:p>
                  </a:txBody>
                  <a:tcPr/>
                </a:tc>
                <a:extLst>
                  <a:ext uri="{0D108BD9-81ED-4DB2-BD59-A6C34878D82A}">
                    <a16:rowId xmlns:a16="http://schemas.microsoft.com/office/drawing/2014/main" xmlns="" val="10000"/>
                  </a:ext>
                </a:extLst>
              </a:tr>
              <a:tr h="370840">
                <a:tc>
                  <a:txBody>
                    <a:bodyPr/>
                    <a:lstStyle/>
                    <a:p>
                      <a:r>
                        <a:rPr lang="es-ES" dirty="0"/>
                        <a:t>Comparten el espacio de memoria del usuario.</a:t>
                      </a:r>
                    </a:p>
                  </a:txBody>
                  <a:tcPr/>
                </a:tc>
                <a:tc>
                  <a:txBody>
                    <a:bodyPr/>
                    <a:lstStyle/>
                    <a:p>
                      <a:r>
                        <a:rPr lang="es-ES" dirty="0"/>
                        <a:t>Poseen</a:t>
                      </a:r>
                      <a:r>
                        <a:rPr lang="es-ES" baseline="0" dirty="0"/>
                        <a:t> espacios de memoria independientes.</a:t>
                      </a:r>
                      <a:endParaRPr lang="es-ES" dirty="0"/>
                    </a:p>
                  </a:txBody>
                  <a:tcPr/>
                </a:tc>
                <a:extLst>
                  <a:ext uri="{0D108BD9-81ED-4DB2-BD59-A6C34878D82A}">
                    <a16:rowId xmlns:a16="http://schemas.microsoft.com/office/drawing/2014/main" xmlns="" val="10001"/>
                  </a:ext>
                </a:extLst>
              </a:tr>
              <a:tr h="370840">
                <a:tc>
                  <a:txBody>
                    <a:bodyPr/>
                    <a:lstStyle/>
                    <a:p>
                      <a:r>
                        <a:rPr lang="es-ES" dirty="0"/>
                        <a:t>Los cambios de estado son menos costosos.</a:t>
                      </a:r>
                    </a:p>
                  </a:txBody>
                  <a:tcPr/>
                </a:tc>
                <a:tc>
                  <a:txBody>
                    <a:bodyPr/>
                    <a:lstStyle/>
                    <a:p>
                      <a:r>
                        <a:rPr lang="es-ES" dirty="0"/>
                        <a:t>Los cambios de estado</a:t>
                      </a:r>
                      <a:r>
                        <a:rPr lang="es-ES" baseline="0" dirty="0"/>
                        <a:t> son más costosos.</a:t>
                      </a:r>
                      <a:endParaRPr lang="es-E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95084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concurrente</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259189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p:cNvSpPr/>
          <p:nvPr/>
        </p:nvSpPr>
        <p:spPr>
          <a:xfrm>
            <a:off x="1867314" y="2420466"/>
            <a:ext cx="7760780" cy="3567953"/>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Programación concurrente</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60774" y="816662"/>
            <a:ext cx="11862486" cy="1384995"/>
          </a:xfrm>
          <a:prstGeom prst="rect">
            <a:avLst/>
          </a:prstGeom>
          <a:noFill/>
        </p:spPr>
        <p:txBody>
          <a:bodyPr wrap="square" rtlCol="0">
            <a:spAutoFit/>
          </a:bodyPr>
          <a:lstStyle/>
          <a:p>
            <a:r>
              <a:rPr lang="es-ES" sz="2800" dirty="0"/>
              <a:t>Un programa se puede componer de varios procesos. Cuando las instrucciones de estos procesos se solapan intercaladamente, se dice que son procesos concurrentes.</a:t>
            </a:r>
          </a:p>
        </p:txBody>
      </p:sp>
      <p:sp>
        <p:nvSpPr>
          <p:cNvPr id="8" name="Elipse 7"/>
          <p:cNvSpPr/>
          <p:nvPr/>
        </p:nvSpPr>
        <p:spPr>
          <a:xfrm>
            <a:off x="2400593" y="2965623"/>
            <a:ext cx="3097427" cy="202650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bajo 9"/>
          <p:cNvSpPr/>
          <p:nvPr/>
        </p:nvSpPr>
        <p:spPr>
          <a:xfrm>
            <a:off x="3240854" y="34896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bajo 11"/>
          <p:cNvSpPr/>
          <p:nvPr/>
        </p:nvSpPr>
        <p:spPr>
          <a:xfrm>
            <a:off x="4127121" y="348967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3362510" y="2956856"/>
            <a:ext cx="1173591" cy="461665"/>
          </a:xfrm>
          <a:prstGeom prst="rect">
            <a:avLst/>
          </a:prstGeom>
          <a:noFill/>
        </p:spPr>
        <p:txBody>
          <a:bodyPr wrap="none" rtlCol="0">
            <a:spAutoFit/>
          </a:bodyPr>
          <a:lstStyle/>
          <a:p>
            <a:r>
              <a:rPr lang="es-ES" sz="2400" dirty="0"/>
              <a:t>Proceso</a:t>
            </a:r>
          </a:p>
        </p:txBody>
      </p:sp>
      <p:sp>
        <p:nvSpPr>
          <p:cNvPr id="14" name="CuadroTexto 13"/>
          <p:cNvSpPr txBox="1"/>
          <p:nvPr/>
        </p:nvSpPr>
        <p:spPr>
          <a:xfrm>
            <a:off x="2461515" y="3567885"/>
            <a:ext cx="904415" cy="461665"/>
          </a:xfrm>
          <a:prstGeom prst="rect">
            <a:avLst/>
          </a:prstGeom>
          <a:noFill/>
        </p:spPr>
        <p:txBody>
          <a:bodyPr wrap="none" rtlCol="0">
            <a:spAutoFit/>
          </a:bodyPr>
          <a:lstStyle/>
          <a:p>
            <a:r>
              <a:rPr lang="es-ES" sz="2400" dirty="0"/>
              <a:t>Hilo 1</a:t>
            </a:r>
          </a:p>
        </p:txBody>
      </p:sp>
      <p:sp>
        <p:nvSpPr>
          <p:cNvPr id="15" name="CuadroTexto 14"/>
          <p:cNvSpPr txBox="1"/>
          <p:nvPr/>
        </p:nvSpPr>
        <p:spPr>
          <a:xfrm>
            <a:off x="4504825" y="3567885"/>
            <a:ext cx="904415" cy="461665"/>
          </a:xfrm>
          <a:prstGeom prst="rect">
            <a:avLst/>
          </a:prstGeom>
          <a:noFill/>
        </p:spPr>
        <p:txBody>
          <a:bodyPr wrap="none" rtlCol="0">
            <a:spAutoFit/>
          </a:bodyPr>
          <a:lstStyle/>
          <a:p>
            <a:r>
              <a:rPr lang="es-ES" sz="2400" dirty="0"/>
              <a:t>Hilo 2</a:t>
            </a:r>
          </a:p>
        </p:txBody>
      </p:sp>
      <p:sp>
        <p:nvSpPr>
          <p:cNvPr id="16" name="Elipse 15"/>
          <p:cNvSpPr/>
          <p:nvPr/>
        </p:nvSpPr>
        <p:spPr>
          <a:xfrm>
            <a:off x="5899655" y="3633674"/>
            <a:ext cx="3097427" cy="202650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bajo 16"/>
          <p:cNvSpPr/>
          <p:nvPr/>
        </p:nvSpPr>
        <p:spPr>
          <a:xfrm>
            <a:off x="6739916" y="415772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bajo 17"/>
          <p:cNvSpPr/>
          <p:nvPr/>
        </p:nvSpPr>
        <p:spPr>
          <a:xfrm>
            <a:off x="7626183" y="415772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6861572" y="3606987"/>
            <a:ext cx="1173591" cy="461665"/>
          </a:xfrm>
          <a:prstGeom prst="rect">
            <a:avLst/>
          </a:prstGeom>
          <a:noFill/>
        </p:spPr>
        <p:txBody>
          <a:bodyPr wrap="none" rtlCol="0">
            <a:spAutoFit/>
          </a:bodyPr>
          <a:lstStyle/>
          <a:p>
            <a:r>
              <a:rPr lang="es-ES" sz="2400" dirty="0"/>
              <a:t>Proceso</a:t>
            </a:r>
          </a:p>
        </p:txBody>
      </p:sp>
      <p:sp>
        <p:nvSpPr>
          <p:cNvPr id="20" name="CuadroTexto 19"/>
          <p:cNvSpPr txBox="1"/>
          <p:nvPr/>
        </p:nvSpPr>
        <p:spPr>
          <a:xfrm>
            <a:off x="5960577" y="4235936"/>
            <a:ext cx="904415" cy="461665"/>
          </a:xfrm>
          <a:prstGeom prst="rect">
            <a:avLst/>
          </a:prstGeom>
          <a:noFill/>
        </p:spPr>
        <p:txBody>
          <a:bodyPr wrap="none" rtlCol="0">
            <a:spAutoFit/>
          </a:bodyPr>
          <a:lstStyle/>
          <a:p>
            <a:r>
              <a:rPr lang="es-ES" sz="2400" dirty="0"/>
              <a:t>Hilo 1</a:t>
            </a:r>
          </a:p>
        </p:txBody>
      </p:sp>
      <p:sp>
        <p:nvSpPr>
          <p:cNvPr id="21" name="CuadroTexto 20"/>
          <p:cNvSpPr txBox="1"/>
          <p:nvPr/>
        </p:nvSpPr>
        <p:spPr>
          <a:xfrm>
            <a:off x="8003887" y="4235936"/>
            <a:ext cx="904415" cy="461665"/>
          </a:xfrm>
          <a:prstGeom prst="rect">
            <a:avLst/>
          </a:prstGeom>
          <a:noFill/>
        </p:spPr>
        <p:txBody>
          <a:bodyPr wrap="none" rtlCol="0">
            <a:spAutoFit/>
          </a:bodyPr>
          <a:lstStyle/>
          <a:p>
            <a:r>
              <a:rPr lang="es-ES" sz="2400" dirty="0"/>
              <a:t>Hilo 2</a:t>
            </a:r>
          </a:p>
        </p:txBody>
      </p:sp>
      <p:sp>
        <p:nvSpPr>
          <p:cNvPr id="23" name="CuadroTexto 22"/>
          <p:cNvSpPr txBox="1"/>
          <p:nvPr/>
        </p:nvSpPr>
        <p:spPr>
          <a:xfrm>
            <a:off x="5041738" y="2468474"/>
            <a:ext cx="1393330" cy="461665"/>
          </a:xfrm>
          <a:prstGeom prst="rect">
            <a:avLst/>
          </a:prstGeom>
          <a:noFill/>
        </p:spPr>
        <p:txBody>
          <a:bodyPr wrap="none" rtlCol="0">
            <a:spAutoFit/>
          </a:bodyPr>
          <a:lstStyle/>
          <a:p>
            <a:r>
              <a:rPr lang="es-ES" sz="2400" dirty="0"/>
              <a:t>Programa</a:t>
            </a:r>
          </a:p>
        </p:txBody>
      </p:sp>
    </p:spTree>
    <p:extLst>
      <p:ext uri="{BB962C8B-B14F-4D97-AF65-F5344CB8AC3E}">
        <p14:creationId xmlns:p14="http://schemas.microsoft.com/office/powerpoint/2010/main" xmlns="" val="166261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Procesos</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335063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Beneficios de la programación concurrente</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60774" y="960095"/>
            <a:ext cx="11862486" cy="4832092"/>
          </a:xfrm>
          <a:prstGeom prst="rect">
            <a:avLst/>
          </a:prstGeom>
          <a:noFill/>
        </p:spPr>
        <p:txBody>
          <a:bodyPr wrap="square" rtlCol="0">
            <a:spAutoFit/>
          </a:bodyPr>
          <a:lstStyle/>
          <a:p>
            <a:pPr marL="457200" indent="-457200">
              <a:buFont typeface="Arial" panose="020B0604020202020204" pitchFamily="34" charset="0"/>
              <a:buChar char="•"/>
            </a:pPr>
            <a:r>
              <a:rPr lang="es-ES" sz="2800" b="1" dirty="0"/>
              <a:t>Mejor aprovechamiento de la CPU</a:t>
            </a:r>
            <a:r>
              <a:rPr lang="es-ES" sz="2800" dirty="0"/>
              <a:t>: Cuando un proceso está esperando un evento, otro puede aprovechar la CPU.</a:t>
            </a:r>
          </a:p>
          <a:p>
            <a:pPr marL="457200" indent="-457200">
              <a:buFont typeface="Arial" panose="020B0604020202020204" pitchFamily="34" charset="0"/>
              <a:buChar char="•"/>
            </a:pPr>
            <a:r>
              <a:rPr lang="es-ES" sz="2800" b="1" dirty="0"/>
              <a:t>Velocidad de ejecución</a:t>
            </a:r>
            <a:r>
              <a:rPr lang="es-ES" sz="2800" dirty="0"/>
              <a:t>: Al dividir el programa en procesos, éstos se pueden repartir mejor entre el o los procesadores.</a:t>
            </a:r>
          </a:p>
          <a:p>
            <a:pPr marL="457200" indent="-457200">
              <a:buFont typeface="Arial" panose="020B0604020202020204" pitchFamily="34" charset="0"/>
              <a:buChar char="•"/>
            </a:pPr>
            <a:r>
              <a:rPr lang="es-ES" sz="2800" b="1" dirty="0"/>
              <a:t>Solucionan problemas de naturaleza concurrente</a:t>
            </a:r>
            <a:r>
              <a:rPr lang="es-ES" sz="2800" dirty="0"/>
              <a:t>: </a:t>
            </a:r>
          </a:p>
          <a:p>
            <a:pPr marL="914400" lvl="1" indent="-457200">
              <a:buFont typeface="Arial" panose="020B0604020202020204" pitchFamily="34" charset="0"/>
              <a:buChar char="•"/>
            </a:pPr>
            <a:r>
              <a:rPr lang="es-ES" sz="2800" b="1" dirty="0"/>
              <a:t>Sistemas de control</a:t>
            </a:r>
            <a:r>
              <a:rPr lang="es-ES" sz="2800" dirty="0"/>
              <a:t>: Capturan datos, los analizan y actúan.</a:t>
            </a:r>
          </a:p>
          <a:p>
            <a:pPr marL="914400" lvl="1" indent="-457200">
              <a:buFont typeface="Arial" panose="020B0604020202020204" pitchFamily="34" charset="0"/>
              <a:buChar char="•"/>
            </a:pPr>
            <a:r>
              <a:rPr lang="es-ES" sz="2800" dirty="0"/>
              <a:t>Tecnologías </a:t>
            </a:r>
            <a:r>
              <a:rPr lang="es-ES" sz="2800" b="1" dirty="0"/>
              <a:t>web</a:t>
            </a:r>
            <a:r>
              <a:rPr lang="es-ES" sz="2800" dirty="0"/>
              <a:t>: Los servidores atienden múltiples peticiones.</a:t>
            </a:r>
          </a:p>
          <a:p>
            <a:pPr marL="914400" lvl="1" indent="-457200">
              <a:buFont typeface="Arial" panose="020B0604020202020204" pitchFamily="34" charset="0"/>
              <a:buChar char="•"/>
            </a:pPr>
            <a:r>
              <a:rPr lang="es-ES" sz="2800" dirty="0"/>
              <a:t>Aplicaciones basadas en </a:t>
            </a:r>
            <a:r>
              <a:rPr lang="es-ES" sz="2800" b="1" dirty="0"/>
              <a:t>GUI</a:t>
            </a:r>
            <a:r>
              <a:rPr lang="es-ES" sz="2800" dirty="0"/>
              <a:t>: Mientras se atiende al usuario, la aplicación puede estar realizando tareas.</a:t>
            </a:r>
          </a:p>
          <a:p>
            <a:pPr marL="914400" lvl="1" indent="-457200">
              <a:buFont typeface="Arial" panose="020B0604020202020204" pitchFamily="34" charset="0"/>
              <a:buChar char="•"/>
            </a:pPr>
            <a:r>
              <a:rPr lang="es-ES" sz="2800" b="1" dirty="0"/>
              <a:t>Simulaciones</a:t>
            </a:r>
            <a:r>
              <a:rPr lang="es-ES" sz="2800" dirty="0"/>
              <a:t>: Modelización de sistemas físicos con autonomía.</a:t>
            </a:r>
          </a:p>
          <a:p>
            <a:pPr marL="914400" lvl="1" indent="-457200">
              <a:buFont typeface="Arial" panose="020B0604020202020204" pitchFamily="34" charset="0"/>
              <a:buChar char="•"/>
            </a:pPr>
            <a:r>
              <a:rPr lang="es-ES" sz="2800" b="1" dirty="0"/>
              <a:t>S</a:t>
            </a:r>
            <a:r>
              <a:rPr lang="es-ES" sz="2800" dirty="0"/>
              <a:t>istemas </a:t>
            </a:r>
            <a:r>
              <a:rPr lang="es-ES" sz="2800" b="1" dirty="0"/>
              <a:t>G</a:t>
            </a:r>
            <a:r>
              <a:rPr lang="es-ES" sz="2800" dirty="0"/>
              <a:t>estores de </a:t>
            </a:r>
            <a:r>
              <a:rPr lang="es-ES" sz="2800" b="1" dirty="0"/>
              <a:t>B</a:t>
            </a:r>
            <a:r>
              <a:rPr lang="es-ES" sz="2800" dirty="0"/>
              <a:t>ases de </a:t>
            </a:r>
            <a:r>
              <a:rPr lang="es-ES" sz="2800" b="1" dirty="0"/>
              <a:t>D</a:t>
            </a:r>
            <a:r>
              <a:rPr lang="es-ES" sz="2800" dirty="0"/>
              <a:t>atos: Atienden múltiples peticiones.</a:t>
            </a:r>
          </a:p>
        </p:txBody>
      </p:sp>
    </p:spTree>
    <p:extLst>
      <p:ext uri="{BB962C8B-B14F-4D97-AF65-F5344CB8AC3E}">
        <p14:creationId xmlns:p14="http://schemas.microsoft.com/office/powerpoint/2010/main" xmlns="" val="2632471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Problemas de la programación concurrente</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60774" y="960095"/>
            <a:ext cx="11862486" cy="4401205"/>
          </a:xfrm>
          <a:prstGeom prst="rect">
            <a:avLst/>
          </a:prstGeom>
          <a:noFill/>
        </p:spPr>
        <p:txBody>
          <a:bodyPr wrap="square" rtlCol="0">
            <a:spAutoFit/>
          </a:bodyPr>
          <a:lstStyle/>
          <a:p>
            <a:pPr marL="457200" indent="-457200">
              <a:buFont typeface="Arial" panose="020B0604020202020204" pitchFamily="34" charset="0"/>
              <a:buChar char="•"/>
            </a:pPr>
            <a:r>
              <a:rPr lang="es-ES" sz="2800" b="1" dirty="0"/>
              <a:t>Exclusión mutua</a:t>
            </a:r>
            <a:r>
              <a:rPr lang="es-ES" sz="2800" dirty="0"/>
              <a:t>: Cuando dos o más procesos hacen uso a la vez de una variable se puede producir inconsistencia de datos (uno puede estar escribiendo en ella y otro leyéndola). Para conseguir la exclusión mutua se define la </a:t>
            </a:r>
            <a:r>
              <a:rPr lang="es-ES" sz="2800" b="1" dirty="0"/>
              <a:t>región crítica</a:t>
            </a:r>
            <a:r>
              <a:rPr lang="es-ES" sz="2800" dirty="0"/>
              <a:t>, que limita el acceso a la variable a un único proceso a la vez.</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b="1" dirty="0"/>
              <a:t>Condición de sincronización</a:t>
            </a:r>
            <a:r>
              <a:rPr lang="es-ES" sz="2800" dirty="0"/>
              <a:t>: A veces se producen situaciones en que un proceso tiene que esperar a que otro llegue a cierto punto. Para ello se proporcionan mecanismos para bloquear procesos a la espera de que ocurra el evento necesario. </a:t>
            </a:r>
          </a:p>
        </p:txBody>
      </p:sp>
    </p:spTree>
    <p:extLst>
      <p:ext uri="{BB962C8B-B14F-4D97-AF65-F5344CB8AC3E}">
        <p14:creationId xmlns:p14="http://schemas.microsoft.com/office/powerpoint/2010/main" xmlns="" val="350054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Condiciones de </a:t>
            </a:r>
            <a:r>
              <a:rPr lang="es-ES" sz="3200" dirty="0" err="1"/>
              <a:t>Bernstein</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3" name="CuadroTexto 22"/>
          <p:cNvSpPr txBox="1"/>
          <p:nvPr/>
        </p:nvSpPr>
        <p:spPr>
          <a:xfrm>
            <a:off x="160774" y="960095"/>
            <a:ext cx="11862486" cy="2246769"/>
          </a:xfrm>
          <a:prstGeom prst="rect">
            <a:avLst/>
          </a:prstGeom>
          <a:noFill/>
        </p:spPr>
        <p:txBody>
          <a:bodyPr wrap="square" rtlCol="0">
            <a:spAutoFit/>
          </a:bodyPr>
          <a:lstStyle/>
          <a:p>
            <a:pPr marL="457200" indent="-457200">
              <a:buFont typeface="Arial" panose="020B0604020202020204" pitchFamily="34" charset="0"/>
              <a:buChar char="•"/>
            </a:pPr>
            <a:r>
              <a:rPr lang="es-ES" sz="2800" b="1" dirty="0"/>
              <a:t>Conjunto de lectura</a:t>
            </a:r>
            <a:r>
              <a:rPr lang="es-ES" sz="2800" dirty="0"/>
              <a:t>: Formado por las variables a las que se accede en modo lectura.</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b="1" dirty="0"/>
              <a:t>Conjunto de escritura</a:t>
            </a:r>
            <a:r>
              <a:rPr lang="es-ES" sz="2800" dirty="0"/>
              <a:t>: Formado por las variables a las que se accede en modo escritura.</a:t>
            </a:r>
          </a:p>
        </p:txBody>
      </p:sp>
    </p:spTree>
    <p:extLst>
      <p:ext uri="{BB962C8B-B14F-4D97-AF65-F5344CB8AC3E}">
        <p14:creationId xmlns:p14="http://schemas.microsoft.com/office/powerpoint/2010/main" xmlns="" val="3413234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Condiciones de </a:t>
            </a:r>
            <a:r>
              <a:rPr lang="es-ES" sz="3200" dirty="0" err="1"/>
              <a:t>Bernstein</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3" name="CuadroTexto 22"/>
          <p:cNvSpPr txBox="1"/>
          <p:nvPr/>
        </p:nvSpPr>
        <p:spPr>
          <a:xfrm>
            <a:off x="160774" y="960095"/>
            <a:ext cx="11862486" cy="4832092"/>
          </a:xfrm>
          <a:prstGeom prst="rect">
            <a:avLst/>
          </a:prstGeom>
          <a:noFill/>
        </p:spPr>
        <p:txBody>
          <a:bodyPr wrap="square" rtlCol="0">
            <a:spAutoFit/>
          </a:bodyPr>
          <a:lstStyle/>
          <a:p>
            <a:r>
              <a:rPr lang="es-ES" sz="2800" dirty="0"/>
              <a:t>Para que dos conjuntos se puedan ejecutar concurrentemente se deben cumples 3 condiciones:</a:t>
            </a:r>
          </a:p>
          <a:p>
            <a:endParaRPr lang="es-ES" sz="2800" dirty="0"/>
          </a:p>
          <a:p>
            <a:pPr marL="971550" lvl="1" indent="-514350">
              <a:buFont typeface="+mj-lt"/>
              <a:buAutoNum type="arabicPeriod"/>
            </a:pPr>
            <a:r>
              <a:rPr lang="es-ES" sz="2800" dirty="0"/>
              <a:t>La intersección entre las variables leídas de un conjunto de instrucciones y las escritas de otro, debe ser vacío.</a:t>
            </a:r>
          </a:p>
          <a:p>
            <a:pPr marL="971550" lvl="1" indent="-514350">
              <a:buFont typeface="+mj-lt"/>
              <a:buAutoNum type="arabicPeriod"/>
            </a:pPr>
            <a:endParaRPr lang="es-ES" sz="2800" dirty="0"/>
          </a:p>
          <a:p>
            <a:pPr marL="971550" lvl="1" indent="-514350">
              <a:buFont typeface="+mj-lt"/>
              <a:buAutoNum type="arabicPeriod"/>
            </a:pPr>
            <a:r>
              <a:rPr lang="es-ES" sz="2800" dirty="0"/>
              <a:t>La intersección entre las variables escritas de un conjunto de instrucciones y las leídas de otro, debe ser vacío.</a:t>
            </a:r>
          </a:p>
          <a:p>
            <a:pPr marL="971550" lvl="1" indent="-514350">
              <a:buFont typeface="+mj-lt"/>
              <a:buAutoNum type="arabicPeriod"/>
            </a:pPr>
            <a:endParaRPr lang="es-ES" sz="2800" dirty="0"/>
          </a:p>
          <a:p>
            <a:pPr marL="971550" lvl="1" indent="-514350">
              <a:buFont typeface="+mj-lt"/>
              <a:buAutoNum type="arabicPeriod"/>
            </a:pPr>
            <a:r>
              <a:rPr lang="es-ES" sz="2800" dirty="0"/>
              <a:t>La intersección entre las variables escritas de un conjunto de instrucciones y las escritas de otro, debe ser vacío.</a:t>
            </a:r>
          </a:p>
        </p:txBody>
      </p:sp>
      <mc:AlternateContent xmlns:mc="http://schemas.openxmlformats.org/markup-compatibility/2006">
        <mc:Choice xmlns:a14="http://schemas.microsoft.com/office/drawing/2010/main" xmlns="" Requires="a14">
          <p:sp>
            <p:nvSpPr>
              <p:cNvPr id="2" name="CuadroTexto 1"/>
              <p:cNvSpPr txBox="1"/>
              <p:nvPr/>
            </p:nvSpPr>
            <p:spPr>
              <a:xfrm>
                <a:off x="5207832" y="3177579"/>
                <a:ext cx="1768369" cy="27699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𝐿</m:t>
                      </m:r>
                      <m:d>
                        <m:dPr>
                          <m:ctrlPr>
                            <a:rPr lang="es-ES" b="0" i="1" smtClean="0">
                              <a:latin typeface="Cambria Math" panose="02040503050406030204" pitchFamily="18" charset="0"/>
                            </a:rPr>
                          </m:ctrlPr>
                        </m:dPr>
                        <m:e>
                          <m:r>
                            <a:rPr lang="es-ES" b="0" i="1" smtClean="0">
                              <a:latin typeface="Cambria Math" panose="02040503050406030204" pitchFamily="18" charset="0"/>
                            </a:rPr>
                            <m:t>𝐼𝑖</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𝐼𝑗</m:t>
                      </m:r>
                      <m:r>
                        <a:rPr lang="es-ES" b="0" i="1" smtClean="0">
                          <a:latin typeface="Cambria Math" panose="02040503050406030204" pitchFamily="18" charset="0"/>
                          <a:ea typeface="Cambria Math" panose="02040503050406030204" pitchFamily="18" charset="0"/>
                        </a:rPr>
                        <m:t>)=∅</m:t>
                      </m:r>
                    </m:oMath>
                  </m:oMathPara>
                </a14:m>
                <a:endParaRPr lang="es-ES" dirty="0"/>
              </a:p>
            </p:txBody>
          </p:sp>
        </mc:Choice>
        <mc:Fallback>
          <p:sp>
            <p:nvSpPr>
              <p:cNvPr id="2" name="CuadroTexto 1"/>
              <p:cNvSpPr txBox="1">
                <a:spLocks noRot="1" noChangeAspect="1" noMove="1" noResize="1" noEditPoints="1" noAdjustHandles="1" noChangeArrowheads="1" noChangeShapeType="1" noTextEdit="1"/>
              </p:cNvSpPr>
              <p:nvPr/>
            </p:nvSpPr>
            <p:spPr>
              <a:xfrm>
                <a:off x="5207832" y="3177579"/>
                <a:ext cx="1768369" cy="276999"/>
              </a:xfrm>
              <a:prstGeom prst="rect">
                <a:avLst/>
              </a:prstGeom>
              <a:blipFill rotWithShape="0">
                <a:blip r:embed="rId2"/>
                <a:stretch>
                  <a:fillRect l="-2055" r="-3425" b="-29167"/>
                </a:stretch>
              </a:blipFill>
              <a:ln>
                <a:solidFill>
                  <a:schemeClr val="tx1"/>
                </a:solidFill>
              </a:ln>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8" name="CuadroTexto 7"/>
              <p:cNvSpPr txBox="1"/>
              <p:nvPr/>
            </p:nvSpPr>
            <p:spPr>
              <a:xfrm>
                <a:off x="5207832" y="4472979"/>
                <a:ext cx="1768369" cy="27699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𝐼𝑖</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𝐼𝑗</m:t>
                      </m:r>
                      <m:r>
                        <a:rPr lang="es-ES" b="0" i="1" smtClean="0">
                          <a:latin typeface="Cambria Math" panose="02040503050406030204" pitchFamily="18" charset="0"/>
                          <a:ea typeface="Cambria Math" panose="02040503050406030204" pitchFamily="18" charset="0"/>
                        </a:rPr>
                        <m:t>)=∅</m:t>
                      </m:r>
                    </m:oMath>
                  </m:oMathPara>
                </a14:m>
                <a:endParaRPr lang="es-ES" dirty="0"/>
              </a:p>
            </p:txBody>
          </p:sp>
        </mc:Choice>
        <mc:Fallback>
          <p:sp>
            <p:nvSpPr>
              <p:cNvPr id="8" name="CuadroTexto 7"/>
              <p:cNvSpPr txBox="1">
                <a:spLocks noRot="1" noChangeAspect="1" noMove="1" noResize="1" noEditPoints="1" noAdjustHandles="1" noChangeArrowheads="1" noChangeShapeType="1" noTextEdit="1"/>
              </p:cNvSpPr>
              <p:nvPr/>
            </p:nvSpPr>
            <p:spPr>
              <a:xfrm>
                <a:off x="5207832" y="4472979"/>
                <a:ext cx="1768369" cy="276999"/>
              </a:xfrm>
              <a:prstGeom prst="rect">
                <a:avLst/>
              </a:prstGeom>
              <a:blipFill rotWithShape="0">
                <a:blip r:embed="rId3"/>
                <a:stretch>
                  <a:fillRect l="-2055" r="-3425" b="-31915"/>
                </a:stretch>
              </a:blipFill>
              <a:ln>
                <a:solidFill>
                  <a:schemeClr val="tx1"/>
                </a:solidFill>
              </a:ln>
            </p:spPr>
            <p:txBody>
              <a:bodyPr/>
              <a:lstStyle/>
              <a:p>
                <a:r>
                  <a:rPr lang="es-ES">
                    <a:noFill/>
                  </a:rPr>
                  <a:t> </a:t>
                </a:r>
              </a:p>
            </p:txBody>
          </p:sp>
        </mc:Fallback>
      </mc:AlternateContent>
      <mc:AlternateContent xmlns:mc="http://schemas.openxmlformats.org/markup-compatibility/2006">
        <mc:Choice xmlns:a14="http://schemas.microsoft.com/office/drawing/2010/main" xmlns="" Requires="a14">
          <p:sp>
            <p:nvSpPr>
              <p:cNvPr id="10" name="CuadroTexto 9"/>
              <p:cNvSpPr txBox="1"/>
              <p:nvPr/>
            </p:nvSpPr>
            <p:spPr>
              <a:xfrm>
                <a:off x="5217357" y="5730279"/>
                <a:ext cx="1793504" cy="27699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𝐼𝑖</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𝐼𝑗</m:t>
                      </m:r>
                      <m:r>
                        <a:rPr lang="es-ES" b="0" i="1" smtClean="0">
                          <a:latin typeface="Cambria Math" panose="02040503050406030204" pitchFamily="18" charset="0"/>
                          <a:ea typeface="Cambria Math" panose="02040503050406030204" pitchFamily="18" charset="0"/>
                        </a:rPr>
                        <m:t>)=∅</m:t>
                      </m:r>
                    </m:oMath>
                  </m:oMathPara>
                </a14:m>
                <a:endParaRPr lang="es-ES" dirty="0"/>
              </a:p>
            </p:txBody>
          </p:sp>
        </mc:Choice>
        <mc:Fallback>
          <p:sp>
            <p:nvSpPr>
              <p:cNvPr id="10" name="CuadroTexto 9"/>
              <p:cNvSpPr txBox="1">
                <a:spLocks noRot="1" noChangeAspect="1" noMove="1" noResize="1" noEditPoints="1" noAdjustHandles="1" noChangeArrowheads="1" noChangeShapeType="1" noTextEdit="1"/>
              </p:cNvSpPr>
              <p:nvPr/>
            </p:nvSpPr>
            <p:spPr>
              <a:xfrm>
                <a:off x="5217357" y="5730279"/>
                <a:ext cx="1793504" cy="276999"/>
              </a:xfrm>
              <a:prstGeom prst="rect">
                <a:avLst/>
              </a:prstGeom>
              <a:blipFill rotWithShape="0">
                <a:blip r:embed="rId4"/>
                <a:stretch>
                  <a:fillRect l="-2365" r="-3041" b="-31915"/>
                </a:stretch>
              </a:blipFill>
              <a:ln>
                <a:solidFill>
                  <a:schemeClr val="tx1"/>
                </a:solidFill>
              </a:ln>
            </p:spPr>
            <p:txBody>
              <a:bodyPr/>
              <a:lstStyle/>
              <a:p>
                <a:r>
                  <a:rPr lang="es-ES">
                    <a:noFill/>
                  </a:rPr>
                  <a:t> </a:t>
                </a:r>
              </a:p>
            </p:txBody>
          </p:sp>
        </mc:Fallback>
      </mc:AlternateContent>
    </p:spTree>
    <p:extLst>
      <p:ext uri="{BB962C8B-B14F-4D97-AF65-F5344CB8AC3E}">
        <p14:creationId xmlns:p14="http://schemas.microsoft.com/office/powerpoint/2010/main" xmlns="" val="4102659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condiciones de </a:t>
            </a:r>
            <a:r>
              <a:rPr lang="es-ES" sz="3200" dirty="0" err="1"/>
              <a:t>Bernstein</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graphicFrame>
        <p:nvGraphicFramePr>
          <p:cNvPr id="21" name="Tabla 20"/>
          <p:cNvGraphicFramePr>
            <a:graphicFrameLocks noGrp="1"/>
          </p:cNvGraphicFramePr>
          <p:nvPr>
            <p:extLst>
              <p:ext uri="{D42A27DB-BD31-4B8C-83A1-F6EECF244321}">
                <p14:modId xmlns:p14="http://schemas.microsoft.com/office/powerpoint/2010/main" xmlns="" val="290459485"/>
              </p:ext>
            </p:extLst>
          </p:nvPr>
        </p:nvGraphicFramePr>
        <p:xfrm>
          <a:off x="5079192" y="944871"/>
          <a:ext cx="2025650" cy="1483360"/>
        </p:xfrm>
        <a:graphic>
          <a:graphicData uri="http://schemas.openxmlformats.org/drawingml/2006/table">
            <a:tbl>
              <a:tblPr firstRow="1" bandRow="1">
                <a:tableStyleId>{5C22544A-7EE6-4342-B048-85BDC9FD1C3A}</a:tableStyleId>
              </a:tblPr>
              <a:tblGrid>
                <a:gridCol w="462570">
                  <a:extLst>
                    <a:ext uri="{9D8B030D-6E8A-4147-A177-3AD203B41FA5}">
                      <a16:colId xmlns:a16="http://schemas.microsoft.com/office/drawing/2014/main" xmlns="" val="20000"/>
                    </a:ext>
                  </a:extLst>
                </a:gridCol>
                <a:gridCol w="1563080">
                  <a:extLst>
                    <a:ext uri="{9D8B030D-6E8A-4147-A177-3AD203B41FA5}">
                      <a16:colId xmlns:a16="http://schemas.microsoft.com/office/drawing/2014/main" xmlns="" val="20001"/>
                    </a:ext>
                  </a:extLst>
                </a:gridCol>
              </a:tblGrid>
              <a:tr h="370840">
                <a:tc gridSpan="2">
                  <a:txBody>
                    <a:bodyPr/>
                    <a:lstStyle/>
                    <a:p>
                      <a:pPr algn="ctr"/>
                      <a:r>
                        <a:rPr lang="es-ES" dirty="0"/>
                        <a:t>Instrucciones</a:t>
                      </a:r>
                    </a:p>
                  </a:txBody>
                  <a:tcPr/>
                </a:tc>
                <a:tc hMerge="1">
                  <a:txBody>
                    <a:bodyPr/>
                    <a:lstStyle/>
                    <a:p>
                      <a:endParaRPr lang="es-ES" dirty="0"/>
                    </a:p>
                  </a:txBody>
                  <a:tcPr/>
                </a:tc>
                <a:extLst>
                  <a:ext uri="{0D108BD9-81ED-4DB2-BD59-A6C34878D82A}">
                    <a16:rowId xmlns:a16="http://schemas.microsoft.com/office/drawing/2014/main" xmlns="" val="10000"/>
                  </a:ext>
                </a:extLst>
              </a:tr>
              <a:tr h="370840">
                <a:tc>
                  <a:txBody>
                    <a:bodyPr/>
                    <a:lstStyle/>
                    <a:p>
                      <a:pPr algn="ctr"/>
                      <a:r>
                        <a:rPr lang="es-ES" dirty="0"/>
                        <a:t>I1</a:t>
                      </a:r>
                    </a:p>
                  </a:txBody>
                  <a:tcPr/>
                </a:tc>
                <a:tc>
                  <a:txBody>
                    <a:bodyPr/>
                    <a:lstStyle/>
                    <a:p>
                      <a:pPr algn="ctr"/>
                      <a:r>
                        <a:rPr lang="es-ES" baseline="0" dirty="0"/>
                        <a:t>x = y + 1</a:t>
                      </a:r>
                      <a:endParaRPr lang="es-ES" dirty="0"/>
                    </a:p>
                  </a:txBody>
                  <a:tcPr/>
                </a:tc>
                <a:extLst>
                  <a:ext uri="{0D108BD9-81ED-4DB2-BD59-A6C34878D82A}">
                    <a16:rowId xmlns:a16="http://schemas.microsoft.com/office/drawing/2014/main" xmlns="" val="10001"/>
                  </a:ext>
                </a:extLst>
              </a:tr>
              <a:tr h="370840">
                <a:tc>
                  <a:txBody>
                    <a:bodyPr/>
                    <a:lstStyle/>
                    <a:p>
                      <a:pPr algn="ctr"/>
                      <a:r>
                        <a:rPr lang="es-ES" dirty="0"/>
                        <a:t>I2</a:t>
                      </a:r>
                    </a:p>
                  </a:txBody>
                  <a:tcPr/>
                </a:tc>
                <a:tc>
                  <a:txBody>
                    <a:bodyPr/>
                    <a:lstStyle/>
                    <a:p>
                      <a:pPr algn="ctr"/>
                      <a:r>
                        <a:rPr lang="es-ES" dirty="0"/>
                        <a:t>y = x + 2</a:t>
                      </a:r>
                    </a:p>
                  </a:txBody>
                  <a:tcPr/>
                </a:tc>
                <a:extLst>
                  <a:ext uri="{0D108BD9-81ED-4DB2-BD59-A6C34878D82A}">
                    <a16:rowId xmlns:a16="http://schemas.microsoft.com/office/drawing/2014/main" xmlns="" val="10002"/>
                  </a:ext>
                </a:extLst>
              </a:tr>
              <a:tr h="370840">
                <a:tc>
                  <a:txBody>
                    <a:bodyPr/>
                    <a:lstStyle/>
                    <a:p>
                      <a:pPr algn="ctr"/>
                      <a:r>
                        <a:rPr lang="es-ES" dirty="0"/>
                        <a:t>I3</a:t>
                      </a:r>
                    </a:p>
                  </a:txBody>
                  <a:tcPr/>
                </a:tc>
                <a:tc>
                  <a:txBody>
                    <a:bodyPr/>
                    <a:lstStyle/>
                    <a:p>
                      <a:pPr algn="ctr"/>
                      <a:r>
                        <a:rPr lang="es-ES" dirty="0"/>
                        <a:t>z</a:t>
                      </a:r>
                      <a:r>
                        <a:rPr lang="es-ES" baseline="0" dirty="0"/>
                        <a:t> = a + b</a:t>
                      </a:r>
                      <a:endParaRPr lang="es-ES" dirty="0"/>
                    </a:p>
                  </a:txBody>
                  <a:tcPr/>
                </a:tc>
                <a:extLst>
                  <a:ext uri="{0D108BD9-81ED-4DB2-BD59-A6C34878D82A}">
                    <a16:rowId xmlns:a16="http://schemas.microsoft.com/office/drawing/2014/main" xmlns="" val="10003"/>
                  </a:ext>
                </a:extLst>
              </a:tr>
            </a:tbl>
          </a:graphicData>
        </a:graphic>
      </p:graphicFrame>
      <p:graphicFrame>
        <p:nvGraphicFramePr>
          <p:cNvPr id="22" name="Tabla 21"/>
          <p:cNvGraphicFramePr>
            <a:graphicFrameLocks noGrp="1"/>
          </p:cNvGraphicFramePr>
          <p:nvPr>
            <p:extLst>
              <p:ext uri="{D42A27DB-BD31-4B8C-83A1-F6EECF244321}">
                <p14:modId xmlns:p14="http://schemas.microsoft.com/office/powerpoint/2010/main" xmlns="" val="3929222891"/>
              </p:ext>
            </p:extLst>
          </p:nvPr>
        </p:nvGraphicFramePr>
        <p:xfrm>
          <a:off x="3763154" y="2650723"/>
          <a:ext cx="4657726" cy="1483360"/>
        </p:xfrm>
        <a:graphic>
          <a:graphicData uri="http://schemas.openxmlformats.org/drawingml/2006/table">
            <a:tbl>
              <a:tblPr firstRow="1" bandRow="1">
                <a:tableStyleId>{5C22544A-7EE6-4342-B048-85BDC9FD1C3A}</a:tableStyleId>
              </a:tblPr>
              <a:tblGrid>
                <a:gridCol w="2328863">
                  <a:extLst>
                    <a:ext uri="{9D8B030D-6E8A-4147-A177-3AD203B41FA5}">
                      <a16:colId xmlns:a16="http://schemas.microsoft.com/office/drawing/2014/main" xmlns="" val="20000"/>
                    </a:ext>
                  </a:extLst>
                </a:gridCol>
                <a:gridCol w="2328863">
                  <a:extLst>
                    <a:ext uri="{9D8B030D-6E8A-4147-A177-3AD203B41FA5}">
                      <a16:colId xmlns:a16="http://schemas.microsoft.com/office/drawing/2014/main" xmlns="" val="20001"/>
                    </a:ext>
                  </a:extLst>
                </a:gridCol>
              </a:tblGrid>
              <a:tr h="370840">
                <a:tc>
                  <a:txBody>
                    <a:bodyPr/>
                    <a:lstStyle/>
                    <a:p>
                      <a:pPr algn="ctr"/>
                      <a:r>
                        <a:rPr lang="es-ES" dirty="0"/>
                        <a:t>Conjunto de lectura</a:t>
                      </a:r>
                    </a:p>
                  </a:txBody>
                  <a:tcPr/>
                </a:tc>
                <a:tc>
                  <a:txBody>
                    <a:bodyPr/>
                    <a:lstStyle/>
                    <a:p>
                      <a:pPr algn="ctr"/>
                      <a:r>
                        <a:rPr lang="es-ES" dirty="0"/>
                        <a:t>Conjunto</a:t>
                      </a:r>
                      <a:r>
                        <a:rPr lang="es-ES" baseline="0" dirty="0"/>
                        <a:t> de escritura</a:t>
                      </a:r>
                      <a:endParaRPr lang="es-ES" dirty="0"/>
                    </a:p>
                  </a:txBody>
                  <a:tcPr/>
                </a:tc>
                <a:extLst>
                  <a:ext uri="{0D108BD9-81ED-4DB2-BD59-A6C34878D82A}">
                    <a16:rowId xmlns:a16="http://schemas.microsoft.com/office/drawing/2014/main" xmlns="" val="10000"/>
                  </a:ext>
                </a:extLst>
              </a:tr>
              <a:tr h="370840">
                <a:tc>
                  <a:txBody>
                    <a:bodyPr/>
                    <a:lstStyle/>
                    <a:p>
                      <a:pPr algn="ctr"/>
                      <a:r>
                        <a:rPr lang="es-ES" dirty="0"/>
                        <a:t>L(I1)={y}</a:t>
                      </a:r>
                    </a:p>
                  </a:txBody>
                  <a:tcPr/>
                </a:tc>
                <a:tc>
                  <a:txBody>
                    <a:bodyPr/>
                    <a:lstStyle/>
                    <a:p>
                      <a:pPr algn="ctr"/>
                      <a:r>
                        <a:rPr lang="es-ES" dirty="0"/>
                        <a:t>E(I1)={x}</a:t>
                      </a:r>
                    </a:p>
                  </a:txBody>
                  <a:tcPr/>
                </a:tc>
                <a:extLst>
                  <a:ext uri="{0D108BD9-81ED-4DB2-BD59-A6C34878D82A}">
                    <a16:rowId xmlns:a16="http://schemas.microsoft.com/office/drawing/2014/main" xmlns="" val="10001"/>
                  </a:ext>
                </a:extLst>
              </a:tr>
              <a:tr h="370840">
                <a:tc>
                  <a:txBody>
                    <a:bodyPr/>
                    <a:lstStyle/>
                    <a:p>
                      <a:pPr algn="ctr"/>
                      <a:r>
                        <a:rPr lang="es-ES" dirty="0"/>
                        <a:t>L(I2)={x}</a:t>
                      </a:r>
                    </a:p>
                  </a:txBody>
                  <a:tcPr/>
                </a:tc>
                <a:tc>
                  <a:txBody>
                    <a:bodyPr/>
                    <a:lstStyle/>
                    <a:p>
                      <a:pPr algn="ctr"/>
                      <a:r>
                        <a:rPr lang="es-ES" dirty="0"/>
                        <a:t>E(I2)={y}</a:t>
                      </a:r>
                    </a:p>
                  </a:txBody>
                  <a:tcPr/>
                </a:tc>
                <a:extLst>
                  <a:ext uri="{0D108BD9-81ED-4DB2-BD59-A6C34878D82A}">
                    <a16:rowId xmlns:a16="http://schemas.microsoft.com/office/drawing/2014/main" xmlns="" val="10002"/>
                  </a:ext>
                </a:extLst>
              </a:tr>
              <a:tr h="370840">
                <a:tc>
                  <a:txBody>
                    <a:bodyPr/>
                    <a:lstStyle/>
                    <a:p>
                      <a:pPr algn="ctr"/>
                      <a:r>
                        <a:rPr lang="es-ES" dirty="0"/>
                        <a:t>L(I3)={</a:t>
                      </a:r>
                      <a:r>
                        <a:rPr lang="es-ES" dirty="0" err="1"/>
                        <a:t>a,b</a:t>
                      </a:r>
                      <a:r>
                        <a:rPr lang="es-ES" dirty="0"/>
                        <a:t>}</a:t>
                      </a:r>
                    </a:p>
                  </a:txBody>
                  <a:tcPr/>
                </a:tc>
                <a:tc>
                  <a:txBody>
                    <a:bodyPr/>
                    <a:lstStyle/>
                    <a:p>
                      <a:pPr algn="ctr"/>
                      <a:r>
                        <a:rPr lang="es-ES" dirty="0"/>
                        <a:t>E(I3)={z}</a:t>
                      </a:r>
                    </a:p>
                  </a:txBody>
                  <a:tcPr/>
                </a:tc>
                <a:extLst>
                  <a:ext uri="{0D108BD9-81ED-4DB2-BD59-A6C34878D82A}">
                    <a16:rowId xmlns:a16="http://schemas.microsoft.com/office/drawing/2014/main" xmlns="" val="10003"/>
                  </a:ext>
                </a:extLst>
              </a:tr>
            </a:tbl>
          </a:graphicData>
        </a:graphic>
      </p:graphicFrame>
      <mc:AlternateContent xmlns:mc="http://schemas.openxmlformats.org/markup-compatibility/2006">
        <mc:Choice xmlns:a14="http://schemas.microsoft.com/office/drawing/2010/main" xmlns="" Requires="a14">
          <p:graphicFrame>
            <p:nvGraphicFramePr>
              <p:cNvPr id="2" name="Tabla 1"/>
              <p:cNvGraphicFramePr>
                <a:graphicFrameLocks noGrp="1"/>
              </p:cNvGraphicFramePr>
              <p:nvPr>
                <p:extLst>
                  <p:ext uri="{D42A27DB-BD31-4B8C-83A1-F6EECF244321}">
                    <p14:modId xmlns:p14="http://schemas.microsoft.com/office/powerpoint/2010/main" val="1101477375"/>
                  </p:ext>
                </p:extLst>
              </p:nvPr>
            </p:nvGraphicFramePr>
            <p:xfrm>
              <a:off x="2032000" y="444394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s-ES" dirty="0"/>
                            <a:t>Conjunto I1 e I2</a:t>
                          </a:r>
                        </a:p>
                      </a:txBody>
                      <a:tcPr/>
                    </a:tc>
                    <a:tc>
                      <a:txBody>
                        <a:bodyPr/>
                        <a:lstStyle/>
                        <a:p>
                          <a:pPr algn="ctr"/>
                          <a:r>
                            <a:rPr lang="es-ES" dirty="0"/>
                            <a:t>Conjunto I2</a:t>
                          </a:r>
                          <a:r>
                            <a:rPr lang="es-ES" baseline="0" dirty="0"/>
                            <a:t> e I3</a:t>
                          </a:r>
                          <a:endParaRPr lang="es-ES" dirty="0"/>
                        </a:p>
                      </a:txBody>
                      <a:tcPr/>
                    </a:tc>
                    <a:tc>
                      <a:txBody>
                        <a:bodyPr/>
                        <a:lstStyle/>
                        <a:p>
                          <a:pPr algn="ctr"/>
                          <a:r>
                            <a:rPr lang="es-ES" dirty="0"/>
                            <a:t>Conjunto I1 e I3</a:t>
                          </a:r>
                        </a:p>
                      </a:txBody>
                      <a:tcPr/>
                    </a:tc>
                    <a:extLst>
                      <a:ext uri="{0D108BD9-81ED-4DB2-BD59-A6C34878D82A}">
                        <a16:rowId xmlns:a16="http://schemas.microsoft.com/office/drawing/2014/main" val="10000"/>
                      </a:ext>
                    </a:extLst>
                  </a:tr>
                  <a:tr h="370840">
                    <a:tc>
                      <a:txBody>
                        <a:bodyPr/>
                        <a:lstStyle/>
                        <a:p>
                          <a:pPr algn="ctr"/>
                          <a14:m>
                            <m:oMath xmlns:m="http://schemas.openxmlformats.org/officeDocument/2006/math">
                              <m:r>
                                <a:rPr lang="es-ES" b="0" i="1" smtClean="0">
                                  <a:solidFill>
                                    <a:srgbClr val="FF0000"/>
                                  </a:solidFill>
                                  <a:latin typeface="Cambria Math" panose="02040503050406030204" pitchFamily="18" charset="0"/>
                                </a:rPr>
                                <m:t>𝐿</m:t>
                              </m:r>
                              <m:d>
                                <m:dPr>
                                  <m:ctrlPr>
                                    <a:rPr lang="es-ES" b="0" i="1" smtClean="0">
                                      <a:solidFill>
                                        <a:srgbClr val="FF0000"/>
                                      </a:solidFill>
                                      <a:latin typeface="Cambria Math" panose="02040503050406030204" pitchFamily="18" charset="0"/>
                                    </a:rPr>
                                  </m:ctrlPr>
                                </m:dPr>
                                <m:e>
                                  <m:r>
                                    <a:rPr lang="es-ES" b="0" i="1" smtClean="0">
                                      <a:solidFill>
                                        <a:srgbClr val="FF0000"/>
                                      </a:solidFill>
                                      <a:latin typeface="Cambria Math" panose="02040503050406030204" pitchFamily="18" charset="0"/>
                                    </a:rPr>
                                    <m:t>𝐼</m:t>
                                  </m:r>
                                  <m:r>
                                    <a:rPr lang="es-ES" b="0" i="1" smtClean="0">
                                      <a:solidFill>
                                        <a:srgbClr val="FF0000"/>
                                      </a:solidFill>
                                      <a:latin typeface="Cambria Math" panose="02040503050406030204" pitchFamily="18" charset="0"/>
                                    </a:rPr>
                                    <m:t>1</m:t>
                                  </m:r>
                                </m:e>
                              </m:d>
                              <m:r>
                                <a:rPr lang="es-ES" b="0" i="1" smtClean="0">
                                  <a:solidFill>
                                    <a:srgbClr val="FF0000"/>
                                  </a:solidFill>
                                  <a:latin typeface="Cambria Math" panose="02040503050406030204" pitchFamily="18" charset="0"/>
                                  <a:ea typeface="Cambria Math" panose="02040503050406030204" pitchFamily="18" charset="0"/>
                                </a:rPr>
                                <m:t>∩</m:t>
                              </m:r>
                              <m:r>
                                <a:rPr lang="es-ES" b="0" i="1" smtClean="0">
                                  <a:solidFill>
                                    <a:srgbClr val="FF0000"/>
                                  </a:solidFill>
                                  <a:latin typeface="Cambria Math" panose="02040503050406030204" pitchFamily="18" charset="0"/>
                                  <a:ea typeface="Cambria Math" panose="02040503050406030204" pitchFamily="18" charset="0"/>
                                </a:rPr>
                                <m:t>𝐸</m:t>
                              </m:r>
                              <m:r>
                                <a:rPr lang="es-ES" b="0" i="1" smtClean="0">
                                  <a:solidFill>
                                    <a:srgbClr val="FF0000"/>
                                  </a:solidFill>
                                  <a:latin typeface="Cambria Math" panose="02040503050406030204" pitchFamily="18" charset="0"/>
                                  <a:ea typeface="Cambria Math" panose="02040503050406030204" pitchFamily="18" charset="0"/>
                                </a:rPr>
                                <m:t>(</m:t>
                              </m:r>
                              <m:r>
                                <a:rPr lang="es-ES" b="0" i="1" smtClean="0">
                                  <a:solidFill>
                                    <a:srgbClr val="FF0000"/>
                                  </a:solidFill>
                                  <a:latin typeface="Cambria Math" panose="02040503050406030204" pitchFamily="18" charset="0"/>
                                  <a:ea typeface="Cambria Math" panose="02040503050406030204" pitchFamily="18" charset="0"/>
                                </a:rPr>
                                <m:t>𝐼</m:t>
                              </m:r>
                              <m:r>
                                <a:rPr lang="es-ES" b="0" i="1" smtClean="0">
                                  <a:solidFill>
                                    <a:srgbClr val="FF0000"/>
                                  </a:solidFill>
                                  <a:latin typeface="Cambria Math" panose="02040503050406030204" pitchFamily="18" charset="0"/>
                                  <a:ea typeface="Cambria Math" panose="02040503050406030204" pitchFamily="18" charset="0"/>
                                </a:rPr>
                                <m:t>2)=</m:t>
                              </m:r>
                            </m:oMath>
                          </a14:m>
                          <a:r>
                            <a:rPr lang="es-ES" dirty="0">
                              <a:solidFill>
                                <a:srgbClr val="FF0000"/>
                              </a:solidFill>
                            </a:rPr>
                            <a:t> {y}</a:t>
                          </a:r>
                        </a:p>
                      </a:txBody>
                      <a:tcPr/>
                    </a:tc>
                    <a:tc>
                      <a:txBody>
                        <a:bodyPr/>
                        <a:lstStyle/>
                        <a:p>
                          <a:pPr algn="ctr"/>
                          <a14:m>
                            <m:oMath xmlns:m="http://schemas.openxmlformats.org/officeDocument/2006/math">
                              <m:r>
                                <a:rPr lang="es-ES" b="0" i="1" smtClean="0">
                                  <a:latin typeface="Cambria Math" panose="02040503050406030204" pitchFamily="18" charset="0"/>
                                </a:rPr>
                                <m:t>𝐿</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2</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tc>
                      <a:txBody>
                        <a:bodyPr/>
                        <a:lstStyle/>
                        <a:p>
                          <a:pPr algn="ctr"/>
                          <a14:m>
                            <m:oMath xmlns:m="http://schemas.openxmlformats.org/officeDocument/2006/math">
                              <m:r>
                                <a:rPr lang="es-ES" b="0" i="1" smtClean="0">
                                  <a:latin typeface="Cambria Math" panose="02040503050406030204" pitchFamily="18" charset="0"/>
                                </a:rPr>
                                <m:t>𝐿</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extLst>
                      <a:ext uri="{0D108BD9-81ED-4DB2-BD59-A6C34878D82A}">
                        <a16:rowId xmlns:a16="http://schemas.microsoft.com/office/drawing/2014/main" val="10001"/>
                      </a:ext>
                    </a:extLst>
                  </a:tr>
                  <a:tr h="370840">
                    <a:tc>
                      <a:txBody>
                        <a:bodyPr/>
                        <a:lstStyle/>
                        <a:p>
                          <a:pPr algn="ctr"/>
                          <a14:m>
                            <m:oMath xmlns:m="http://schemas.openxmlformats.org/officeDocument/2006/math">
                              <m:r>
                                <a:rPr lang="es-ES" b="0" i="1" smtClean="0">
                                  <a:solidFill>
                                    <a:srgbClr val="FF0000"/>
                                  </a:solidFill>
                                  <a:latin typeface="Cambria Math" panose="02040503050406030204" pitchFamily="18" charset="0"/>
                                </a:rPr>
                                <m:t>𝐸</m:t>
                              </m:r>
                              <m:d>
                                <m:dPr>
                                  <m:ctrlPr>
                                    <a:rPr lang="es-ES" b="0" i="1" smtClean="0">
                                      <a:solidFill>
                                        <a:srgbClr val="FF0000"/>
                                      </a:solidFill>
                                      <a:latin typeface="Cambria Math" panose="02040503050406030204" pitchFamily="18" charset="0"/>
                                    </a:rPr>
                                  </m:ctrlPr>
                                </m:dPr>
                                <m:e>
                                  <m:r>
                                    <a:rPr lang="es-ES" b="0" i="1" smtClean="0">
                                      <a:solidFill>
                                        <a:srgbClr val="FF0000"/>
                                      </a:solidFill>
                                      <a:latin typeface="Cambria Math" panose="02040503050406030204" pitchFamily="18" charset="0"/>
                                    </a:rPr>
                                    <m:t>𝐼</m:t>
                                  </m:r>
                                  <m:r>
                                    <a:rPr lang="es-ES" b="0" i="1" smtClean="0">
                                      <a:solidFill>
                                        <a:srgbClr val="FF0000"/>
                                      </a:solidFill>
                                      <a:latin typeface="Cambria Math" panose="02040503050406030204" pitchFamily="18" charset="0"/>
                                    </a:rPr>
                                    <m:t>1</m:t>
                                  </m:r>
                                </m:e>
                              </m:d>
                              <m:r>
                                <a:rPr lang="es-ES" b="0" i="1" smtClean="0">
                                  <a:solidFill>
                                    <a:srgbClr val="FF0000"/>
                                  </a:solidFill>
                                  <a:latin typeface="Cambria Math" panose="02040503050406030204" pitchFamily="18" charset="0"/>
                                  <a:ea typeface="Cambria Math" panose="02040503050406030204" pitchFamily="18" charset="0"/>
                                </a:rPr>
                                <m:t>∩</m:t>
                              </m:r>
                              <m:r>
                                <a:rPr lang="es-ES" b="0" i="1" smtClean="0">
                                  <a:solidFill>
                                    <a:srgbClr val="FF0000"/>
                                  </a:solidFill>
                                  <a:latin typeface="Cambria Math" panose="02040503050406030204" pitchFamily="18" charset="0"/>
                                  <a:ea typeface="Cambria Math" panose="02040503050406030204" pitchFamily="18" charset="0"/>
                                </a:rPr>
                                <m:t>𝐿</m:t>
                              </m:r>
                              <m:r>
                                <a:rPr lang="es-ES" b="0" i="1" smtClean="0">
                                  <a:solidFill>
                                    <a:srgbClr val="FF0000"/>
                                  </a:solidFill>
                                  <a:latin typeface="Cambria Math" panose="02040503050406030204" pitchFamily="18" charset="0"/>
                                  <a:ea typeface="Cambria Math" panose="02040503050406030204" pitchFamily="18" charset="0"/>
                                </a:rPr>
                                <m:t>(</m:t>
                              </m:r>
                              <m:r>
                                <a:rPr lang="es-ES" b="0" i="1" smtClean="0">
                                  <a:solidFill>
                                    <a:srgbClr val="FF0000"/>
                                  </a:solidFill>
                                  <a:latin typeface="Cambria Math" panose="02040503050406030204" pitchFamily="18" charset="0"/>
                                  <a:ea typeface="Cambria Math" panose="02040503050406030204" pitchFamily="18" charset="0"/>
                                </a:rPr>
                                <m:t>𝐼</m:t>
                              </m:r>
                              <m:r>
                                <a:rPr lang="es-ES" b="0" i="1" smtClean="0">
                                  <a:solidFill>
                                    <a:srgbClr val="FF0000"/>
                                  </a:solidFill>
                                  <a:latin typeface="Cambria Math" panose="02040503050406030204" pitchFamily="18" charset="0"/>
                                  <a:ea typeface="Cambria Math" panose="02040503050406030204" pitchFamily="18" charset="0"/>
                                </a:rPr>
                                <m:t>2)=</m:t>
                              </m:r>
                            </m:oMath>
                          </a14:m>
                          <a:r>
                            <a:rPr lang="es-ES" dirty="0">
                              <a:solidFill>
                                <a:srgbClr val="FF0000"/>
                              </a:solidFill>
                            </a:rPr>
                            <a:t> {x}</a:t>
                          </a:r>
                        </a:p>
                      </a:txBody>
                      <a:tcPr/>
                    </a:tc>
                    <a:tc>
                      <a:txBody>
                        <a:bodyPr/>
                        <a:lstStyle/>
                        <a:p>
                          <a:pPr algn="ctr"/>
                          <a14:m>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2</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tc>
                      <a:txBody>
                        <a:bodyPr/>
                        <a:lstStyle/>
                        <a:p>
                          <a:pPr algn="ctr"/>
                          <a14:m>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extLst>
                      <a:ext uri="{0D108BD9-81ED-4DB2-BD59-A6C34878D82A}">
                        <a16:rowId xmlns:a16="http://schemas.microsoft.com/office/drawing/2014/main" val="10002"/>
                      </a:ext>
                    </a:extLst>
                  </a:tr>
                  <a:tr h="370840">
                    <a:tc>
                      <a:txBody>
                        <a:bodyPr/>
                        <a:lstStyle/>
                        <a:p>
                          <a:pPr algn="ctr"/>
                          <a14:m>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2)=</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tc>
                      <a:txBody>
                        <a:bodyPr/>
                        <a:lstStyle/>
                        <a:p>
                          <a:pPr algn="ctr"/>
                          <a14:m>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2</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tc>
                      <a:txBody>
                        <a:bodyPr/>
                        <a:lstStyle/>
                        <a:p>
                          <a:pPr algn="ctr"/>
                          <a14:m>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0" i="1" smtClean="0">
                                      <a:latin typeface="Cambria Math" panose="02040503050406030204" pitchFamily="18" charset="0"/>
                                    </a:rPr>
                                    <m:t>𝐼</m:t>
                                  </m:r>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𝐼</m:t>
                              </m:r>
                              <m:r>
                                <a:rPr lang="es-ES" b="0" i="1" smtClean="0">
                                  <a:latin typeface="Cambria Math" panose="02040503050406030204" pitchFamily="18" charset="0"/>
                                  <a:ea typeface="Cambria Math" panose="02040503050406030204" pitchFamily="18" charset="0"/>
                                </a:rPr>
                                <m:t>3)=</m:t>
                              </m:r>
                            </m:oMath>
                          </a14:m>
                          <a:r>
                            <a:rPr lang="es-ES" dirty="0"/>
                            <a:t/>
                          </a: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endParaRPr lang="es-ES" dirty="0"/>
                        </a:p>
                      </a:txBody>
                      <a:tcPr/>
                    </a:tc>
                    <a:extLst>
                      <a:ext uri="{0D108BD9-81ED-4DB2-BD59-A6C34878D82A}">
                        <a16:rowId xmlns:a16="http://schemas.microsoft.com/office/drawing/2014/main" val="10003"/>
                      </a:ext>
                    </a:extLst>
                  </a:tr>
                </a:tbl>
              </a:graphicData>
            </a:graphic>
          </p:graphicFrame>
        </mc:Choice>
        <mc:Fallback>
          <p:graphicFrame>
            <p:nvGraphicFramePr>
              <p:cNvPr id="2" name="Tabla 1"/>
              <p:cNvGraphicFramePr>
                <a:graphicFrameLocks noGrp="1"/>
              </p:cNvGraphicFramePr>
              <p:nvPr>
                <p:extLst>
                  <p:ext uri="{D42A27DB-BD31-4B8C-83A1-F6EECF244321}">
                    <p14:modId xmlns:p14="http://schemas.microsoft.com/office/powerpoint/2010/main" xmlns="" xmlns:a14="http://schemas.microsoft.com/office/drawing/2010/main" val="1101477375"/>
                  </p:ext>
                </p:extLst>
              </p:nvPr>
            </p:nvGraphicFramePr>
            <p:xfrm>
              <a:off x="2032000" y="4443941"/>
              <a:ext cx="8127999" cy="14833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s-ES" dirty="0" smtClean="0"/>
                            <a:t>Conjunto I1 e I2</a:t>
                          </a:r>
                          <a:endParaRPr lang="es-ES" dirty="0"/>
                        </a:p>
                      </a:txBody>
                      <a:tcPr/>
                    </a:tc>
                    <a:tc>
                      <a:txBody>
                        <a:bodyPr/>
                        <a:lstStyle/>
                        <a:p>
                          <a:pPr algn="ctr"/>
                          <a:r>
                            <a:rPr lang="es-ES" dirty="0" smtClean="0"/>
                            <a:t>Conjunto I2</a:t>
                          </a:r>
                          <a:r>
                            <a:rPr lang="es-ES" baseline="0" dirty="0" smtClean="0"/>
                            <a:t> e I3</a:t>
                          </a:r>
                          <a:endParaRPr lang="es-ES" dirty="0"/>
                        </a:p>
                      </a:txBody>
                      <a:tcPr/>
                    </a:tc>
                    <a:tc>
                      <a:txBody>
                        <a:bodyPr/>
                        <a:lstStyle/>
                        <a:p>
                          <a:pPr algn="ctr"/>
                          <a:r>
                            <a:rPr lang="es-ES" dirty="0" smtClean="0"/>
                            <a:t>Conjunto I1 e I3</a:t>
                          </a:r>
                          <a:endParaRPr lang="es-ES" dirty="0"/>
                        </a:p>
                      </a:txBody>
                      <a:tcPr/>
                    </a:tc>
                  </a:tr>
                  <a:tr h="370840">
                    <a:tc>
                      <a:txBody>
                        <a:bodyPr/>
                        <a:lstStyle/>
                        <a:p>
                          <a:endParaRPr lang="es-ES"/>
                        </a:p>
                      </a:txBody>
                      <a:tcPr>
                        <a:blipFill rotWithShape="0">
                          <a:blip r:embed="rId2"/>
                          <a:stretch>
                            <a:fillRect l="-225" t="-106452" r="-200674" b="-208065"/>
                          </a:stretch>
                        </a:blipFill>
                      </a:tcPr>
                    </a:tc>
                    <a:tc>
                      <a:txBody>
                        <a:bodyPr/>
                        <a:lstStyle/>
                        <a:p>
                          <a:endParaRPr lang="es-ES"/>
                        </a:p>
                      </a:txBody>
                      <a:tcPr>
                        <a:blipFill rotWithShape="0">
                          <a:blip r:embed="rId2"/>
                          <a:stretch>
                            <a:fillRect l="-100450" t="-106452" r="-101126" b="-208065"/>
                          </a:stretch>
                        </a:blipFill>
                      </a:tcPr>
                    </a:tc>
                    <a:tc>
                      <a:txBody>
                        <a:bodyPr/>
                        <a:lstStyle/>
                        <a:p>
                          <a:endParaRPr lang="es-ES"/>
                        </a:p>
                      </a:txBody>
                      <a:tcPr>
                        <a:blipFill rotWithShape="0">
                          <a:blip r:embed="rId2"/>
                          <a:stretch>
                            <a:fillRect l="-200000" t="-106452" r="-899" b="-208065"/>
                          </a:stretch>
                        </a:blipFill>
                      </a:tcPr>
                    </a:tc>
                  </a:tr>
                  <a:tr h="370840">
                    <a:tc>
                      <a:txBody>
                        <a:bodyPr/>
                        <a:lstStyle/>
                        <a:p>
                          <a:endParaRPr lang="es-ES"/>
                        </a:p>
                      </a:txBody>
                      <a:tcPr>
                        <a:blipFill rotWithShape="0">
                          <a:blip r:embed="rId2"/>
                          <a:stretch>
                            <a:fillRect l="-225" t="-209836" r="-200674" b="-111475"/>
                          </a:stretch>
                        </a:blipFill>
                      </a:tcPr>
                    </a:tc>
                    <a:tc>
                      <a:txBody>
                        <a:bodyPr/>
                        <a:lstStyle/>
                        <a:p>
                          <a:endParaRPr lang="es-ES"/>
                        </a:p>
                      </a:txBody>
                      <a:tcPr>
                        <a:blipFill rotWithShape="0">
                          <a:blip r:embed="rId2"/>
                          <a:stretch>
                            <a:fillRect l="-100450" t="-209836" r="-101126" b="-111475"/>
                          </a:stretch>
                        </a:blipFill>
                      </a:tcPr>
                    </a:tc>
                    <a:tc>
                      <a:txBody>
                        <a:bodyPr/>
                        <a:lstStyle/>
                        <a:p>
                          <a:endParaRPr lang="es-ES"/>
                        </a:p>
                      </a:txBody>
                      <a:tcPr>
                        <a:blipFill rotWithShape="0">
                          <a:blip r:embed="rId2"/>
                          <a:stretch>
                            <a:fillRect l="-200000" t="-209836" r="-899" b="-111475"/>
                          </a:stretch>
                        </a:blipFill>
                      </a:tcPr>
                    </a:tc>
                  </a:tr>
                  <a:tr h="370840">
                    <a:tc>
                      <a:txBody>
                        <a:bodyPr/>
                        <a:lstStyle/>
                        <a:p>
                          <a:endParaRPr lang="es-ES"/>
                        </a:p>
                      </a:txBody>
                      <a:tcPr>
                        <a:blipFill rotWithShape="0">
                          <a:blip r:embed="rId2"/>
                          <a:stretch>
                            <a:fillRect l="-225" t="-309836" r="-200674" b="-11475"/>
                          </a:stretch>
                        </a:blipFill>
                      </a:tcPr>
                    </a:tc>
                    <a:tc>
                      <a:txBody>
                        <a:bodyPr/>
                        <a:lstStyle/>
                        <a:p>
                          <a:endParaRPr lang="es-ES"/>
                        </a:p>
                      </a:txBody>
                      <a:tcPr>
                        <a:blipFill rotWithShape="0">
                          <a:blip r:embed="rId2"/>
                          <a:stretch>
                            <a:fillRect l="-100450" t="-309836" r="-101126" b="-11475"/>
                          </a:stretch>
                        </a:blipFill>
                      </a:tcPr>
                    </a:tc>
                    <a:tc>
                      <a:txBody>
                        <a:bodyPr/>
                        <a:lstStyle/>
                        <a:p>
                          <a:endParaRPr lang="es-ES"/>
                        </a:p>
                      </a:txBody>
                      <a:tcPr>
                        <a:blipFill rotWithShape="0">
                          <a:blip r:embed="rId2"/>
                          <a:stretch>
                            <a:fillRect l="-200000" t="-309836" r="-899" b="-11475"/>
                          </a:stretch>
                        </a:blipFill>
                      </a:tcPr>
                    </a:tc>
                  </a:tr>
                </a:tbl>
              </a:graphicData>
            </a:graphic>
          </p:graphicFrame>
        </mc:Fallback>
      </mc:AlternateContent>
    </p:spTree>
    <p:extLst>
      <p:ext uri="{BB962C8B-B14F-4D97-AF65-F5344CB8AC3E}">
        <p14:creationId xmlns:p14="http://schemas.microsoft.com/office/powerpoint/2010/main" xmlns="" val="912978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implementación de hilos concurrentes </a:t>
            </a:r>
            <a:r>
              <a:rPr lang="es-ES" sz="2800" dirty="0"/>
              <a:t>[PSP_T1_Concurrencia]</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pic>
        <p:nvPicPr>
          <p:cNvPr id="2" name="Imagen 1"/>
          <p:cNvPicPr>
            <a:picLocks noChangeAspect="1"/>
          </p:cNvPicPr>
          <p:nvPr/>
        </p:nvPicPr>
        <p:blipFill>
          <a:blip r:embed="rId2"/>
          <a:stretch>
            <a:fillRect/>
          </a:stretch>
        </p:blipFill>
        <p:spPr>
          <a:xfrm>
            <a:off x="214872" y="929247"/>
            <a:ext cx="8283795" cy="2047035"/>
          </a:xfrm>
          <a:prstGeom prst="rect">
            <a:avLst/>
          </a:prstGeom>
        </p:spPr>
      </p:pic>
      <p:pic>
        <p:nvPicPr>
          <p:cNvPr id="3" name="Imagen 2"/>
          <p:cNvPicPr>
            <a:picLocks noChangeAspect="1"/>
          </p:cNvPicPr>
          <p:nvPr/>
        </p:nvPicPr>
        <p:blipFill>
          <a:blip r:embed="rId3"/>
          <a:stretch>
            <a:fillRect/>
          </a:stretch>
        </p:blipFill>
        <p:spPr>
          <a:xfrm>
            <a:off x="214872" y="3195410"/>
            <a:ext cx="8283669" cy="2935006"/>
          </a:xfrm>
          <a:prstGeom prst="rect">
            <a:avLst/>
          </a:prstGeom>
        </p:spPr>
      </p:pic>
    </p:spTree>
    <p:extLst>
      <p:ext uri="{BB962C8B-B14F-4D97-AF65-F5344CB8AC3E}">
        <p14:creationId xmlns:p14="http://schemas.microsoft.com/office/powerpoint/2010/main" xmlns="" val="339356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implementación de hilos concurrentes </a:t>
            </a:r>
            <a:r>
              <a:rPr lang="es-ES" sz="2800" dirty="0"/>
              <a:t>[PSP_T1_Concurrencia]</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pic>
        <p:nvPicPr>
          <p:cNvPr id="2" name="Imagen 1"/>
          <p:cNvPicPr>
            <a:picLocks noChangeAspect="1"/>
          </p:cNvPicPr>
          <p:nvPr/>
        </p:nvPicPr>
        <p:blipFill>
          <a:blip r:embed="rId2"/>
          <a:stretch>
            <a:fillRect/>
          </a:stretch>
        </p:blipFill>
        <p:spPr>
          <a:xfrm>
            <a:off x="214872" y="929247"/>
            <a:ext cx="8283795" cy="2047035"/>
          </a:xfrm>
          <a:prstGeom prst="rect">
            <a:avLst/>
          </a:prstGeom>
        </p:spPr>
      </p:pic>
      <p:pic>
        <p:nvPicPr>
          <p:cNvPr id="3" name="Imagen 2"/>
          <p:cNvPicPr>
            <a:picLocks noChangeAspect="1"/>
          </p:cNvPicPr>
          <p:nvPr/>
        </p:nvPicPr>
        <p:blipFill>
          <a:blip r:embed="rId3"/>
          <a:stretch>
            <a:fillRect/>
          </a:stretch>
        </p:blipFill>
        <p:spPr>
          <a:xfrm>
            <a:off x="214872" y="3195410"/>
            <a:ext cx="8283669" cy="2935006"/>
          </a:xfrm>
          <a:prstGeom prst="rect">
            <a:avLst/>
          </a:prstGeom>
        </p:spPr>
      </p:pic>
      <p:pic>
        <p:nvPicPr>
          <p:cNvPr id="4" name="Imagen 3"/>
          <p:cNvPicPr>
            <a:picLocks noChangeAspect="1"/>
          </p:cNvPicPr>
          <p:nvPr/>
        </p:nvPicPr>
        <p:blipFill>
          <a:blip r:embed="rId4"/>
          <a:stretch>
            <a:fillRect/>
          </a:stretch>
        </p:blipFill>
        <p:spPr>
          <a:xfrm>
            <a:off x="3680367" y="938241"/>
            <a:ext cx="1696291" cy="5430982"/>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5"/>
          <a:stretch>
            <a:fillRect/>
          </a:stretch>
        </p:blipFill>
        <p:spPr>
          <a:xfrm>
            <a:off x="6361975" y="930428"/>
            <a:ext cx="1611611" cy="53582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503772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Acceso a datos –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3220"/>
          </a:xfrm>
          <a:prstGeom prst="rect">
            <a:avLst/>
          </a:prstGeom>
        </p:spPr>
        <p:txBody>
          <a:bodyPr wrap="square">
            <a:spAutoFit/>
          </a:bodyPr>
          <a:lstStyle/>
          <a:p>
            <a:r>
              <a:rPr lang="es-ES" sz="2800" dirty="0" smtClean="0"/>
              <a:t>Realiza la actividad </a:t>
            </a:r>
            <a:r>
              <a:rPr lang="es-ES" sz="2800" b="1" dirty="0" smtClean="0"/>
              <a:t>PSP_T1_Thread</a:t>
            </a:r>
          </a:p>
        </p:txBody>
      </p:sp>
      <p:pic>
        <p:nvPicPr>
          <p:cNvPr id="9" name="Imagen 2"/>
          <p:cNvPicPr>
            <a:picLocks noChangeAspect="1"/>
          </p:cNvPicPr>
          <p:nvPr/>
        </p:nvPicPr>
        <p:blipFill>
          <a:blip r:embed="rId2"/>
          <a:stretch>
            <a:fillRect/>
          </a:stretch>
        </p:blipFill>
        <p:spPr>
          <a:xfrm>
            <a:off x="4410915" y="2323009"/>
            <a:ext cx="3065650" cy="3065650"/>
          </a:xfrm>
          <a:prstGeom prst="rect">
            <a:avLst/>
          </a:prstGeom>
        </p:spPr>
      </p:pic>
      <p:sp>
        <p:nvSpPr>
          <p:cNvPr id="12"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Tree>
    <p:extLst>
      <p:ext uri="{BB962C8B-B14F-4D97-AF65-F5344CB8AC3E}">
        <p14:creationId xmlns:p14="http://schemas.microsoft.com/office/powerpoint/2010/main" xmlns="" val="3044883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paralela</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189875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Programación paralela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97224" y="896470"/>
            <a:ext cx="11932886" cy="5262979"/>
          </a:xfrm>
          <a:prstGeom prst="rect">
            <a:avLst/>
          </a:prstGeom>
          <a:noFill/>
        </p:spPr>
        <p:txBody>
          <a:bodyPr wrap="square" rtlCol="0">
            <a:spAutoFit/>
          </a:bodyPr>
          <a:lstStyle/>
          <a:p>
            <a:r>
              <a:rPr lang="es-ES" sz="2800" dirty="0"/>
              <a:t>Los programas paralelos están diseñados para ejecutarse en sistemas con varios procesadores. El programa se divide en procesos que se ejecutan en procesadores distintos.</a:t>
            </a:r>
          </a:p>
          <a:p>
            <a:endParaRPr lang="es-ES" sz="2800" dirty="0"/>
          </a:p>
          <a:p>
            <a:r>
              <a:rPr lang="es-ES" sz="2800" dirty="0"/>
              <a:t>Tradicionalmente la programación paralela se ha utilizado en centros de supercomputación para resolver problemas complejos en el menor tiempo posible. Actualmente con la aparición de los procesadores de múltiples núcleos, su uso se ha incrementado.</a:t>
            </a:r>
          </a:p>
          <a:p>
            <a:endParaRPr lang="es-ES" sz="2800" dirty="0"/>
          </a:p>
          <a:p>
            <a:r>
              <a:rPr lang="es-ES" sz="2800" dirty="0"/>
              <a:t>Los procesos cooperan con un fin común, para lo cual necesitan intercambiar información.</a:t>
            </a:r>
          </a:p>
          <a:p>
            <a:endParaRPr lang="es-ES" sz="2800" dirty="0"/>
          </a:p>
        </p:txBody>
      </p:sp>
    </p:spTree>
    <p:extLst>
      <p:ext uri="{BB962C8B-B14F-4D97-AF65-F5344CB8AC3E}">
        <p14:creationId xmlns:p14="http://schemas.microsoft.com/office/powerpoint/2010/main" xmlns="" val="28899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1"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Elementos de un proceso</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37067" y="1016000"/>
            <a:ext cx="11717866" cy="3539430"/>
          </a:xfrm>
          <a:prstGeom prst="rect">
            <a:avLst/>
          </a:prstGeom>
          <a:noFill/>
        </p:spPr>
        <p:txBody>
          <a:bodyPr wrap="square" rtlCol="0">
            <a:spAutoFit/>
          </a:bodyPr>
          <a:lstStyle/>
          <a:p>
            <a:r>
              <a:rPr lang="es-ES" sz="2800" dirty="0"/>
              <a:t>Se compone de:</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Código ejecutable</a:t>
            </a:r>
          </a:p>
          <a:p>
            <a:pPr marL="457200" indent="-457200">
              <a:buFont typeface="Arial" panose="020B0604020202020204" pitchFamily="34" charset="0"/>
              <a:buChar char="•"/>
            </a:pPr>
            <a:r>
              <a:rPr lang="es-ES" sz="2800" dirty="0"/>
              <a:t>Datos</a:t>
            </a:r>
          </a:p>
          <a:p>
            <a:pPr marL="457200" indent="-457200">
              <a:buFont typeface="Arial" panose="020B0604020202020204" pitchFamily="34" charset="0"/>
              <a:buChar char="•"/>
            </a:pPr>
            <a:r>
              <a:rPr lang="es-ES" sz="2800" dirty="0"/>
              <a:t>Pila del programa</a:t>
            </a:r>
          </a:p>
          <a:p>
            <a:pPr marL="457200" indent="-457200">
              <a:buFont typeface="Arial" panose="020B0604020202020204" pitchFamily="34" charset="0"/>
              <a:buChar char="•"/>
            </a:pPr>
            <a:r>
              <a:rPr lang="es-ES" sz="2800" dirty="0"/>
              <a:t>Contador de programa (puntero de instrucciones)</a:t>
            </a:r>
          </a:p>
          <a:p>
            <a:pPr marL="457200" indent="-457200">
              <a:buFont typeface="Arial" panose="020B0604020202020204" pitchFamily="34" charset="0"/>
              <a:buChar char="•"/>
            </a:pPr>
            <a:r>
              <a:rPr lang="es-ES" sz="2800" dirty="0"/>
              <a:t>Puntero de pila y otros registros</a:t>
            </a:r>
          </a:p>
          <a:p>
            <a:pPr marL="457200" indent="-457200">
              <a:buFont typeface="Arial" panose="020B0604020202020204" pitchFamily="34" charset="0"/>
              <a:buChar char="•"/>
            </a:pPr>
            <a:r>
              <a:rPr lang="es-ES" sz="2800" dirty="0"/>
              <a:t>Información necesaria para ejecutar el programa</a:t>
            </a:r>
          </a:p>
        </p:txBody>
      </p:sp>
    </p:spTree>
    <p:extLst>
      <p:ext uri="{BB962C8B-B14F-4D97-AF65-F5344CB8AC3E}">
        <p14:creationId xmlns:p14="http://schemas.microsoft.com/office/powerpoint/2010/main" xmlns="" val="767253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Modelos de programación paralela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97224" y="896470"/>
            <a:ext cx="11932886" cy="4401205"/>
          </a:xfrm>
          <a:prstGeom prst="rect">
            <a:avLst/>
          </a:prstGeom>
          <a:noFill/>
        </p:spPr>
        <p:txBody>
          <a:bodyPr wrap="square" rtlCol="0">
            <a:spAutoFit/>
          </a:bodyPr>
          <a:lstStyle/>
          <a:p>
            <a:r>
              <a:rPr lang="es-ES" sz="2800" dirty="0"/>
              <a:t>En función de cómo se realiza el intercambio de información, tenemos dos modelos de programación paralela:</a:t>
            </a:r>
          </a:p>
          <a:p>
            <a:endParaRPr lang="es-ES" sz="2800" dirty="0"/>
          </a:p>
          <a:p>
            <a:pPr marL="457200" indent="-457200">
              <a:buFont typeface="Arial" panose="020B0604020202020204" pitchFamily="34" charset="0"/>
              <a:buChar char="•"/>
            </a:pPr>
            <a:r>
              <a:rPr lang="es-ES" sz="2800" dirty="0"/>
              <a:t>Modelo de </a:t>
            </a:r>
            <a:r>
              <a:rPr lang="es-ES" sz="2800" b="1" dirty="0"/>
              <a:t>memoria compartida</a:t>
            </a:r>
            <a:r>
              <a:rPr lang="es-ES" sz="2800" dirty="0"/>
              <a:t>: Los procesadores comparten la memoria físicamente. Un valor escrito en memoria por un procesador puede ser leído por otro.</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Modelo de </a:t>
            </a:r>
            <a:r>
              <a:rPr lang="es-ES" sz="2800" b="1" dirty="0"/>
              <a:t>paso de mensajes</a:t>
            </a:r>
            <a:r>
              <a:rPr lang="es-ES" sz="2800" dirty="0"/>
              <a:t>: Cada procesador dispone de su propio espacio de memoria, solo accesible por él. El procesador que necesita la información de otro se la solicita, y éste se la envía.</a:t>
            </a:r>
          </a:p>
        </p:txBody>
      </p:sp>
    </p:spTree>
    <p:extLst>
      <p:ext uri="{BB962C8B-B14F-4D97-AF65-F5344CB8AC3E}">
        <p14:creationId xmlns:p14="http://schemas.microsoft.com/office/powerpoint/2010/main" xmlns="" val="113784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Ventajas e inconvenientes de la programación paralela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25574" y="733246"/>
            <a:ext cx="11932886" cy="6124754"/>
          </a:xfrm>
          <a:prstGeom prst="rect">
            <a:avLst/>
          </a:prstGeom>
          <a:noFill/>
        </p:spPr>
        <p:txBody>
          <a:bodyPr wrap="square" rtlCol="0">
            <a:spAutoFit/>
          </a:bodyPr>
          <a:lstStyle/>
          <a:p>
            <a:r>
              <a:rPr lang="es-ES" sz="2800" dirty="0">
                <a:sym typeface="Wingdings" panose="05000000000000000000" pitchFamily="2" charset="2"/>
              </a:rPr>
              <a:t> </a:t>
            </a:r>
            <a:r>
              <a:rPr lang="es-ES" sz="2800" u="sng" dirty="0"/>
              <a:t>Ventajas</a:t>
            </a:r>
          </a:p>
          <a:p>
            <a:pPr marL="457200" indent="-457200">
              <a:buFont typeface="Arial" panose="020B0604020202020204" pitchFamily="34" charset="0"/>
              <a:buChar char="•"/>
            </a:pPr>
            <a:r>
              <a:rPr lang="es-ES" sz="2800" dirty="0"/>
              <a:t>Proporciona ejecución simultánea de tareas.</a:t>
            </a:r>
          </a:p>
          <a:p>
            <a:pPr marL="457200" indent="-457200">
              <a:buFont typeface="Arial" panose="020B0604020202020204" pitchFamily="34" charset="0"/>
              <a:buChar char="•"/>
            </a:pPr>
            <a:r>
              <a:rPr lang="es-ES" sz="2800" dirty="0"/>
              <a:t>Disminuye el tiempo total de ejecución de una aplicación.</a:t>
            </a:r>
          </a:p>
          <a:p>
            <a:pPr marL="457200" indent="-457200">
              <a:buFont typeface="Arial" panose="020B0604020202020204" pitchFamily="34" charset="0"/>
              <a:buChar char="•"/>
            </a:pPr>
            <a:r>
              <a:rPr lang="es-ES" sz="2800" dirty="0"/>
              <a:t>Resolución de problemas complejos y de grandes dimensiones.</a:t>
            </a:r>
          </a:p>
          <a:p>
            <a:pPr marL="457200" indent="-457200">
              <a:buFont typeface="Arial" panose="020B0604020202020204" pitchFamily="34" charset="0"/>
              <a:buChar char="•"/>
            </a:pPr>
            <a:r>
              <a:rPr lang="es-ES" sz="2800" dirty="0"/>
              <a:t>Utilización de recursos en red.</a:t>
            </a:r>
          </a:p>
          <a:p>
            <a:pPr marL="457200" indent="-457200">
              <a:buFont typeface="Arial" panose="020B0604020202020204" pitchFamily="34" charset="0"/>
              <a:buChar char="•"/>
            </a:pPr>
            <a:r>
              <a:rPr lang="es-ES" sz="2800" dirty="0"/>
              <a:t>Disminución de costos.</a:t>
            </a:r>
          </a:p>
          <a:p>
            <a:pPr marL="457200" indent="-457200">
              <a:buFont typeface="Wingdings" panose="05000000000000000000" pitchFamily="2" charset="2"/>
              <a:buChar char="L"/>
            </a:pPr>
            <a:r>
              <a:rPr lang="es-ES" sz="2800" u="sng" dirty="0">
                <a:sym typeface="Wingdings" panose="05000000000000000000" pitchFamily="2" charset="2"/>
              </a:rPr>
              <a:t>Inconvenientes</a:t>
            </a:r>
          </a:p>
          <a:p>
            <a:pPr marL="457200" indent="-457200">
              <a:buFont typeface="Arial" panose="020B0604020202020204" pitchFamily="34" charset="0"/>
              <a:buChar char="•"/>
            </a:pPr>
            <a:r>
              <a:rPr lang="es-ES" sz="2800" dirty="0">
                <a:sym typeface="Wingdings" panose="05000000000000000000" pitchFamily="2" charset="2"/>
              </a:rPr>
              <a:t>Los compiladores y entornos de programación para sistemas paralelos son más complejos de desarrollar.</a:t>
            </a:r>
          </a:p>
          <a:p>
            <a:pPr marL="457200" indent="-457200">
              <a:buFont typeface="Arial" panose="020B0604020202020204" pitchFamily="34" charset="0"/>
              <a:buChar char="•"/>
            </a:pPr>
            <a:r>
              <a:rPr lang="es-ES" sz="2800" dirty="0">
                <a:sym typeface="Wingdings" panose="05000000000000000000" pitchFamily="2" charset="2"/>
              </a:rPr>
              <a:t>Los programas paralelos son más complicados de realizar.</a:t>
            </a:r>
          </a:p>
          <a:p>
            <a:pPr marL="457200" indent="-457200">
              <a:buFont typeface="Arial" panose="020B0604020202020204" pitchFamily="34" charset="0"/>
              <a:buChar char="•"/>
            </a:pPr>
            <a:r>
              <a:rPr lang="es-ES" sz="2800" dirty="0">
                <a:sym typeface="Wingdings" panose="05000000000000000000" pitchFamily="2" charset="2"/>
              </a:rPr>
              <a:t>El consumo de energía es mayor al haber varios elementos implicados.</a:t>
            </a:r>
          </a:p>
          <a:p>
            <a:pPr marL="457200" indent="-457200">
              <a:buFont typeface="Arial" panose="020B0604020202020204" pitchFamily="34" charset="0"/>
              <a:buChar char="•"/>
            </a:pPr>
            <a:r>
              <a:rPr lang="es-ES" sz="2800" dirty="0"/>
              <a:t>Mayor complejidad en el acceso a datos.</a:t>
            </a:r>
          </a:p>
          <a:p>
            <a:pPr marL="457200" indent="-457200">
              <a:buFont typeface="Arial" panose="020B0604020202020204" pitchFamily="34" charset="0"/>
              <a:buChar char="•"/>
            </a:pPr>
            <a:r>
              <a:rPr lang="es-ES" sz="2800" dirty="0"/>
              <a:t>La comunicación y sincronización entre procesos.</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xmlns="" val="2604003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distribuida</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2160203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Programación distribuida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4" name="CuadroTexto 3"/>
          <p:cNvSpPr txBox="1"/>
          <p:nvPr/>
        </p:nvSpPr>
        <p:spPr>
          <a:xfrm>
            <a:off x="143435" y="914401"/>
            <a:ext cx="11958917" cy="830997"/>
          </a:xfrm>
          <a:prstGeom prst="rect">
            <a:avLst/>
          </a:prstGeom>
          <a:noFill/>
        </p:spPr>
        <p:txBody>
          <a:bodyPr wrap="square" rtlCol="0">
            <a:spAutoFit/>
          </a:bodyPr>
          <a:lstStyle/>
          <a:p>
            <a:r>
              <a:rPr lang="es-ES" sz="2400" dirty="0"/>
              <a:t>Un sistema distribuido se basa en compartir recursos. Algunos ejemplos son </a:t>
            </a:r>
            <a:r>
              <a:rPr lang="es-ES" sz="2400" i="1" dirty="0" err="1"/>
              <a:t>World</a:t>
            </a:r>
            <a:r>
              <a:rPr lang="es-ES" sz="2400" i="1" dirty="0"/>
              <a:t> Wide Web </a:t>
            </a:r>
            <a:r>
              <a:rPr lang="es-ES" sz="2400" dirty="0"/>
              <a:t>y la computación en la nube. </a:t>
            </a:r>
          </a:p>
        </p:txBody>
      </p:sp>
      <p:pic>
        <p:nvPicPr>
          <p:cNvPr id="5" name="Imagen 4"/>
          <p:cNvPicPr>
            <a:picLocks noChangeAspect="1"/>
          </p:cNvPicPr>
          <p:nvPr/>
        </p:nvPicPr>
        <p:blipFill>
          <a:blip r:embed="rId2"/>
          <a:stretch>
            <a:fillRect/>
          </a:stretch>
        </p:blipFill>
        <p:spPr>
          <a:xfrm>
            <a:off x="1025899" y="2626809"/>
            <a:ext cx="4125446" cy="2769942"/>
          </a:xfrm>
          <a:prstGeom prst="rect">
            <a:avLst/>
          </a:prstGeom>
        </p:spPr>
      </p:pic>
      <p:sp>
        <p:nvSpPr>
          <p:cNvPr id="8" name="CuadroTexto 7"/>
          <p:cNvSpPr txBox="1"/>
          <p:nvPr/>
        </p:nvSpPr>
        <p:spPr>
          <a:xfrm>
            <a:off x="1025899" y="5576047"/>
            <a:ext cx="4033412" cy="369332"/>
          </a:xfrm>
          <a:prstGeom prst="rect">
            <a:avLst/>
          </a:prstGeom>
          <a:noFill/>
        </p:spPr>
        <p:txBody>
          <a:bodyPr wrap="none" rtlCol="0">
            <a:spAutoFit/>
          </a:bodyPr>
          <a:lstStyle/>
          <a:p>
            <a:r>
              <a:rPr lang="es-ES" dirty="0"/>
              <a:t>Arquitectura cliente-servidor (</a:t>
            </a:r>
            <a:r>
              <a:rPr lang="es-ES" dirty="0" err="1"/>
              <a:t>wikipedia</a:t>
            </a:r>
            <a:r>
              <a:rPr lang="es-ES" dirty="0"/>
              <a:t>)</a:t>
            </a:r>
          </a:p>
        </p:txBody>
      </p:sp>
      <p:pic>
        <p:nvPicPr>
          <p:cNvPr id="10" name="Imagen 9"/>
          <p:cNvPicPr>
            <a:picLocks noChangeAspect="1"/>
          </p:cNvPicPr>
          <p:nvPr/>
        </p:nvPicPr>
        <p:blipFill>
          <a:blip r:embed="rId3"/>
          <a:stretch>
            <a:fillRect/>
          </a:stretch>
        </p:blipFill>
        <p:spPr>
          <a:xfrm>
            <a:off x="6520982" y="1986241"/>
            <a:ext cx="4577324" cy="3649275"/>
          </a:xfrm>
          <a:prstGeom prst="rect">
            <a:avLst/>
          </a:prstGeom>
        </p:spPr>
      </p:pic>
      <p:sp>
        <p:nvSpPr>
          <p:cNvPr id="12" name="CuadroTexto 11"/>
          <p:cNvSpPr txBox="1"/>
          <p:nvPr/>
        </p:nvSpPr>
        <p:spPr>
          <a:xfrm>
            <a:off x="7076791" y="5638635"/>
            <a:ext cx="3568990" cy="369332"/>
          </a:xfrm>
          <a:prstGeom prst="rect">
            <a:avLst/>
          </a:prstGeom>
          <a:noFill/>
        </p:spPr>
        <p:txBody>
          <a:bodyPr wrap="none" rtlCol="0">
            <a:spAutoFit/>
          </a:bodyPr>
          <a:lstStyle/>
          <a:p>
            <a:r>
              <a:rPr lang="es-ES" dirty="0"/>
              <a:t>Computación en la nube (</a:t>
            </a:r>
            <a:r>
              <a:rPr lang="es-ES" dirty="0" err="1"/>
              <a:t>wikipedia</a:t>
            </a:r>
            <a:r>
              <a:rPr lang="es-ES" dirty="0"/>
              <a:t>)</a:t>
            </a:r>
          </a:p>
        </p:txBody>
      </p:sp>
    </p:spTree>
    <p:extLst>
      <p:ext uri="{BB962C8B-B14F-4D97-AF65-F5344CB8AC3E}">
        <p14:creationId xmlns:p14="http://schemas.microsoft.com/office/powerpoint/2010/main" xmlns="" val="102060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Modelos de programación distribuida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4" name="CuadroTexto 3"/>
          <p:cNvSpPr txBox="1"/>
          <p:nvPr/>
        </p:nvSpPr>
        <p:spPr>
          <a:xfrm>
            <a:off x="143435" y="914401"/>
            <a:ext cx="11958917" cy="5262979"/>
          </a:xfrm>
          <a:prstGeom prst="rect">
            <a:avLst/>
          </a:prstGeom>
          <a:noFill/>
        </p:spPr>
        <p:txBody>
          <a:bodyPr wrap="square" rtlCol="0">
            <a:spAutoFit/>
          </a:bodyPr>
          <a:lstStyle/>
          <a:p>
            <a:r>
              <a:rPr lang="es-ES" sz="2800" dirty="0"/>
              <a:t>En función de cómo se comunican sus procesos, existen 3 modelos de sistemas distribuidos:</a:t>
            </a:r>
          </a:p>
          <a:p>
            <a:endParaRPr lang="es-ES" sz="2800" dirty="0"/>
          </a:p>
          <a:p>
            <a:pPr marL="342900" indent="-342900">
              <a:buFont typeface="Arial" panose="020B0604020202020204" pitchFamily="34" charset="0"/>
              <a:buChar char="•"/>
            </a:pPr>
            <a:r>
              <a:rPr lang="es-ES" sz="2800" b="1" dirty="0"/>
              <a:t>Sockets</a:t>
            </a:r>
            <a:r>
              <a:rPr lang="es-ES" sz="2800" dirty="0"/>
              <a:t>: Proporcionan los puntos para la comunicación entre procesos. Es la base de la comunicación actual.</a:t>
            </a:r>
          </a:p>
          <a:p>
            <a:pPr marL="342900" indent="-342900">
              <a:buFont typeface="Arial" panose="020B0604020202020204" pitchFamily="34" charset="0"/>
              <a:buChar char="•"/>
            </a:pPr>
            <a:r>
              <a:rPr lang="es-ES" sz="2800" dirty="0"/>
              <a:t>Llamada de procedimientos remotos o </a:t>
            </a:r>
            <a:r>
              <a:rPr lang="es-ES" sz="2800" b="1" dirty="0"/>
              <a:t>RPC</a:t>
            </a:r>
            <a:r>
              <a:rPr lang="es-ES" sz="2800" dirty="0"/>
              <a:t> (</a:t>
            </a:r>
            <a:r>
              <a:rPr lang="es-ES" sz="2800" i="1" dirty="0" err="1"/>
              <a:t>Remote</a:t>
            </a:r>
            <a:r>
              <a:rPr lang="es-ES" sz="2800" i="1" dirty="0"/>
              <a:t> </a:t>
            </a:r>
            <a:r>
              <a:rPr lang="es-ES" sz="2800" i="1" dirty="0" err="1"/>
              <a:t>Procedure</a:t>
            </a:r>
            <a:r>
              <a:rPr lang="es-ES" sz="2800" i="1" dirty="0"/>
              <a:t> </a:t>
            </a:r>
            <a:r>
              <a:rPr lang="es-ES" sz="2800" i="1" dirty="0" err="1"/>
              <a:t>Call</a:t>
            </a:r>
            <a:r>
              <a:rPr lang="es-ES" sz="2800" dirty="0"/>
              <a:t>): Permite a un programa cliente llamar a un procedimiento de otro que se está ejecutando en un proceso servidor. El proceso servidor define en su interfaz de servicio los procedimientos que pueden ser utilizados.</a:t>
            </a:r>
          </a:p>
          <a:p>
            <a:pPr marL="342900" indent="-342900">
              <a:buFont typeface="Arial" panose="020B0604020202020204" pitchFamily="34" charset="0"/>
              <a:buChar char="•"/>
            </a:pPr>
            <a:r>
              <a:rPr lang="es-ES" sz="2800" dirty="0"/>
              <a:t>Invocación remota de objetos o </a:t>
            </a:r>
            <a:r>
              <a:rPr lang="es-ES" sz="2800" b="1" dirty="0"/>
              <a:t>RMI</a:t>
            </a:r>
            <a:r>
              <a:rPr lang="es-ES" sz="2800" dirty="0"/>
              <a:t> (</a:t>
            </a:r>
            <a:r>
              <a:rPr lang="es-ES" sz="2800" i="1" dirty="0" err="1"/>
              <a:t>Remote</a:t>
            </a:r>
            <a:r>
              <a:rPr lang="es-ES" sz="2800" i="1" dirty="0"/>
              <a:t> </a:t>
            </a:r>
            <a:r>
              <a:rPr lang="es-ES" sz="2800" i="1" dirty="0" err="1"/>
              <a:t>Method</a:t>
            </a:r>
            <a:r>
              <a:rPr lang="es-ES" sz="2800" i="1" dirty="0"/>
              <a:t> </a:t>
            </a:r>
            <a:r>
              <a:rPr lang="es-ES" sz="2800" i="1" dirty="0" err="1"/>
              <a:t>Invocation</a:t>
            </a:r>
            <a:r>
              <a:rPr lang="es-ES" sz="2800" dirty="0"/>
              <a:t>): Objetos distribuidos. Un objeto que reside en un proceso puede invocar a métodos de un objeto que reside en otro proceso distinto. </a:t>
            </a:r>
          </a:p>
        </p:txBody>
      </p:sp>
    </p:spTree>
    <p:extLst>
      <p:ext uri="{BB962C8B-B14F-4D97-AF65-F5344CB8AC3E}">
        <p14:creationId xmlns:p14="http://schemas.microsoft.com/office/powerpoint/2010/main" xmlns="" val="3209273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Ventajas e inconvenientes de la programación distribuida</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125574" y="733246"/>
            <a:ext cx="11932886" cy="5262979"/>
          </a:xfrm>
          <a:prstGeom prst="rect">
            <a:avLst/>
          </a:prstGeom>
          <a:noFill/>
        </p:spPr>
        <p:txBody>
          <a:bodyPr wrap="square" rtlCol="0">
            <a:spAutoFit/>
          </a:bodyPr>
          <a:lstStyle/>
          <a:p>
            <a:r>
              <a:rPr lang="es-ES" sz="2800" dirty="0">
                <a:sym typeface="Wingdings" panose="05000000000000000000" pitchFamily="2" charset="2"/>
              </a:rPr>
              <a:t> </a:t>
            </a:r>
            <a:r>
              <a:rPr lang="es-ES" sz="2800" u="sng" dirty="0"/>
              <a:t>Ventajas</a:t>
            </a:r>
          </a:p>
          <a:p>
            <a:pPr marL="457200" indent="-457200">
              <a:buFont typeface="Arial" panose="020B0604020202020204" pitchFamily="34" charset="0"/>
              <a:buChar char="•"/>
            </a:pPr>
            <a:r>
              <a:rPr lang="es-ES" sz="2800" dirty="0"/>
              <a:t>Se pueden compartir recursos y datos.</a:t>
            </a:r>
          </a:p>
          <a:p>
            <a:pPr marL="457200" indent="-457200">
              <a:buFont typeface="Arial" panose="020B0604020202020204" pitchFamily="34" charset="0"/>
              <a:buChar char="•"/>
            </a:pPr>
            <a:r>
              <a:rPr lang="es-ES" sz="2800" dirty="0"/>
              <a:t>Capacidad de crecimiento incremental.</a:t>
            </a:r>
          </a:p>
          <a:p>
            <a:pPr marL="457200" indent="-457200">
              <a:buFont typeface="Arial" panose="020B0604020202020204" pitchFamily="34" charset="0"/>
              <a:buChar char="•"/>
            </a:pPr>
            <a:r>
              <a:rPr lang="es-ES" sz="2800" dirty="0"/>
              <a:t>Mayor flexibilidad (se distribuye la carga de trabajo entre distintos ordenadores).</a:t>
            </a:r>
          </a:p>
          <a:p>
            <a:pPr marL="457200" indent="-457200">
              <a:buFont typeface="Arial" panose="020B0604020202020204" pitchFamily="34" charset="0"/>
              <a:buChar char="•"/>
            </a:pPr>
            <a:r>
              <a:rPr lang="es-ES" sz="2800" dirty="0"/>
              <a:t>Alta disponibilidad, tolerantes a fallos.</a:t>
            </a:r>
          </a:p>
          <a:p>
            <a:pPr marL="457200" indent="-457200">
              <a:buFont typeface="Arial" panose="020B0604020202020204" pitchFamily="34" charset="0"/>
              <a:buChar char="•"/>
            </a:pPr>
            <a:r>
              <a:rPr lang="es-ES" sz="2800" dirty="0"/>
              <a:t>Soporte de aplicaciones inherentemente distribuidas.</a:t>
            </a:r>
          </a:p>
          <a:p>
            <a:pPr marL="457200" indent="-457200">
              <a:buFont typeface="Arial" panose="020B0604020202020204" pitchFamily="34" charset="0"/>
              <a:buChar char="•"/>
            </a:pPr>
            <a:r>
              <a:rPr lang="es-ES" sz="2800" dirty="0"/>
              <a:t>Carácter abierto y heterogéneo.</a:t>
            </a:r>
          </a:p>
          <a:p>
            <a:pPr marL="457200" indent="-457200">
              <a:buFont typeface="Wingdings" panose="05000000000000000000" pitchFamily="2" charset="2"/>
              <a:buChar char="L"/>
            </a:pPr>
            <a:r>
              <a:rPr lang="es-ES" sz="2800" u="sng" dirty="0">
                <a:sym typeface="Wingdings" panose="05000000000000000000" pitchFamily="2" charset="2"/>
              </a:rPr>
              <a:t>Inconvenientes</a:t>
            </a:r>
          </a:p>
          <a:p>
            <a:pPr marL="457200" indent="-457200">
              <a:buFont typeface="Arial" panose="020B0604020202020204" pitchFamily="34" charset="0"/>
              <a:buChar char="•"/>
            </a:pPr>
            <a:r>
              <a:rPr lang="es-ES" sz="2800" dirty="0"/>
              <a:t>Aumento de la complejidad.</a:t>
            </a:r>
          </a:p>
          <a:p>
            <a:pPr marL="457200" indent="-457200">
              <a:buFont typeface="Arial" panose="020B0604020202020204" pitchFamily="34" charset="0"/>
              <a:buChar char="•"/>
            </a:pPr>
            <a:r>
              <a:rPr lang="es-ES" sz="2800" dirty="0"/>
              <a:t>Problemas en la comunicación (pérdida de mensajes, saturación…).</a:t>
            </a:r>
          </a:p>
          <a:p>
            <a:pPr marL="457200" indent="-457200">
              <a:buFont typeface="Arial" panose="020B0604020202020204" pitchFamily="34" charset="0"/>
              <a:buChar char="•"/>
            </a:pPr>
            <a:r>
              <a:rPr lang="es-ES" sz="2800" dirty="0"/>
              <a:t>Problemas de seguridad (ataques de denegación de servicio…).</a:t>
            </a:r>
          </a:p>
        </p:txBody>
      </p:sp>
    </p:spTree>
    <p:extLst>
      <p:ext uri="{BB962C8B-B14F-4D97-AF65-F5344CB8AC3E}">
        <p14:creationId xmlns:p14="http://schemas.microsoft.com/office/powerpoint/2010/main" xmlns="" val="908419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Creación de procesos</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Tree>
    <p:extLst>
      <p:ext uri="{BB962C8B-B14F-4D97-AF65-F5344CB8AC3E}">
        <p14:creationId xmlns:p14="http://schemas.microsoft.com/office/powerpoint/2010/main" xmlns="" val="2939648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programas C en Linux</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3" name="CuadroTexto 2"/>
          <p:cNvSpPr txBox="1"/>
          <p:nvPr/>
        </p:nvSpPr>
        <p:spPr>
          <a:xfrm>
            <a:off x="77047" y="785792"/>
            <a:ext cx="11941958" cy="3785652"/>
          </a:xfrm>
          <a:prstGeom prst="rect">
            <a:avLst/>
          </a:prstGeom>
          <a:noFill/>
        </p:spPr>
        <p:txBody>
          <a:bodyPr wrap="square" rtlCol="0">
            <a:spAutoFit/>
          </a:bodyPr>
          <a:lstStyle/>
          <a:p>
            <a:r>
              <a:rPr lang="es-ES" sz="2400" dirty="0"/>
              <a:t>Linux permite la creación de procesos mediante programación en C.</a:t>
            </a:r>
          </a:p>
          <a:p>
            <a:r>
              <a:rPr lang="es-ES" sz="2400" dirty="0"/>
              <a:t>Los pasos para crear un programa en Linux en C son:</a:t>
            </a:r>
          </a:p>
          <a:p>
            <a:endParaRPr lang="es-ES" sz="2400" dirty="0"/>
          </a:p>
          <a:p>
            <a:endParaRPr lang="es-ES" sz="2400" dirty="0"/>
          </a:p>
          <a:p>
            <a:pPr marL="457200" indent="-457200">
              <a:buFont typeface="+mj-lt"/>
              <a:buAutoNum type="arabicPeriod"/>
            </a:pPr>
            <a:r>
              <a:rPr lang="es-ES" sz="2400" dirty="0"/>
              <a:t>Ejecutar Terminal.</a:t>
            </a:r>
          </a:p>
          <a:p>
            <a:pPr marL="457200" indent="-457200">
              <a:buFont typeface="+mj-lt"/>
              <a:buAutoNum type="arabicPeriod"/>
            </a:pPr>
            <a:endParaRPr lang="es-ES" sz="2400" dirty="0"/>
          </a:p>
          <a:p>
            <a:pPr marL="457200" indent="-457200">
              <a:buFont typeface="+mj-lt"/>
              <a:buAutoNum type="arabicPeriod"/>
            </a:pPr>
            <a:r>
              <a:rPr lang="es-ES" sz="2400" dirty="0"/>
              <a:t>Ejecutar editor:</a:t>
            </a:r>
          </a:p>
          <a:p>
            <a:pPr marL="457200" indent="-457200">
              <a:buFont typeface="+mj-lt"/>
              <a:buAutoNum type="arabicPeriod"/>
            </a:pPr>
            <a:r>
              <a:rPr lang="es-ES" sz="2400" dirty="0"/>
              <a:t>Realizar programa y guardar con extensión “.c”.</a:t>
            </a:r>
          </a:p>
          <a:p>
            <a:pPr marL="457200" indent="-457200">
              <a:buFont typeface="+mj-lt"/>
              <a:buAutoNum type="arabicPeriod"/>
            </a:pPr>
            <a:r>
              <a:rPr lang="es-ES" sz="2400" dirty="0"/>
              <a:t>Crear el ejecutable:</a:t>
            </a:r>
          </a:p>
          <a:p>
            <a:pPr marL="457200" indent="-457200">
              <a:buFont typeface="+mj-lt"/>
              <a:buAutoNum type="arabicPeriod"/>
            </a:pPr>
            <a:r>
              <a:rPr lang="es-ES" sz="2400" dirty="0"/>
              <a:t>Ejecutarlo: </a:t>
            </a:r>
          </a:p>
        </p:txBody>
      </p:sp>
      <p:pic>
        <p:nvPicPr>
          <p:cNvPr id="2" name="Imagen 1"/>
          <p:cNvPicPr>
            <a:picLocks noChangeAspect="1"/>
          </p:cNvPicPr>
          <p:nvPr/>
        </p:nvPicPr>
        <p:blipFill>
          <a:blip r:embed="rId2"/>
          <a:stretch>
            <a:fillRect/>
          </a:stretch>
        </p:blipFill>
        <p:spPr>
          <a:xfrm>
            <a:off x="3101066" y="1731305"/>
            <a:ext cx="752475" cy="1000125"/>
          </a:xfrm>
          <a:prstGeom prst="rect">
            <a:avLst/>
          </a:prstGeom>
        </p:spPr>
      </p:pic>
      <p:pic>
        <p:nvPicPr>
          <p:cNvPr id="4" name="Imagen 3"/>
          <p:cNvPicPr>
            <a:picLocks noChangeAspect="1"/>
          </p:cNvPicPr>
          <p:nvPr/>
        </p:nvPicPr>
        <p:blipFill>
          <a:blip r:embed="rId3"/>
          <a:stretch>
            <a:fillRect/>
          </a:stretch>
        </p:blipFill>
        <p:spPr>
          <a:xfrm>
            <a:off x="2650640" y="3179057"/>
            <a:ext cx="2867025" cy="152400"/>
          </a:xfrm>
          <a:prstGeom prst="rect">
            <a:avLst/>
          </a:prstGeom>
        </p:spPr>
      </p:pic>
      <p:pic>
        <p:nvPicPr>
          <p:cNvPr id="5" name="Imagen 4"/>
          <p:cNvPicPr>
            <a:picLocks noChangeAspect="1"/>
          </p:cNvPicPr>
          <p:nvPr/>
        </p:nvPicPr>
        <p:blipFill>
          <a:blip r:embed="rId4"/>
          <a:stretch>
            <a:fillRect/>
          </a:stretch>
        </p:blipFill>
        <p:spPr>
          <a:xfrm>
            <a:off x="3101066" y="3884620"/>
            <a:ext cx="4648200" cy="142875"/>
          </a:xfrm>
          <a:prstGeom prst="rect">
            <a:avLst/>
          </a:prstGeom>
        </p:spPr>
      </p:pic>
      <p:pic>
        <p:nvPicPr>
          <p:cNvPr id="8" name="Imagen 7"/>
          <p:cNvPicPr>
            <a:picLocks noChangeAspect="1"/>
          </p:cNvPicPr>
          <p:nvPr/>
        </p:nvPicPr>
        <p:blipFill>
          <a:blip r:embed="rId5"/>
          <a:stretch>
            <a:fillRect/>
          </a:stretch>
        </p:blipFill>
        <p:spPr>
          <a:xfrm>
            <a:off x="2042067" y="4275283"/>
            <a:ext cx="3276600" cy="152400"/>
          </a:xfrm>
          <a:prstGeom prst="rect">
            <a:avLst/>
          </a:prstGeom>
        </p:spPr>
      </p:pic>
    </p:spTree>
    <p:extLst>
      <p:ext uri="{BB962C8B-B14F-4D97-AF65-F5344CB8AC3E}">
        <p14:creationId xmlns:p14="http://schemas.microsoft.com/office/powerpoint/2010/main" xmlns="" val="853922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12" name="CuadroTexto 11"/>
          <p:cNvSpPr txBox="1"/>
          <p:nvPr/>
        </p:nvSpPr>
        <p:spPr>
          <a:xfrm>
            <a:off x="347540" y="1345524"/>
            <a:ext cx="2622162" cy="830997"/>
          </a:xfrm>
          <a:prstGeom prst="rect">
            <a:avLst/>
          </a:prstGeom>
          <a:noFill/>
          <a:ln>
            <a:solidFill>
              <a:schemeClr val="tx1"/>
            </a:solidFill>
          </a:ln>
        </p:spPr>
        <p:txBody>
          <a:bodyPr wrap="square" rtlCol="0">
            <a:spAutoFit/>
          </a:bodyPr>
          <a:lstStyle/>
          <a:p>
            <a:r>
              <a:rPr lang="es-ES" sz="2400" dirty="0"/>
              <a:t>#</a:t>
            </a:r>
            <a:r>
              <a:rPr lang="es-ES" sz="2400" dirty="0" err="1"/>
              <a:t>include</a:t>
            </a:r>
            <a:r>
              <a:rPr lang="es-ES" sz="2400" dirty="0"/>
              <a:t> &lt;</a:t>
            </a:r>
            <a:r>
              <a:rPr lang="es-ES" sz="2400" dirty="0" err="1"/>
              <a:t>unistd.h</a:t>
            </a:r>
            <a:r>
              <a:rPr lang="es-ES" sz="2400" dirty="0"/>
              <a:t>&gt;</a:t>
            </a:r>
          </a:p>
          <a:p>
            <a:r>
              <a:rPr lang="es-ES" sz="2400" dirty="0" err="1"/>
              <a:t>pid_t</a:t>
            </a:r>
            <a:r>
              <a:rPr lang="es-ES" sz="2400" dirty="0"/>
              <a:t> </a:t>
            </a:r>
            <a:r>
              <a:rPr lang="es-ES" sz="2400" dirty="0" err="1"/>
              <a:t>fork</a:t>
            </a:r>
            <a:r>
              <a:rPr lang="es-ES" sz="2400" dirty="0"/>
              <a:t>(</a:t>
            </a:r>
            <a:r>
              <a:rPr lang="es-ES" sz="2400" dirty="0" err="1"/>
              <a:t>void</a:t>
            </a:r>
            <a:r>
              <a:rPr lang="es-ES" sz="2400" dirty="0"/>
              <a:t>);</a:t>
            </a:r>
          </a:p>
        </p:txBody>
      </p:sp>
      <p:sp>
        <p:nvSpPr>
          <p:cNvPr id="13" name="CuadroTexto 12"/>
          <p:cNvSpPr txBox="1"/>
          <p:nvPr/>
        </p:nvSpPr>
        <p:spPr>
          <a:xfrm>
            <a:off x="77047" y="785792"/>
            <a:ext cx="11941958" cy="461665"/>
          </a:xfrm>
          <a:prstGeom prst="rect">
            <a:avLst/>
          </a:prstGeom>
          <a:noFill/>
        </p:spPr>
        <p:txBody>
          <a:bodyPr wrap="square" rtlCol="0">
            <a:spAutoFit/>
          </a:bodyPr>
          <a:lstStyle/>
          <a:p>
            <a:r>
              <a:rPr lang="es-ES" sz="2400" dirty="0"/>
              <a:t>Para crear un proceso existe la función </a:t>
            </a:r>
            <a:r>
              <a:rPr lang="es-ES" sz="2400" i="1" dirty="0" err="1"/>
              <a:t>fork</a:t>
            </a:r>
            <a:r>
              <a:rPr lang="es-ES" sz="2400" dirty="0"/>
              <a:t>:</a:t>
            </a:r>
          </a:p>
        </p:txBody>
      </p:sp>
      <p:sp>
        <p:nvSpPr>
          <p:cNvPr id="14" name="CuadroTexto 13"/>
          <p:cNvSpPr txBox="1"/>
          <p:nvPr/>
        </p:nvSpPr>
        <p:spPr>
          <a:xfrm>
            <a:off x="77047" y="2276433"/>
            <a:ext cx="11941958" cy="3785652"/>
          </a:xfrm>
          <a:prstGeom prst="rect">
            <a:avLst/>
          </a:prstGeom>
          <a:noFill/>
        </p:spPr>
        <p:txBody>
          <a:bodyPr wrap="square" rtlCol="0">
            <a:spAutoFit/>
          </a:bodyPr>
          <a:lstStyle/>
          <a:p>
            <a:r>
              <a:rPr lang="es-ES" sz="2400" dirty="0"/>
              <a:t>Al llamarla se crea un proceso hijo que es una copia exacta en código y datos del proceso que lo crea (padre), salvo el PID y la memoria que ocupa.</a:t>
            </a:r>
          </a:p>
          <a:p>
            <a:endParaRPr lang="es-ES" sz="2400" dirty="0"/>
          </a:p>
          <a:p>
            <a:r>
              <a:rPr lang="es-ES" sz="2400" dirty="0"/>
              <a:t>Las variables del proceso hijo son una copia de las del padre, por lo que al modificarlas en uno de los procesos no se refleja en el otro.</a:t>
            </a:r>
          </a:p>
          <a:p>
            <a:endParaRPr lang="es-ES" sz="2400" dirty="0"/>
          </a:p>
          <a:p>
            <a:r>
              <a:rPr lang="es-ES" sz="2400" dirty="0"/>
              <a:t>La función puede devolver:</a:t>
            </a:r>
          </a:p>
          <a:p>
            <a:pPr marL="342900" indent="-342900">
              <a:buFont typeface="Arial" panose="020B0604020202020204" pitchFamily="34" charset="0"/>
              <a:buChar char="•"/>
            </a:pPr>
            <a:r>
              <a:rPr lang="es-ES" sz="2400" dirty="0"/>
              <a:t>-1: Si se produce un error.</a:t>
            </a:r>
          </a:p>
          <a:p>
            <a:pPr marL="342900" indent="-342900">
              <a:buFont typeface="Arial" panose="020B0604020202020204" pitchFamily="34" charset="0"/>
              <a:buChar char="•"/>
            </a:pPr>
            <a:r>
              <a:rPr lang="es-ES" sz="2400" dirty="0"/>
              <a:t>0: Si no devuelve error y nos encontramos en el proceso hijo.</a:t>
            </a:r>
          </a:p>
          <a:p>
            <a:pPr marL="342900" indent="-342900">
              <a:buFont typeface="Arial" panose="020B0604020202020204" pitchFamily="34" charset="0"/>
              <a:buChar char="•"/>
            </a:pPr>
            <a:r>
              <a:rPr lang="es-ES" sz="2400" dirty="0"/>
              <a:t>PID del hijo: Si no se produce error y nos encontramos en el proceso padre.</a:t>
            </a:r>
          </a:p>
        </p:txBody>
      </p:sp>
    </p:spTree>
    <p:extLst>
      <p:ext uri="{BB962C8B-B14F-4D97-AF65-F5344CB8AC3E}">
        <p14:creationId xmlns:p14="http://schemas.microsoft.com/office/powerpoint/2010/main" xmlns="" val="4235046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procesos</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12" name="CuadroTexto 11"/>
          <p:cNvSpPr txBox="1"/>
          <p:nvPr/>
        </p:nvSpPr>
        <p:spPr>
          <a:xfrm>
            <a:off x="347540" y="1345524"/>
            <a:ext cx="2622162" cy="461665"/>
          </a:xfrm>
          <a:prstGeom prst="rect">
            <a:avLst/>
          </a:prstGeom>
          <a:noFill/>
          <a:ln>
            <a:solidFill>
              <a:schemeClr val="tx1"/>
            </a:solidFill>
          </a:ln>
        </p:spPr>
        <p:txBody>
          <a:bodyPr wrap="square" rtlCol="0">
            <a:spAutoFit/>
          </a:bodyPr>
          <a:lstStyle/>
          <a:p>
            <a:r>
              <a:rPr lang="es-ES" sz="2400" dirty="0" err="1"/>
              <a:t>pid_t</a:t>
            </a:r>
            <a:r>
              <a:rPr lang="es-ES" sz="2400" dirty="0"/>
              <a:t> </a:t>
            </a:r>
            <a:r>
              <a:rPr lang="es-ES" sz="2400" dirty="0" err="1"/>
              <a:t>getpid</a:t>
            </a:r>
            <a:r>
              <a:rPr lang="es-ES" sz="2400" dirty="0"/>
              <a:t> (</a:t>
            </a:r>
            <a:r>
              <a:rPr lang="es-ES" sz="2400" dirty="0" err="1"/>
              <a:t>void</a:t>
            </a:r>
            <a:r>
              <a:rPr lang="es-ES" sz="2400" dirty="0"/>
              <a:t>);</a:t>
            </a:r>
          </a:p>
        </p:txBody>
      </p:sp>
      <p:sp>
        <p:nvSpPr>
          <p:cNvPr id="13" name="CuadroTexto 12"/>
          <p:cNvSpPr txBox="1"/>
          <p:nvPr/>
        </p:nvSpPr>
        <p:spPr>
          <a:xfrm>
            <a:off x="77047" y="785792"/>
            <a:ext cx="11941958" cy="461665"/>
          </a:xfrm>
          <a:prstGeom prst="rect">
            <a:avLst/>
          </a:prstGeom>
          <a:noFill/>
        </p:spPr>
        <p:txBody>
          <a:bodyPr wrap="square" rtlCol="0">
            <a:spAutoFit/>
          </a:bodyPr>
          <a:lstStyle/>
          <a:p>
            <a:r>
              <a:rPr lang="es-ES" sz="2400" dirty="0"/>
              <a:t>Para obtener el identificador del proceso actual:</a:t>
            </a:r>
          </a:p>
        </p:txBody>
      </p:sp>
      <p:sp>
        <p:nvSpPr>
          <p:cNvPr id="10" name="CuadroTexto 9"/>
          <p:cNvSpPr txBox="1"/>
          <p:nvPr/>
        </p:nvSpPr>
        <p:spPr>
          <a:xfrm>
            <a:off x="348938" y="2538160"/>
            <a:ext cx="2796934" cy="461665"/>
          </a:xfrm>
          <a:prstGeom prst="rect">
            <a:avLst/>
          </a:prstGeom>
          <a:noFill/>
          <a:ln>
            <a:solidFill>
              <a:schemeClr val="tx1"/>
            </a:solidFill>
          </a:ln>
        </p:spPr>
        <p:txBody>
          <a:bodyPr wrap="square" rtlCol="0">
            <a:spAutoFit/>
          </a:bodyPr>
          <a:lstStyle/>
          <a:p>
            <a:r>
              <a:rPr lang="es-ES" sz="2400" dirty="0" err="1"/>
              <a:t>pid_t</a:t>
            </a:r>
            <a:r>
              <a:rPr lang="es-ES" sz="2400" dirty="0"/>
              <a:t> </a:t>
            </a:r>
            <a:r>
              <a:rPr lang="es-ES" sz="2400" dirty="0" err="1"/>
              <a:t>getppid</a:t>
            </a:r>
            <a:r>
              <a:rPr lang="es-ES" sz="2400" dirty="0"/>
              <a:t> (</a:t>
            </a:r>
            <a:r>
              <a:rPr lang="es-ES" sz="2400" dirty="0" err="1"/>
              <a:t>void</a:t>
            </a:r>
            <a:r>
              <a:rPr lang="es-ES" sz="2400" dirty="0"/>
              <a:t>);</a:t>
            </a:r>
          </a:p>
        </p:txBody>
      </p:sp>
      <p:sp>
        <p:nvSpPr>
          <p:cNvPr id="15" name="CuadroTexto 14"/>
          <p:cNvSpPr txBox="1"/>
          <p:nvPr/>
        </p:nvSpPr>
        <p:spPr>
          <a:xfrm>
            <a:off x="78445" y="1978428"/>
            <a:ext cx="11941958" cy="461665"/>
          </a:xfrm>
          <a:prstGeom prst="rect">
            <a:avLst/>
          </a:prstGeom>
          <a:noFill/>
        </p:spPr>
        <p:txBody>
          <a:bodyPr wrap="square" rtlCol="0">
            <a:spAutoFit/>
          </a:bodyPr>
          <a:lstStyle/>
          <a:p>
            <a:r>
              <a:rPr lang="es-ES" sz="2400" dirty="0"/>
              <a:t>Para obtener el identificador del proceso padre:</a:t>
            </a:r>
          </a:p>
        </p:txBody>
      </p:sp>
    </p:spTree>
    <p:extLst>
      <p:ext uri="{BB962C8B-B14F-4D97-AF65-F5344CB8AC3E}">
        <p14:creationId xmlns:p14="http://schemas.microsoft.com/office/powerpoint/2010/main" xmlns="" val="245997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Bloque de Control de Proceso (BCP)</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37067" y="1016000"/>
            <a:ext cx="11717866" cy="5262979"/>
          </a:xfrm>
          <a:prstGeom prst="rect">
            <a:avLst/>
          </a:prstGeom>
          <a:noFill/>
        </p:spPr>
        <p:txBody>
          <a:bodyPr wrap="square" rtlCol="0">
            <a:spAutoFit/>
          </a:bodyPr>
          <a:lstStyle/>
          <a:p>
            <a:r>
              <a:rPr lang="es-ES" sz="2800" dirty="0"/>
              <a:t>Cuando un proceso sale de la CPU temporalmente, al volver a entrar debe retomarse en el mismo estado en que se encontraba. La información necesaria para ello se guarda en el </a:t>
            </a:r>
            <a:r>
              <a:rPr lang="es-ES" sz="2800" b="1" dirty="0"/>
              <a:t>Bloque de Control de Proceso</a:t>
            </a:r>
            <a:r>
              <a:rPr lang="es-ES" sz="2800" dirty="0"/>
              <a:t>, que se compone de:</a:t>
            </a:r>
          </a:p>
          <a:p>
            <a:endParaRPr lang="es-ES" sz="2800" dirty="0"/>
          </a:p>
          <a:p>
            <a:pPr marL="457200" indent="-457200">
              <a:buFont typeface="Arial" panose="020B0604020202020204" pitchFamily="34" charset="0"/>
              <a:buChar char="•"/>
            </a:pPr>
            <a:r>
              <a:rPr lang="es-ES" sz="2800" dirty="0"/>
              <a:t>Identificador del proceso (único para cada proceso)</a:t>
            </a:r>
          </a:p>
          <a:p>
            <a:pPr marL="457200" indent="-457200">
              <a:buFont typeface="Arial" panose="020B0604020202020204" pitchFamily="34" charset="0"/>
              <a:buChar char="•"/>
            </a:pPr>
            <a:r>
              <a:rPr lang="es-ES" sz="2800" dirty="0"/>
              <a:t>Estado del proceso</a:t>
            </a:r>
          </a:p>
          <a:p>
            <a:pPr marL="457200" indent="-457200">
              <a:buFont typeface="Arial" panose="020B0604020202020204" pitchFamily="34" charset="0"/>
              <a:buChar char="•"/>
            </a:pPr>
            <a:r>
              <a:rPr lang="es-ES" sz="2800" dirty="0"/>
              <a:t>Contador de programa</a:t>
            </a:r>
          </a:p>
          <a:p>
            <a:pPr marL="457200" indent="-457200">
              <a:buFont typeface="Arial" panose="020B0604020202020204" pitchFamily="34" charset="0"/>
              <a:buChar char="•"/>
            </a:pPr>
            <a:r>
              <a:rPr lang="es-ES" sz="2800" dirty="0"/>
              <a:t>Registros de la CPU</a:t>
            </a:r>
          </a:p>
          <a:p>
            <a:pPr marL="457200" indent="-457200">
              <a:buFont typeface="Arial" panose="020B0604020202020204" pitchFamily="34" charset="0"/>
              <a:buChar char="•"/>
            </a:pPr>
            <a:r>
              <a:rPr lang="es-ES" sz="2800" dirty="0"/>
              <a:t>Información de planificación de CPU (prioridad entre otros)</a:t>
            </a:r>
          </a:p>
          <a:p>
            <a:pPr marL="457200" indent="-457200">
              <a:buFont typeface="Arial" panose="020B0604020202020204" pitchFamily="34" charset="0"/>
              <a:buChar char="•"/>
            </a:pPr>
            <a:r>
              <a:rPr lang="es-ES" sz="2800" dirty="0"/>
              <a:t>Información de gestión de memoria</a:t>
            </a:r>
          </a:p>
          <a:p>
            <a:pPr marL="457200" indent="-457200">
              <a:buFont typeface="Arial" panose="020B0604020202020204" pitchFamily="34" charset="0"/>
              <a:buChar char="•"/>
            </a:pPr>
            <a:r>
              <a:rPr lang="es-ES" sz="2800" dirty="0"/>
              <a:t>Información contable (cantidad de tiempo de CPU, tiempo real consumido…)</a:t>
            </a:r>
          </a:p>
          <a:p>
            <a:pPr marL="457200" indent="-457200">
              <a:buFont typeface="Arial" panose="020B0604020202020204" pitchFamily="34" charset="0"/>
              <a:buChar char="•"/>
            </a:pPr>
            <a:r>
              <a:rPr lang="es-ES" sz="2800" dirty="0"/>
              <a:t>Información de estado de E/S (dispositivos, archivos abiertos…)</a:t>
            </a:r>
          </a:p>
        </p:txBody>
      </p:sp>
    </p:spTree>
    <p:extLst>
      <p:ext uri="{BB962C8B-B14F-4D97-AF65-F5344CB8AC3E}">
        <p14:creationId xmlns:p14="http://schemas.microsoft.com/office/powerpoint/2010/main" xmlns="" val="3608515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creación de procesos [psp_t1_fork.c]</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pic>
        <p:nvPicPr>
          <p:cNvPr id="8" name="Imagen 7"/>
          <p:cNvPicPr>
            <a:picLocks noChangeAspect="1"/>
          </p:cNvPicPr>
          <p:nvPr/>
        </p:nvPicPr>
        <p:blipFill>
          <a:blip r:embed="rId2"/>
          <a:stretch>
            <a:fillRect/>
          </a:stretch>
        </p:blipFill>
        <p:spPr>
          <a:xfrm>
            <a:off x="65173" y="821649"/>
            <a:ext cx="10405603" cy="5531465"/>
          </a:xfrm>
          <a:prstGeom prst="rect">
            <a:avLst/>
          </a:prstGeom>
        </p:spPr>
      </p:pic>
    </p:spTree>
    <p:extLst>
      <p:ext uri="{BB962C8B-B14F-4D97-AF65-F5344CB8AC3E}">
        <p14:creationId xmlns:p14="http://schemas.microsoft.com/office/powerpoint/2010/main" xmlns="" val="877582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p:cNvPicPr>
            <a:picLocks noChangeAspect="1"/>
          </p:cNvPicPr>
          <p:nvPr/>
        </p:nvPicPr>
        <p:blipFill>
          <a:blip r:embed="rId2"/>
          <a:stretch>
            <a:fillRect/>
          </a:stretch>
        </p:blipFill>
        <p:spPr>
          <a:xfrm>
            <a:off x="331695" y="1268035"/>
            <a:ext cx="10246602" cy="973141"/>
          </a:xfrm>
          <a:prstGeom prst="rect">
            <a:avLst/>
          </a:prstGeom>
        </p:spPr>
      </p:pic>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Ejemplo de creación de procesos [psp_t1_fork.c]</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pic>
        <p:nvPicPr>
          <p:cNvPr id="5" name="Imagen 4"/>
          <p:cNvPicPr>
            <a:picLocks noChangeAspect="1"/>
          </p:cNvPicPr>
          <p:nvPr/>
        </p:nvPicPr>
        <p:blipFill>
          <a:blip r:embed="rId3"/>
          <a:stretch>
            <a:fillRect/>
          </a:stretch>
        </p:blipFill>
        <p:spPr>
          <a:xfrm>
            <a:off x="215153" y="2834269"/>
            <a:ext cx="4680416" cy="1140319"/>
          </a:xfrm>
          <a:prstGeom prst="rect">
            <a:avLst/>
          </a:prstGeom>
        </p:spPr>
      </p:pic>
      <p:sp>
        <p:nvSpPr>
          <p:cNvPr id="8" name="CuadroTexto 7"/>
          <p:cNvSpPr txBox="1"/>
          <p:nvPr/>
        </p:nvSpPr>
        <p:spPr>
          <a:xfrm>
            <a:off x="7270755" y="3334959"/>
            <a:ext cx="2180725" cy="461665"/>
          </a:xfrm>
          <a:prstGeom prst="rect">
            <a:avLst/>
          </a:prstGeom>
          <a:noFill/>
          <a:ln>
            <a:solidFill>
              <a:schemeClr val="tx1"/>
            </a:solidFill>
          </a:ln>
        </p:spPr>
        <p:txBody>
          <a:bodyPr wrap="none" rtlCol="0">
            <a:spAutoFit/>
          </a:bodyPr>
          <a:lstStyle/>
          <a:p>
            <a:r>
              <a:rPr lang="es-ES" sz="2400" dirty="0"/>
              <a:t>Shell de Ubuntu</a:t>
            </a:r>
          </a:p>
        </p:txBody>
      </p:sp>
      <p:cxnSp>
        <p:nvCxnSpPr>
          <p:cNvPr id="12" name="Conector recto de flecha 11"/>
          <p:cNvCxnSpPr/>
          <p:nvPr/>
        </p:nvCxnSpPr>
        <p:spPr>
          <a:xfrm>
            <a:off x="4572000" y="3541648"/>
            <a:ext cx="2698755" cy="241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9630774" y="1866638"/>
            <a:ext cx="723188" cy="3944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331695" y="3331598"/>
            <a:ext cx="723188" cy="3944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Conector recto de flecha 15"/>
          <p:cNvCxnSpPr>
            <a:stCxn id="14" idx="1"/>
            <a:endCxn id="15" idx="3"/>
          </p:cNvCxnSpPr>
          <p:nvPr/>
        </p:nvCxnSpPr>
        <p:spPr>
          <a:xfrm flipH="1">
            <a:off x="1054883" y="2063861"/>
            <a:ext cx="8575891" cy="14649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1487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0" y="0"/>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a:t>
            </a:r>
            <a:r>
              <a:rPr lang="es-ES" sz="3200" dirty="0" smtClean="0"/>
              <a:t>procesos en JAVA</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3" name="CuadroTexto 2"/>
          <p:cNvSpPr txBox="1"/>
          <p:nvPr/>
        </p:nvSpPr>
        <p:spPr>
          <a:xfrm>
            <a:off x="77047" y="785792"/>
            <a:ext cx="11941958" cy="4154984"/>
          </a:xfrm>
          <a:prstGeom prst="rect">
            <a:avLst/>
          </a:prstGeom>
          <a:noFill/>
        </p:spPr>
        <p:txBody>
          <a:bodyPr wrap="square" rtlCol="0">
            <a:spAutoFit/>
          </a:bodyPr>
          <a:lstStyle/>
          <a:p>
            <a:r>
              <a:rPr lang="es-ES" sz="2400" dirty="0" smtClean="0"/>
              <a:t>Java puede crear procesos pesados y ejecutar tareas o aplicaciones como por ejemplo PAINT o </a:t>
            </a:r>
            <a:r>
              <a:rPr lang="es-ES" sz="2400" dirty="0" err="1" smtClean="0"/>
              <a:t>notepad</a:t>
            </a:r>
            <a:r>
              <a:rPr lang="es-ES" sz="2400" dirty="0" smtClean="0"/>
              <a:t>.</a:t>
            </a:r>
          </a:p>
          <a:p>
            <a:r>
              <a:rPr lang="es-ES" sz="2400" dirty="0" smtClean="0"/>
              <a:t/>
            </a:r>
            <a:br>
              <a:rPr lang="es-ES" sz="2400" dirty="0" smtClean="0"/>
            </a:br>
            <a:r>
              <a:rPr lang="es-ES" sz="2400" dirty="0" smtClean="0"/>
              <a:t>Se puede crear con </a:t>
            </a:r>
            <a:r>
              <a:rPr lang="es-ES" sz="2400" dirty="0" err="1" smtClean="0"/>
              <a:t>ProcessBuilder</a:t>
            </a:r>
            <a:r>
              <a:rPr lang="es-ES" sz="2400" dirty="0" smtClean="0"/>
              <a:t> y con </a:t>
            </a:r>
            <a:r>
              <a:rPr lang="es-ES" sz="2400" dirty="0" err="1" smtClean="0"/>
              <a:t>Runtime</a:t>
            </a:r>
            <a:r>
              <a:rPr lang="es-ES" sz="2400" dirty="0" smtClean="0"/>
              <a:t>.</a:t>
            </a:r>
          </a:p>
          <a:p>
            <a:endParaRPr lang="es-ES" sz="2400" dirty="0" smtClean="0"/>
          </a:p>
          <a:p>
            <a:r>
              <a:rPr lang="es-ES" sz="2400" dirty="0" smtClean="0"/>
              <a:t/>
            </a:r>
            <a:br>
              <a:rPr lang="es-ES" sz="2400" dirty="0" smtClean="0"/>
            </a:br>
            <a:r>
              <a:rPr lang="es-ES" sz="2400" dirty="0" smtClean="0"/>
              <a:t>A continuación vemos un ejemplo con </a:t>
            </a:r>
            <a:r>
              <a:rPr lang="es-ES" sz="2400" dirty="0" err="1" smtClean="0"/>
              <a:t>ProcessBuilder</a:t>
            </a:r>
            <a:r>
              <a:rPr lang="es-ES" sz="2400" dirty="0" smtClean="0"/>
              <a:t> y otro con </a:t>
            </a:r>
            <a:r>
              <a:rPr lang="es-ES" sz="2400" dirty="0" err="1" smtClean="0"/>
              <a:t>Runtime</a:t>
            </a:r>
            <a:r>
              <a:rPr lang="es-ES" sz="2400" dirty="0" smtClean="0"/>
              <a:t>.</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853922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0" y="0"/>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a:t>
            </a:r>
            <a:r>
              <a:rPr lang="es-ES" sz="3200" dirty="0" smtClean="0"/>
              <a:t>procesos en JAVA</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3" name="CuadroTexto 2"/>
          <p:cNvSpPr txBox="1"/>
          <p:nvPr/>
        </p:nvSpPr>
        <p:spPr>
          <a:xfrm>
            <a:off x="326571" y="785792"/>
            <a:ext cx="11692434" cy="6986528"/>
          </a:xfrm>
          <a:prstGeom prst="rect">
            <a:avLst/>
          </a:prstGeom>
          <a:noFill/>
        </p:spPr>
        <p:txBody>
          <a:bodyPr wrap="square" rtlCol="0">
            <a:spAutoFit/>
          </a:bodyPr>
          <a:lstStyle/>
          <a:p>
            <a:r>
              <a:rPr lang="es-ES" sz="1600" dirty="0" err="1" smtClean="0"/>
              <a:t>public</a:t>
            </a:r>
            <a:r>
              <a:rPr lang="es-ES" sz="1600" dirty="0" smtClean="0"/>
              <a:t> </a:t>
            </a:r>
            <a:r>
              <a:rPr lang="es-ES" sz="1600" dirty="0" err="1" smtClean="0"/>
              <a:t>class</a:t>
            </a:r>
            <a:r>
              <a:rPr lang="es-ES" sz="1600" dirty="0" smtClean="0"/>
              <a:t> </a:t>
            </a:r>
            <a:r>
              <a:rPr lang="es-ES" sz="1600" dirty="0" err="1" smtClean="0"/>
              <a:t>LanzadorProcesos</a:t>
            </a:r>
            <a:r>
              <a:rPr lang="es-ES" sz="1600" dirty="0" smtClean="0"/>
              <a:t> {</a:t>
            </a:r>
          </a:p>
          <a:p>
            <a:r>
              <a:rPr lang="es-ES" sz="1600" dirty="0" err="1" smtClean="0"/>
              <a:t>public</a:t>
            </a:r>
            <a:r>
              <a:rPr lang="es-ES" sz="1600" dirty="0" smtClean="0"/>
              <a:t> </a:t>
            </a:r>
            <a:r>
              <a:rPr lang="es-ES" sz="1600" dirty="0" err="1" smtClean="0"/>
              <a:t>void</a:t>
            </a:r>
            <a:r>
              <a:rPr lang="es-ES" sz="1600" dirty="0" smtClean="0"/>
              <a:t> ejecutar(</a:t>
            </a:r>
            <a:r>
              <a:rPr lang="es-ES" sz="1600" dirty="0" err="1" smtClean="0"/>
              <a:t>String</a:t>
            </a:r>
            <a:r>
              <a:rPr lang="es-ES" sz="1600" dirty="0" smtClean="0"/>
              <a:t> ruta){</a:t>
            </a:r>
          </a:p>
          <a:p>
            <a:r>
              <a:rPr lang="es-ES" sz="1600" dirty="0" err="1" smtClean="0"/>
              <a:t>ProcessBuilder</a:t>
            </a:r>
            <a:r>
              <a:rPr lang="es-ES" sz="1600" dirty="0" smtClean="0"/>
              <a:t> </a:t>
            </a:r>
            <a:r>
              <a:rPr lang="es-ES" sz="1600" dirty="0" err="1" smtClean="0"/>
              <a:t>pb</a:t>
            </a:r>
            <a:r>
              <a:rPr lang="es-ES" sz="1600" dirty="0" smtClean="0"/>
              <a:t>;</a:t>
            </a:r>
          </a:p>
          <a:p>
            <a:r>
              <a:rPr lang="es-ES" sz="1600" dirty="0" smtClean="0"/>
              <a:t>try {</a:t>
            </a:r>
          </a:p>
          <a:p>
            <a:r>
              <a:rPr lang="es-ES" sz="1600" dirty="0" err="1" smtClean="0"/>
              <a:t>pb</a:t>
            </a:r>
            <a:r>
              <a:rPr lang="es-ES" sz="1600" dirty="0" smtClean="0"/>
              <a:t> = new </a:t>
            </a:r>
            <a:r>
              <a:rPr lang="es-ES" sz="1600" dirty="0" err="1" smtClean="0"/>
              <a:t>ProcessBuilder</a:t>
            </a:r>
            <a:r>
              <a:rPr lang="es-ES" sz="1600" dirty="0" smtClean="0"/>
              <a:t>(ruta);</a:t>
            </a:r>
          </a:p>
          <a:p>
            <a:r>
              <a:rPr lang="es-ES" sz="1600" dirty="0" err="1" smtClean="0"/>
              <a:t>pb.start</a:t>
            </a:r>
            <a:r>
              <a:rPr lang="es-ES" sz="1600" dirty="0" smtClean="0"/>
              <a:t>();</a:t>
            </a:r>
          </a:p>
          <a:p>
            <a:r>
              <a:rPr lang="es-ES" sz="1600" dirty="0" smtClean="0"/>
              <a:t>} catch (</a:t>
            </a:r>
            <a:r>
              <a:rPr lang="es-ES" sz="1600" dirty="0" err="1" smtClean="0"/>
              <a:t>Exception</a:t>
            </a:r>
            <a:r>
              <a:rPr lang="es-ES" sz="1600" dirty="0" smtClean="0"/>
              <a:t> e) {</a:t>
            </a:r>
          </a:p>
          <a:p>
            <a:r>
              <a:rPr lang="es-ES" sz="1600" dirty="0" smtClean="0"/>
              <a:t>// TODO Auto-</a:t>
            </a:r>
            <a:r>
              <a:rPr lang="es-ES" sz="1600" dirty="0" err="1" smtClean="0"/>
              <a:t>generated</a:t>
            </a:r>
            <a:r>
              <a:rPr lang="es-ES" sz="1600" dirty="0" smtClean="0"/>
              <a:t> catch block</a:t>
            </a:r>
          </a:p>
          <a:p>
            <a:r>
              <a:rPr lang="es-ES" sz="1600" dirty="0" err="1" smtClean="0"/>
              <a:t>e.printStackTrace</a:t>
            </a:r>
            <a:r>
              <a:rPr lang="es-ES" sz="1600" dirty="0" smtClean="0"/>
              <a:t>();</a:t>
            </a:r>
          </a:p>
          <a:p>
            <a:r>
              <a:rPr lang="es-ES" sz="1600" dirty="0" smtClean="0"/>
              <a:t>}</a:t>
            </a:r>
          </a:p>
          <a:p>
            <a:r>
              <a:rPr lang="es-ES" sz="1600" dirty="0" smtClean="0"/>
              <a:t>}</a:t>
            </a:r>
          </a:p>
          <a:p>
            <a:r>
              <a:rPr lang="es-ES" sz="1600" dirty="0" smtClean="0"/>
              <a:t>/**</a:t>
            </a:r>
          </a:p>
          <a:p>
            <a:r>
              <a:rPr lang="es-ES" sz="1600" dirty="0" smtClean="0"/>
              <a:t>* @</a:t>
            </a:r>
            <a:r>
              <a:rPr lang="es-ES" sz="1600" dirty="0" err="1" smtClean="0"/>
              <a:t>param</a:t>
            </a:r>
            <a:r>
              <a:rPr lang="es-ES" sz="1600" dirty="0" smtClean="0"/>
              <a:t> </a:t>
            </a:r>
            <a:r>
              <a:rPr lang="es-ES" sz="1600" dirty="0" err="1" smtClean="0"/>
              <a:t>args</a:t>
            </a:r>
            <a:endParaRPr lang="es-ES" sz="1600" dirty="0" smtClean="0"/>
          </a:p>
          <a:p>
            <a:r>
              <a:rPr lang="es-ES" sz="1600" dirty="0" smtClean="0"/>
              <a:t>*/</a:t>
            </a:r>
          </a:p>
          <a:p>
            <a:r>
              <a:rPr lang="es-ES" sz="1600" dirty="0" err="1" smtClean="0"/>
              <a:t>public</a:t>
            </a:r>
            <a:r>
              <a:rPr lang="es-ES" sz="1600" dirty="0" smtClean="0"/>
              <a:t> </a:t>
            </a:r>
            <a:r>
              <a:rPr lang="es-ES" sz="1600" dirty="0" err="1" smtClean="0"/>
              <a:t>static</a:t>
            </a:r>
            <a:r>
              <a:rPr lang="es-ES" sz="1600" dirty="0" smtClean="0"/>
              <a:t> </a:t>
            </a:r>
            <a:r>
              <a:rPr lang="es-ES" sz="1600" dirty="0" err="1" smtClean="0"/>
              <a:t>void</a:t>
            </a:r>
            <a:r>
              <a:rPr lang="es-ES" sz="1600" dirty="0" smtClean="0"/>
              <a:t> </a:t>
            </a:r>
            <a:r>
              <a:rPr lang="es-ES" sz="1600" dirty="0" err="1" smtClean="0"/>
              <a:t>main</a:t>
            </a:r>
            <a:r>
              <a:rPr lang="es-ES" sz="1600" dirty="0" smtClean="0"/>
              <a:t>(</a:t>
            </a:r>
            <a:r>
              <a:rPr lang="es-ES" sz="1600" dirty="0" err="1" smtClean="0"/>
              <a:t>String</a:t>
            </a:r>
            <a:r>
              <a:rPr lang="es-ES" sz="1600" dirty="0" smtClean="0"/>
              <a:t>[] </a:t>
            </a:r>
            <a:r>
              <a:rPr lang="es-ES" sz="1600" dirty="0" err="1" smtClean="0"/>
              <a:t>args</a:t>
            </a:r>
            <a:r>
              <a:rPr lang="es-ES" sz="1600" dirty="0" smtClean="0"/>
              <a:t>) {</a:t>
            </a:r>
          </a:p>
          <a:p>
            <a:r>
              <a:rPr lang="es-ES" sz="1600" dirty="0" err="1" smtClean="0"/>
              <a:t>String</a:t>
            </a:r>
            <a:r>
              <a:rPr lang="es-ES" sz="1600" dirty="0" smtClean="0"/>
              <a:t> ruta=</a:t>
            </a:r>
          </a:p>
          <a:p>
            <a:r>
              <a:rPr lang="es-ES" sz="1600" dirty="0" smtClean="0"/>
              <a:t>"C:\\</a:t>
            </a:r>
            <a:r>
              <a:rPr lang="es-ES" sz="1600" dirty="0" err="1" smtClean="0"/>
              <a:t>Program</a:t>
            </a:r>
            <a:r>
              <a:rPr lang="es-ES" sz="1600" dirty="0" smtClean="0"/>
              <a:t> Files (x86)\\Adobe\\Reader 11.0\\Reader\\AcroRd32.exe";</a:t>
            </a:r>
          </a:p>
          <a:p>
            <a:r>
              <a:rPr lang="es-ES" sz="1600" dirty="0" err="1" smtClean="0"/>
              <a:t>LanzadorProcesos</a:t>
            </a:r>
            <a:r>
              <a:rPr lang="es-ES" sz="1600" dirty="0" smtClean="0"/>
              <a:t> </a:t>
            </a:r>
            <a:r>
              <a:rPr lang="es-ES" sz="1600" dirty="0" err="1" smtClean="0"/>
              <a:t>lp</a:t>
            </a:r>
            <a:r>
              <a:rPr lang="es-ES" sz="1600" dirty="0" smtClean="0"/>
              <a:t> = new </a:t>
            </a:r>
            <a:r>
              <a:rPr lang="es-ES" sz="1600" dirty="0" err="1" smtClean="0"/>
              <a:t>LanzadorProcesos</a:t>
            </a:r>
            <a:r>
              <a:rPr lang="es-ES" sz="1600" dirty="0" smtClean="0"/>
              <a:t>();</a:t>
            </a:r>
          </a:p>
          <a:p>
            <a:r>
              <a:rPr lang="es-ES" sz="1600" dirty="0" err="1" smtClean="0"/>
              <a:t>lp.ejecutar</a:t>
            </a:r>
            <a:r>
              <a:rPr lang="es-ES" sz="1600" dirty="0" smtClean="0"/>
              <a:t>(ruta);</a:t>
            </a:r>
          </a:p>
          <a:p>
            <a:r>
              <a:rPr lang="es-ES" sz="1600" dirty="0" err="1" smtClean="0"/>
              <a:t>System.out.println</a:t>
            </a:r>
            <a:r>
              <a:rPr lang="es-ES" sz="1600" dirty="0" smtClean="0"/>
              <a:t>("Finalizado");</a:t>
            </a:r>
          </a:p>
          <a:p>
            <a:r>
              <a:rPr lang="es-ES" sz="1600" dirty="0" smtClean="0"/>
              <a:t>}</a:t>
            </a:r>
          </a:p>
          <a:p>
            <a:r>
              <a:rPr lang="es-ES" sz="1600" dirty="0" smtClean="0"/>
              <a:t>}</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853922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0" y="0"/>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Creación de </a:t>
            </a:r>
            <a:r>
              <a:rPr lang="es-ES" sz="3200" dirty="0" smtClean="0"/>
              <a:t>procesos en JAVA</a:t>
            </a:r>
            <a:endParaRPr lang="es-ES" sz="3200" dirty="0"/>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3" name="CuadroTexto 2"/>
          <p:cNvSpPr txBox="1"/>
          <p:nvPr/>
        </p:nvSpPr>
        <p:spPr>
          <a:xfrm>
            <a:off x="326571" y="785792"/>
            <a:ext cx="11692434" cy="5016758"/>
          </a:xfrm>
          <a:prstGeom prst="rect">
            <a:avLst/>
          </a:prstGeom>
          <a:noFill/>
        </p:spPr>
        <p:txBody>
          <a:bodyPr wrap="square" rtlCol="0">
            <a:spAutoFit/>
          </a:bodyPr>
          <a:lstStyle/>
          <a:p>
            <a:endParaRPr lang="es-ES" sz="1600" b="1" dirty="0" smtClean="0"/>
          </a:p>
          <a:p>
            <a:r>
              <a:rPr lang="es-ES" sz="1600" b="1" dirty="0" smtClean="0"/>
              <a:t>Con </a:t>
            </a:r>
            <a:r>
              <a:rPr lang="es-ES" sz="1600" b="1" dirty="0" err="1" smtClean="0"/>
              <a:t>Runtime</a:t>
            </a:r>
            <a:r>
              <a:rPr lang="es-ES" sz="1600" b="1" dirty="0" smtClean="0"/>
              <a:t>.</a:t>
            </a:r>
          </a:p>
          <a:p>
            <a:endParaRPr lang="es-ES" sz="1600" b="1" dirty="0" smtClean="0"/>
          </a:p>
          <a:p>
            <a:endParaRPr lang="es-ES" sz="1600" b="1" dirty="0" smtClean="0"/>
          </a:p>
          <a:p>
            <a:r>
              <a:rPr lang="es-ES" sz="1600" b="1" dirty="0" err="1" smtClean="0"/>
              <a:t>public</a:t>
            </a:r>
            <a:r>
              <a:rPr lang="es-ES" sz="1600" b="1" dirty="0" smtClean="0"/>
              <a:t> </a:t>
            </a:r>
            <a:r>
              <a:rPr lang="es-ES" sz="1600" b="1" dirty="0" err="1" smtClean="0"/>
              <a:t>class</a:t>
            </a:r>
            <a:r>
              <a:rPr lang="es-ES" sz="1600" dirty="0" smtClean="0"/>
              <a:t> </a:t>
            </a:r>
            <a:r>
              <a:rPr lang="es-ES" sz="1600" dirty="0" err="1" smtClean="0"/>
              <a:t>ProcessDemo</a:t>
            </a:r>
            <a:r>
              <a:rPr lang="es-ES" sz="1600" dirty="0" smtClean="0"/>
              <a:t> { </a:t>
            </a:r>
            <a:endParaRPr lang="es-ES" sz="1600" dirty="0" smtClean="0"/>
          </a:p>
          <a:p>
            <a:endParaRPr lang="es-ES" sz="1600" b="1" dirty="0" smtClean="0"/>
          </a:p>
          <a:p>
            <a:r>
              <a:rPr lang="es-ES" sz="1600" b="1" dirty="0" smtClean="0"/>
              <a:t>	</a:t>
            </a:r>
            <a:r>
              <a:rPr lang="es-ES" sz="1600" b="1" dirty="0" err="1" smtClean="0"/>
              <a:t>public</a:t>
            </a:r>
            <a:r>
              <a:rPr lang="es-ES" sz="1600" b="1" dirty="0" smtClean="0"/>
              <a:t> </a:t>
            </a:r>
            <a:r>
              <a:rPr lang="es-ES" sz="1600" b="1" dirty="0" err="1" smtClean="0"/>
              <a:t>static</a:t>
            </a:r>
            <a:r>
              <a:rPr lang="es-ES" sz="1600" b="1" dirty="0" smtClean="0"/>
              <a:t> </a:t>
            </a:r>
            <a:r>
              <a:rPr lang="es-ES" sz="1600" b="1" dirty="0" err="1" smtClean="0"/>
              <a:t>void</a:t>
            </a:r>
            <a:r>
              <a:rPr lang="es-ES" sz="1600" dirty="0" smtClean="0"/>
              <a:t> </a:t>
            </a:r>
            <a:r>
              <a:rPr lang="es-ES" sz="1600" dirty="0" err="1" smtClean="0"/>
              <a:t>main</a:t>
            </a:r>
            <a:r>
              <a:rPr lang="es-ES" sz="1600" dirty="0" smtClean="0"/>
              <a:t>(</a:t>
            </a:r>
            <a:r>
              <a:rPr lang="es-ES" sz="1600" dirty="0" err="1" smtClean="0"/>
              <a:t>String</a:t>
            </a:r>
            <a:r>
              <a:rPr lang="es-ES" sz="1600" dirty="0" smtClean="0"/>
              <a:t>[] </a:t>
            </a:r>
            <a:r>
              <a:rPr lang="es-ES" sz="1600" dirty="0" err="1" smtClean="0"/>
              <a:t>args</a:t>
            </a:r>
            <a:r>
              <a:rPr lang="es-ES" sz="1600" dirty="0" smtClean="0"/>
              <a:t>) </a:t>
            </a:r>
            <a:r>
              <a:rPr lang="es-ES" sz="1600" b="1" dirty="0" err="1" smtClean="0"/>
              <a:t>throws</a:t>
            </a:r>
            <a:r>
              <a:rPr lang="es-ES" sz="1600" dirty="0" smtClean="0"/>
              <a:t> </a:t>
            </a:r>
            <a:r>
              <a:rPr lang="es-ES" sz="1600" dirty="0" err="1" smtClean="0"/>
              <a:t>Exception</a:t>
            </a:r>
            <a:r>
              <a:rPr lang="es-ES" sz="1600" dirty="0" smtClean="0"/>
              <a:t> </a:t>
            </a:r>
            <a:r>
              <a:rPr lang="es-ES" sz="1600" dirty="0" smtClean="0"/>
              <a:t>{</a:t>
            </a:r>
          </a:p>
          <a:p>
            <a:r>
              <a:rPr lang="es-ES" sz="1600" dirty="0" smtClean="0"/>
              <a:t>	</a:t>
            </a:r>
            <a:r>
              <a:rPr lang="es-ES" sz="1600" dirty="0" smtClean="0"/>
              <a:t>	 </a:t>
            </a:r>
            <a:r>
              <a:rPr lang="es-ES" sz="1600" dirty="0" err="1" smtClean="0"/>
              <a:t>Runtime</a:t>
            </a:r>
            <a:r>
              <a:rPr lang="es-ES" sz="1600" dirty="0" smtClean="0"/>
              <a:t> r = </a:t>
            </a:r>
            <a:r>
              <a:rPr lang="es-ES" sz="1600" dirty="0" err="1" smtClean="0"/>
              <a:t>Runtime.</a:t>
            </a:r>
            <a:r>
              <a:rPr lang="es-ES" sz="1600" i="1" dirty="0" err="1" smtClean="0"/>
              <a:t>getRuntime</a:t>
            </a:r>
            <a:r>
              <a:rPr lang="es-ES" sz="1600" dirty="0" smtClean="0"/>
              <a:t>(); </a:t>
            </a:r>
            <a:endParaRPr lang="es-ES" sz="1600" dirty="0" smtClean="0"/>
          </a:p>
          <a:p>
            <a:r>
              <a:rPr lang="es-ES" sz="1600" dirty="0" smtClean="0"/>
              <a:t>	</a:t>
            </a:r>
            <a:r>
              <a:rPr lang="es-ES" sz="1600" dirty="0" smtClean="0"/>
              <a:t>	</a:t>
            </a:r>
            <a:r>
              <a:rPr lang="es-ES" sz="1600" dirty="0" err="1" smtClean="0"/>
              <a:t>Process</a:t>
            </a:r>
            <a:r>
              <a:rPr lang="es-ES" sz="1600" dirty="0" smtClean="0"/>
              <a:t> </a:t>
            </a:r>
            <a:r>
              <a:rPr lang="es-ES" sz="1600" dirty="0" smtClean="0"/>
              <a:t>p = </a:t>
            </a:r>
            <a:r>
              <a:rPr lang="es-ES" sz="1600" dirty="0" err="1" smtClean="0"/>
              <a:t>r.exec</a:t>
            </a:r>
            <a:r>
              <a:rPr lang="es-ES" sz="1600" dirty="0" smtClean="0"/>
              <a:t>("</a:t>
            </a:r>
            <a:r>
              <a:rPr lang="es-ES" sz="1600" dirty="0" err="1" smtClean="0"/>
              <a:t>firefox</a:t>
            </a:r>
            <a:r>
              <a:rPr lang="es-ES" sz="1600" dirty="0" smtClean="0"/>
              <a:t>"); </a:t>
            </a:r>
            <a:endParaRPr lang="es-ES" sz="1600" dirty="0" smtClean="0"/>
          </a:p>
          <a:p>
            <a:r>
              <a:rPr lang="es-ES" sz="1600" dirty="0" smtClean="0"/>
              <a:t>	</a:t>
            </a:r>
            <a:r>
              <a:rPr lang="es-ES" sz="1600" dirty="0" smtClean="0"/>
              <a:t>	</a:t>
            </a:r>
            <a:r>
              <a:rPr lang="es-ES" sz="1600" dirty="0" err="1" smtClean="0"/>
              <a:t>p.waitFor</a:t>
            </a:r>
            <a:r>
              <a:rPr lang="es-ES" sz="1600" dirty="0" smtClean="0"/>
              <a:t>(10</a:t>
            </a:r>
            <a:r>
              <a:rPr lang="es-ES" sz="1600" dirty="0" smtClean="0"/>
              <a:t>, </a:t>
            </a:r>
            <a:r>
              <a:rPr lang="es-ES" sz="1600" dirty="0" err="1" smtClean="0"/>
              <a:t>TimeUnit.</a:t>
            </a:r>
            <a:r>
              <a:rPr lang="es-ES" sz="1600" b="1" i="1" dirty="0" err="1" smtClean="0"/>
              <a:t>SECONDS</a:t>
            </a:r>
            <a:r>
              <a:rPr lang="es-ES" sz="1600" dirty="0" smtClean="0"/>
              <a:t>); </a:t>
            </a:r>
            <a:endParaRPr lang="es-ES" sz="1600" dirty="0" smtClean="0"/>
          </a:p>
          <a:p>
            <a:r>
              <a:rPr lang="es-ES" sz="1600" dirty="0" smtClean="0"/>
              <a:t>	</a:t>
            </a:r>
            <a:r>
              <a:rPr lang="es-ES" sz="1600" dirty="0" smtClean="0"/>
              <a:t>	</a:t>
            </a:r>
            <a:r>
              <a:rPr lang="es-ES" sz="1600" dirty="0" err="1" smtClean="0"/>
              <a:t>p.destroy</a:t>
            </a:r>
            <a:r>
              <a:rPr lang="es-ES" sz="1600" dirty="0" smtClean="0"/>
              <a:t>(); </a:t>
            </a:r>
            <a:endParaRPr lang="es-ES" sz="1600" dirty="0" smtClean="0"/>
          </a:p>
          <a:p>
            <a:r>
              <a:rPr lang="es-ES" sz="1600" dirty="0" smtClean="0"/>
              <a:t>	</a:t>
            </a:r>
            <a:r>
              <a:rPr lang="es-ES" sz="1600" dirty="0" smtClean="0"/>
              <a:t>}</a:t>
            </a:r>
          </a:p>
          <a:p>
            <a:r>
              <a:rPr lang="es-ES" sz="1600" dirty="0" smtClean="0"/>
              <a:t> }</a:t>
            </a:r>
          </a:p>
          <a:p>
            <a:endParaRPr lang="es-ES" sz="1600" dirty="0" smtClean="0"/>
          </a:p>
          <a:p>
            <a:r>
              <a:rPr lang="es-ES" sz="1600" dirty="0" smtClean="0"/>
              <a:t>NOTA: Para destruir un proceso podemos utilizar el método </a:t>
            </a:r>
            <a:r>
              <a:rPr lang="es-ES" sz="1600" err="1" smtClean="0"/>
              <a:t>destroy</a:t>
            </a:r>
            <a:r>
              <a:rPr lang="es-ES" sz="1600" smtClean="0"/>
              <a:t>();</a:t>
            </a:r>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xmlns="" val="853922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smtClean="0">
                <a:solidFill>
                  <a:schemeClr val="bg1"/>
                </a:solidFill>
              </a:rPr>
              <a:t>Programación de servicios y procesos</a:t>
            </a:r>
            <a:endParaRPr lang="es-ES" dirty="0">
              <a:solidFill>
                <a:schemeClr val="bg1"/>
              </a:solidFill>
            </a:endParaRPr>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PSP–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62979"/>
          </a:xfrm>
          <a:prstGeom prst="rect">
            <a:avLst/>
          </a:prstGeom>
        </p:spPr>
        <p:txBody>
          <a:bodyPr wrap="square">
            <a:spAutoFit/>
          </a:bodyPr>
          <a:lstStyle/>
          <a:p>
            <a:r>
              <a:rPr lang="es-ES" sz="2800" dirty="0" smtClean="0"/>
              <a:t>Codifica un proceso mediante </a:t>
            </a:r>
            <a:r>
              <a:rPr lang="es-ES" sz="2800" dirty="0" err="1" smtClean="0"/>
              <a:t>Runtime</a:t>
            </a:r>
            <a:r>
              <a:rPr lang="es-ES" sz="2800" dirty="0" smtClean="0"/>
              <a:t> y otro mediante </a:t>
            </a:r>
            <a:r>
              <a:rPr lang="es-ES" sz="2800" dirty="0" err="1" smtClean="0"/>
              <a:t>ProcessBuilder</a:t>
            </a:r>
            <a:r>
              <a:rPr lang="es-ES" sz="2800" dirty="0" smtClean="0"/>
              <a:t>, una vez creado destrúyelos. </a:t>
            </a:r>
          </a:p>
          <a:p>
            <a:r>
              <a:rPr lang="es-ES" sz="2800" dirty="0" smtClean="0"/>
              <a:t>Se adjunta las cabeceras </a:t>
            </a:r>
            <a:endParaRPr lang="es-ES" sz="2800" dirty="0" smtClean="0"/>
          </a:p>
          <a:p>
            <a:endParaRPr lang="es-ES" sz="2800" dirty="0" smtClean="0"/>
          </a:p>
          <a:p>
            <a:r>
              <a:rPr lang="es-ES" sz="2800" i="1" dirty="0" err="1" smtClean="0"/>
              <a:t>import</a:t>
            </a:r>
            <a:r>
              <a:rPr lang="es-ES" sz="2800" i="1" dirty="0" smtClean="0"/>
              <a:t> </a:t>
            </a:r>
            <a:r>
              <a:rPr lang="es-ES" sz="2800" i="1" dirty="0" err="1" smtClean="0"/>
              <a:t>java.IOException</a:t>
            </a:r>
            <a:r>
              <a:rPr lang="es-ES" sz="2800" i="1" dirty="0" smtClean="0"/>
              <a:t>; </a:t>
            </a:r>
          </a:p>
          <a:p>
            <a:r>
              <a:rPr lang="es-ES" sz="2800" i="1" dirty="0" err="1" smtClean="0"/>
              <a:t>import</a:t>
            </a:r>
            <a:r>
              <a:rPr lang="es-ES" sz="2800" i="1" dirty="0" smtClean="0"/>
              <a:t> </a:t>
            </a:r>
            <a:r>
              <a:rPr lang="es-ES" sz="2800" i="1" dirty="0" err="1" smtClean="0"/>
              <a:t>java.util.Arrays</a:t>
            </a:r>
            <a:r>
              <a:rPr lang="es-ES" sz="2800" i="1" dirty="0" smtClean="0"/>
              <a:t>; </a:t>
            </a:r>
          </a:p>
          <a:p>
            <a:r>
              <a:rPr lang="es-ES" sz="2800" dirty="0" smtClean="0"/>
              <a:t>A) Con </a:t>
            </a:r>
            <a:r>
              <a:rPr lang="es-ES" sz="2800" dirty="0" err="1" smtClean="0"/>
              <a:t>Runtime</a:t>
            </a:r>
            <a:r>
              <a:rPr lang="es-ES" sz="2800" dirty="0" smtClean="0"/>
              <a:t>. </a:t>
            </a:r>
          </a:p>
          <a:p>
            <a:r>
              <a:rPr lang="es-ES" sz="2800" dirty="0" smtClean="0"/>
              <a:t>B) Con </a:t>
            </a:r>
            <a:r>
              <a:rPr lang="es-ES" sz="2800" dirty="0" err="1" smtClean="0"/>
              <a:t>ProcessBuilder</a:t>
            </a:r>
            <a:r>
              <a:rPr lang="es-ES" sz="2800" dirty="0" smtClean="0"/>
              <a:t>. </a:t>
            </a:r>
          </a:p>
          <a:p>
            <a:r>
              <a:rPr lang="es-ES" sz="2800" dirty="0" smtClean="0"/>
              <a:t>C) Destruir procesos. </a:t>
            </a:r>
          </a:p>
          <a:p>
            <a:r>
              <a:rPr lang="es-ES" sz="2800" dirty="0" smtClean="0"/>
              <a:t>D) Comenta como lo has hecho </a:t>
            </a:r>
          </a:p>
          <a:p>
            <a:endParaRPr lang="es-ES" sz="2800" dirty="0" smtClean="0"/>
          </a:p>
          <a:p>
            <a:endParaRPr lang="es-ES" sz="2800" b="1" dirty="0" smtClean="0"/>
          </a:p>
        </p:txBody>
      </p:sp>
      <p:pic>
        <p:nvPicPr>
          <p:cNvPr id="10" name="Imagen 2"/>
          <p:cNvPicPr>
            <a:picLocks noChangeAspect="1"/>
          </p:cNvPicPr>
          <p:nvPr/>
        </p:nvPicPr>
        <p:blipFill>
          <a:blip r:embed="rId2"/>
          <a:stretch>
            <a:fillRect/>
          </a:stretch>
        </p:blipFill>
        <p:spPr>
          <a:xfrm>
            <a:off x="6087314" y="2431867"/>
            <a:ext cx="3065650" cy="3065650"/>
          </a:xfrm>
          <a:prstGeom prst="rect">
            <a:avLst/>
          </a:prstGeom>
        </p:spPr>
      </p:pic>
    </p:spTree>
    <p:extLst>
      <p:ext uri="{BB962C8B-B14F-4D97-AF65-F5344CB8AC3E}">
        <p14:creationId xmlns:p14="http://schemas.microsoft.com/office/powerpoint/2010/main" xmlns="" val="3044883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Linux</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37067" y="1016000"/>
            <a:ext cx="11717866" cy="584775"/>
          </a:xfrm>
          <a:prstGeom prst="rect">
            <a:avLst/>
          </a:prstGeom>
          <a:noFill/>
        </p:spPr>
        <p:txBody>
          <a:bodyPr wrap="square" rtlCol="0">
            <a:spAutoFit/>
          </a:bodyPr>
          <a:lstStyle/>
          <a:p>
            <a:r>
              <a:rPr lang="es-ES" sz="3200" dirty="0" err="1"/>
              <a:t>ps</a:t>
            </a:r>
            <a:r>
              <a:rPr lang="es-ES" sz="3200" dirty="0"/>
              <a:t> (</a:t>
            </a:r>
            <a:r>
              <a:rPr lang="es-ES" sz="3200" dirty="0" err="1"/>
              <a:t>process</a:t>
            </a:r>
            <a:r>
              <a:rPr lang="es-ES" sz="3200" dirty="0"/>
              <a:t> status)</a:t>
            </a:r>
          </a:p>
        </p:txBody>
      </p:sp>
      <p:pic>
        <p:nvPicPr>
          <p:cNvPr id="3" name="Imagen 2"/>
          <p:cNvPicPr>
            <a:picLocks noChangeAspect="1"/>
          </p:cNvPicPr>
          <p:nvPr/>
        </p:nvPicPr>
        <p:blipFill>
          <a:blip r:embed="rId2"/>
          <a:stretch>
            <a:fillRect/>
          </a:stretch>
        </p:blipFill>
        <p:spPr>
          <a:xfrm>
            <a:off x="401667" y="1906656"/>
            <a:ext cx="7774146" cy="1869046"/>
          </a:xfrm>
          <a:prstGeom prst="rect">
            <a:avLst/>
          </a:prstGeom>
        </p:spPr>
      </p:pic>
      <p:cxnSp>
        <p:nvCxnSpPr>
          <p:cNvPr id="5" name="Conector recto de flecha 4"/>
          <p:cNvCxnSpPr/>
          <p:nvPr/>
        </p:nvCxnSpPr>
        <p:spPr>
          <a:xfrm flipH="1">
            <a:off x="1237129" y="4059814"/>
            <a:ext cx="17930" cy="1130751"/>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2647007" y="3978052"/>
            <a:ext cx="847520" cy="1212513"/>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5316213" y="3879856"/>
            <a:ext cx="847520" cy="1212513"/>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7490867" y="2581835"/>
            <a:ext cx="1491768" cy="21863"/>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01667" y="5230380"/>
            <a:ext cx="1887568" cy="830997"/>
          </a:xfrm>
          <a:prstGeom prst="rect">
            <a:avLst/>
          </a:prstGeom>
          <a:noFill/>
        </p:spPr>
        <p:txBody>
          <a:bodyPr wrap="square" rtlCol="0">
            <a:spAutoFit/>
          </a:bodyPr>
          <a:lstStyle/>
          <a:p>
            <a:r>
              <a:rPr lang="es-ES" sz="2400" dirty="0"/>
              <a:t>Identificador del proceso</a:t>
            </a:r>
          </a:p>
        </p:txBody>
      </p:sp>
      <p:sp>
        <p:nvSpPr>
          <p:cNvPr id="18" name="CuadroTexto 17"/>
          <p:cNvSpPr txBox="1"/>
          <p:nvPr/>
        </p:nvSpPr>
        <p:spPr>
          <a:xfrm>
            <a:off x="2647007" y="5196044"/>
            <a:ext cx="1887568" cy="830997"/>
          </a:xfrm>
          <a:prstGeom prst="rect">
            <a:avLst/>
          </a:prstGeom>
          <a:noFill/>
        </p:spPr>
        <p:txBody>
          <a:bodyPr wrap="square" rtlCol="0">
            <a:spAutoFit/>
          </a:bodyPr>
          <a:lstStyle/>
          <a:p>
            <a:r>
              <a:rPr lang="es-ES" sz="2400" dirty="0"/>
              <a:t>Terminal asociado L/E</a:t>
            </a:r>
          </a:p>
        </p:txBody>
      </p:sp>
      <p:sp>
        <p:nvSpPr>
          <p:cNvPr id="19" name="CuadroTexto 18"/>
          <p:cNvSpPr txBox="1"/>
          <p:nvPr/>
        </p:nvSpPr>
        <p:spPr>
          <a:xfrm>
            <a:off x="5603299" y="5237034"/>
            <a:ext cx="1887568" cy="830997"/>
          </a:xfrm>
          <a:prstGeom prst="rect">
            <a:avLst/>
          </a:prstGeom>
          <a:noFill/>
        </p:spPr>
        <p:txBody>
          <a:bodyPr wrap="square" rtlCol="0">
            <a:spAutoFit/>
          </a:bodyPr>
          <a:lstStyle/>
          <a:p>
            <a:r>
              <a:rPr lang="es-ES" sz="2400" dirty="0"/>
              <a:t>Tiempo en CPU</a:t>
            </a:r>
          </a:p>
        </p:txBody>
      </p:sp>
      <p:sp>
        <p:nvSpPr>
          <p:cNvPr id="20" name="CuadroTexto 19"/>
          <p:cNvSpPr txBox="1"/>
          <p:nvPr/>
        </p:nvSpPr>
        <p:spPr>
          <a:xfrm>
            <a:off x="9031931" y="2160708"/>
            <a:ext cx="1887568" cy="830997"/>
          </a:xfrm>
          <a:prstGeom prst="rect">
            <a:avLst/>
          </a:prstGeom>
          <a:noFill/>
        </p:spPr>
        <p:txBody>
          <a:bodyPr wrap="square" rtlCol="0">
            <a:spAutoFit/>
          </a:bodyPr>
          <a:lstStyle/>
          <a:p>
            <a:r>
              <a:rPr lang="es-ES" sz="2400" dirty="0"/>
              <a:t>Nombre del proceso</a:t>
            </a:r>
          </a:p>
        </p:txBody>
      </p:sp>
    </p:spTree>
    <p:extLst>
      <p:ext uri="{BB962C8B-B14F-4D97-AF65-F5344CB8AC3E}">
        <p14:creationId xmlns:p14="http://schemas.microsoft.com/office/powerpoint/2010/main" xmlns="" val="67319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Linux</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37067" y="1016000"/>
            <a:ext cx="11717866" cy="584775"/>
          </a:xfrm>
          <a:prstGeom prst="rect">
            <a:avLst/>
          </a:prstGeom>
          <a:noFill/>
        </p:spPr>
        <p:txBody>
          <a:bodyPr wrap="square" rtlCol="0">
            <a:spAutoFit/>
          </a:bodyPr>
          <a:lstStyle/>
          <a:p>
            <a:r>
              <a:rPr lang="es-ES" sz="3200" dirty="0" err="1"/>
              <a:t>ps</a:t>
            </a:r>
            <a:r>
              <a:rPr lang="es-ES" sz="3200" dirty="0"/>
              <a:t> -f</a:t>
            </a:r>
          </a:p>
        </p:txBody>
      </p:sp>
      <p:pic>
        <p:nvPicPr>
          <p:cNvPr id="4" name="Imagen 3"/>
          <p:cNvPicPr>
            <a:picLocks noChangeAspect="1"/>
          </p:cNvPicPr>
          <p:nvPr/>
        </p:nvPicPr>
        <p:blipFill>
          <a:blip r:embed="rId2"/>
          <a:stretch>
            <a:fillRect/>
          </a:stretch>
        </p:blipFill>
        <p:spPr>
          <a:xfrm>
            <a:off x="237067" y="1906656"/>
            <a:ext cx="11180841" cy="1597263"/>
          </a:xfrm>
          <a:prstGeom prst="rect">
            <a:avLst/>
          </a:prstGeom>
        </p:spPr>
      </p:pic>
      <p:cxnSp>
        <p:nvCxnSpPr>
          <p:cNvPr id="10" name="Conector recto de flecha 9"/>
          <p:cNvCxnSpPr/>
          <p:nvPr/>
        </p:nvCxnSpPr>
        <p:spPr>
          <a:xfrm flipH="1">
            <a:off x="941295" y="3676388"/>
            <a:ext cx="17930" cy="1130751"/>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428561" y="4846955"/>
            <a:ext cx="1292663" cy="461665"/>
          </a:xfrm>
          <a:prstGeom prst="rect">
            <a:avLst/>
          </a:prstGeom>
          <a:noFill/>
        </p:spPr>
        <p:txBody>
          <a:bodyPr wrap="square" rtlCol="0">
            <a:spAutoFit/>
          </a:bodyPr>
          <a:lstStyle/>
          <a:p>
            <a:r>
              <a:rPr lang="es-ES" sz="2400" dirty="0"/>
              <a:t>Usuario</a:t>
            </a:r>
          </a:p>
        </p:txBody>
      </p:sp>
      <p:cxnSp>
        <p:nvCxnSpPr>
          <p:cNvPr id="13" name="Conector recto de flecha 12"/>
          <p:cNvCxnSpPr/>
          <p:nvPr/>
        </p:nvCxnSpPr>
        <p:spPr>
          <a:xfrm flipH="1">
            <a:off x="3917578" y="3626072"/>
            <a:ext cx="17930" cy="1130751"/>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2845776" y="4893121"/>
            <a:ext cx="2559941" cy="830997"/>
          </a:xfrm>
          <a:prstGeom prst="rect">
            <a:avLst/>
          </a:prstGeom>
          <a:noFill/>
        </p:spPr>
        <p:txBody>
          <a:bodyPr wrap="square" rtlCol="0">
            <a:spAutoFit/>
          </a:bodyPr>
          <a:lstStyle/>
          <a:p>
            <a:r>
              <a:rPr lang="es-ES" sz="2400" dirty="0"/>
              <a:t>Identificador del proceso padre</a:t>
            </a:r>
          </a:p>
        </p:txBody>
      </p:sp>
      <p:cxnSp>
        <p:nvCxnSpPr>
          <p:cNvPr id="15" name="Conector recto de flecha 14"/>
          <p:cNvCxnSpPr/>
          <p:nvPr/>
        </p:nvCxnSpPr>
        <p:spPr>
          <a:xfrm>
            <a:off x="5799127" y="3676388"/>
            <a:ext cx="1071802" cy="1084771"/>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5799127" y="4897457"/>
            <a:ext cx="2559941" cy="830997"/>
          </a:xfrm>
          <a:prstGeom prst="rect">
            <a:avLst/>
          </a:prstGeom>
          <a:noFill/>
        </p:spPr>
        <p:txBody>
          <a:bodyPr wrap="square" rtlCol="0">
            <a:spAutoFit/>
          </a:bodyPr>
          <a:lstStyle/>
          <a:p>
            <a:r>
              <a:rPr lang="es-ES" sz="2400" dirty="0"/>
              <a:t>Hora de inicio del proceso</a:t>
            </a:r>
          </a:p>
        </p:txBody>
      </p:sp>
    </p:spTree>
    <p:extLst>
      <p:ext uri="{BB962C8B-B14F-4D97-AF65-F5344CB8AC3E}">
        <p14:creationId xmlns:p14="http://schemas.microsoft.com/office/powerpoint/2010/main" xmlns="" val="22655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a:blip r:embed="rId2"/>
          <a:stretch>
            <a:fillRect/>
          </a:stretch>
        </p:blipFill>
        <p:spPr>
          <a:xfrm>
            <a:off x="603413" y="3801892"/>
            <a:ext cx="11120639" cy="1269619"/>
          </a:xfrm>
          <a:prstGeom prst="rect">
            <a:avLst/>
          </a:prstGeom>
        </p:spPr>
      </p:pic>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Linux</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sp>
        <p:nvSpPr>
          <p:cNvPr id="2" name="CuadroTexto 1"/>
          <p:cNvSpPr txBox="1"/>
          <p:nvPr/>
        </p:nvSpPr>
        <p:spPr>
          <a:xfrm>
            <a:off x="263961" y="1076752"/>
            <a:ext cx="1618627" cy="584775"/>
          </a:xfrm>
          <a:prstGeom prst="rect">
            <a:avLst/>
          </a:prstGeom>
          <a:noFill/>
        </p:spPr>
        <p:txBody>
          <a:bodyPr wrap="square" rtlCol="0">
            <a:spAutoFit/>
          </a:bodyPr>
          <a:lstStyle/>
          <a:p>
            <a:r>
              <a:rPr lang="es-ES" sz="3200" dirty="0" err="1"/>
              <a:t>ps</a:t>
            </a:r>
            <a:r>
              <a:rPr lang="es-ES" sz="3200" dirty="0"/>
              <a:t> -AF</a:t>
            </a:r>
          </a:p>
        </p:txBody>
      </p:sp>
      <p:cxnSp>
        <p:nvCxnSpPr>
          <p:cNvPr id="10" name="Conector recto de flecha 9"/>
          <p:cNvCxnSpPr/>
          <p:nvPr/>
        </p:nvCxnSpPr>
        <p:spPr>
          <a:xfrm flipH="1" flipV="1">
            <a:off x="3240708" y="3213983"/>
            <a:ext cx="535230" cy="740505"/>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15620" y="2478015"/>
            <a:ext cx="1292663" cy="830997"/>
          </a:xfrm>
          <a:prstGeom prst="rect">
            <a:avLst/>
          </a:prstGeom>
          <a:noFill/>
        </p:spPr>
        <p:txBody>
          <a:bodyPr wrap="square" rtlCol="0">
            <a:spAutoFit/>
          </a:bodyPr>
          <a:lstStyle/>
          <a:p>
            <a:r>
              <a:rPr lang="es-ES" sz="2400" dirty="0"/>
              <a:t>% CPU utilizado</a:t>
            </a:r>
          </a:p>
        </p:txBody>
      </p:sp>
      <p:cxnSp>
        <p:nvCxnSpPr>
          <p:cNvPr id="13" name="Conector recto de flecha 12"/>
          <p:cNvCxnSpPr/>
          <p:nvPr/>
        </p:nvCxnSpPr>
        <p:spPr>
          <a:xfrm flipH="1" flipV="1">
            <a:off x="4533371" y="3213983"/>
            <a:ext cx="23869" cy="809242"/>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910908" y="2433760"/>
            <a:ext cx="1292663" cy="830997"/>
          </a:xfrm>
          <a:prstGeom prst="rect">
            <a:avLst/>
          </a:prstGeom>
          <a:noFill/>
        </p:spPr>
        <p:txBody>
          <a:bodyPr wrap="square" rtlCol="0">
            <a:spAutoFit/>
          </a:bodyPr>
          <a:lstStyle/>
          <a:p>
            <a:r>
              <a:rPr lang="es-ES" sz="2400" dirty="0"/>
              <a:t>% CPU utilizado</a:t>
            </a:r>
          </a:p>
        </p:txBody>
      </p:sp>
      <p:cxnSp>
        <p:nvCxnSpPr>
          <p:cNvPr id="23" name="Conector recto de flecha 22"/>
          <p:cNvCxnSpPr/>
          <p:nvPr/>
        </p:nvCxnSpPr>
        <p:spPr>
          <a:xfrm flipV="1">
            <a:off x="5240074" y="3213983"/>
            <a:ext cx="585960" cy="774813"/>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5517401" y="2459071"/>
            <a:ext cx="2969798" cy="830997"/>
          </a:xfrm>
          <a:prstGeom prst="rect">
            <a:avLst/>
          </a:prstGeom>
          <a:noFill/>
        </p:spPr>
        <p:txBody>
          <a:bodyPr wrap="square" rtlCol="0">
            <a:spAutoFit/>
          </a:bodyPr>
          <a:lstStyle/>
          <a:p>
            <a:r>
              <a:rPr lang="es-ES" sz="2400" dirty="0"/>
              <a:t>Tamaño residente en memoria en kilobytes</a:t>
            </a:r>
          </a:p>
        </p:txBody>
      </p:sp>
      <p:cxnSp>
        <p:nvCxnSpPr>
          <p:cNvPr id="26" name="Conector recto de flecha 25"/>
          <p:cNvCxnSpPr/>
          <p:nvPr/>
        </p:nvCxnSpPr>
        <p:spPr>
          <a:xfrm flipV="1">
            <a:off x="5862537" y="3232928"/>
            <a:ext cx="3079938" cy="746262"/>
          </a:xfrm>
          <a:prstGeom prst="straightConnector1">
            <a:avLst/>
          </a:prstGeom>
          <a:ln w="952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8978978" y="2456611"/>
            <a:ext cx="2969798" cy="1200329"/>
          </a:xfrm>
          <a:prstGeom prst="rect">
            <a:avLst/>
          </a:prstGeom>
          <a:noFill/>
        </p:spPr>
        <p:txBody>
          <a:bodyPr wrap="square" rtlCol="0">
            <a:spAutoFit/>
          </a:bodyPr>
          <a:lstStyle/>
          <a:p>
            <a:r>
              <a:rPr lang="es-ES" sz="2400" dirty="0"/>
              <a:t>Procesador que el proceso tiene asignado</a:t>
            </a:r>
          </a:p>
        </p:txBody>
      </p:sp>
    </p:spTree>
    <p:extLst>
      <p:ext uri="{BB962C8B-B14F-4D97-AF65-F5344CB8AC3E}">
        <p14:creationId xmlns:p14="http://schemas.microsoft.com/office/powerpoint/2010/main" xmlns="" val="80890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a:t> Procesos en Linux</a:t>
            </a:r>
          </a:p>
        </p:txBody>
      </p:sp>
      <p:sp>
        <p:nvSpPr>
          <p:cNvPr id="9" name="CuadroTexto 8"/>
          <p:cNvSpPr txBox="1"/>
          <p:nvPr/>
        </p:nvSpPr>
        <p:spPr>
          <a:xfrm>
            <a:off x="9357555" y="6448853"/>
            <a:ext cx="2772554" cy="369332"/>
          </a:xfrm>
          <a:prstGeom prst="rect">
            <a:avLst/>
          </a:prstGeom>
          <a:noFill/>
        </p:spPr>
        <p:txBody>
          <a:bodyPr wrap="none" rtlCol="0">
            <a:spAutoFit/>
          </a:bodyPr>
          <a:lstStyle/>
          <a:p>
            <a:r>
              <a:rPr lang="es-ES" dirty="0">
                <a:solidFill>
                  <a:schemeClr val="bg1"/>
                </a:solidFill>
              </a:rPr>
              <a:t>Programación multiproceso</a:t>
            </a:r>
          </a:p>
        </p:txBody>
      </p:sp>
      <p:pic>
        <p:nvPicPr>
          <p:cNvPr id="4" name="Imagen 3"/>
          <p:cNvPicPr>
            <a:picLocks noChangeAspect="1"/>
          </p:cNvPicPr>
          <p:nvPr/>
        </p:nvPicPr>
        <p:blipFill>
          <a:blip r:embed="rId2"/>
          <a:stretch>
            <a:fillRect/>
          </a:stretch>
        </p:blipFill>
        <p:spPr>
          <a:xfrm>
            <a:off x="3083516" y="1016403"/>
            <a:ext cx="6734175" cy="5086350"/>
          </a:xfrm>
          <a:prstGeom prst="rect">
            <a:avLst/>
          </a:prstGeom>
        </p:spPr>
      </p:pic>
      <p:pic>
        <p:nvPicPr>
          <p:cNvPr id="8" name="Imagen 7"/>
          <p:cNvPicPr>
            <a:picLocks noChangeAspect="1"/>
          </p:cNvPicPr>
          <p:nvPr/>
        </p:nvPicPr>
        <p:blipFill>
          <a:blip r:embed="rId3"/>
          <a:stretch>
            <a:fillRect/>
          </a:stretch>
        </p:blipFill>
        <p:spPr>
          <a:xfrm>
            <a:off x="344643" y="1143483"/>
            <a:ext cx="2506133" cy="2525561"/>
          </a:xfrm>
          <a:prstGeom prst="rect">
            <a:avLst/>
          </a:prstGeom>
        </p:spPr>
      </p:pic>
    </p:spTree>
    <p:extLst>
      <p:ext uri="{BB962C8B-B14F-4D97-AF65-F5344CB8AC3E}">
        <p14:creationId xmlns:p14="http://schemas.microsoft.com/office/powerpoint/2010/main" xmlns="" val="163168281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TM02900743[[fn=Orgánico]]</Template>
  <TotalTime>2724</TotalTime>
  <Words>3241</Words>
  <Application>Microsoft Office PowerPoint</Application>
  <PresentationFormat>Personalizado</PresentationFormat>
  <Paragraphs>546</Paragraphs>
  <Slides>55</Slides>
  <Notes>0</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HDOfficeLightV0</vt:lpstr>
      <vt:lpstr>Programación de servicios y procesos</vt:lpstr>
      <vt:lpstr>Diapositiva 2</vt:lpstr>
      <vt:lpstr>Procesos</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Planificación de procesos</vt:lpstr>
      <vt:lpstr>Diapositiva 16</vt:lpstr>
      <vt:lpstr>Diapositiva 17</vt:lpstr>
      <vt:lpstr>Diapositiva 18</vt:lpstr>
      <vt:lpstr>Diapositiva 19</vt:lpstr>
      <vt:lpstr>Diapositiva 20</vt:lpstr>
      <vt:lpstr>Diapositiva 21</vt:lpstr>
      <vt:lpstr>Diapositiva 22</vt:lpstr>
      <vt:lpstr>Diapositiva 23</vt:lpstr>
      <vt:lpstr>Diapositiva 24</vt:lpstr>
      <vt:lpstr>Hilos</vt:lpstr>
      <vt:lpstr>Diapositiva 26</vt:lpstr>
      <vt:lpstr>Diapositiva 27</vt:lpstr>
      <vt:lpstr>Programación concurrente</vt:lpstr>
      <vt:lpstr>Diapositiva 29</vt:lpstr>
      <vt:lpstr>Diapositiva 30</vt:lpstr>
      <vt:lpstr>Diapositiva 31</vt:lpstr>
      <vt:lpstr>Diapositiva 32</vt:lpstr>
      <vt:lpstr>Diapositiva 33</vt:lpstr>
      <vt:lpstr>Diapositiva 34</vt:lpstr>
      <vt:lpstr>Diapositiva 35</vt:lpstr>
      <vt:lpstr>Diapositiva 36</vt:lpstr>
      <vt:lpstr>Diapositiva 37</vt:lpstr>
      <vt:lpstr>Programación paralela</vt:lpstr>
      <vt:lpstr>Diapositiva 39</vt:lpstr>
      <vt:lpstr>Diapositiva 40</vt:lpstr>
      <vt:lpstr>Diapositiva 41</vt:lpstr>
      <vt:lpstr>Programación distribuida</vt:lpstr>
      <vt:lpstr>Diapositiva 43</vt:lpstr>
      <vt:lpstr>Diapositiva 44</vt:lpstr>
      <vt:lpstr>Diapositiva 45</vt:lpstr>
      <vt:lpstr>Creación de procesos</vt:lpstr>
      <vt:lpstr>Diapositiva 47</vt:lpstr>
      <vt:lpstr>Diapositiva 48</vt:lpstr>
      <vt:lpstr>Diapositiva 49</vt:lpstr>
      <vt:lpstr>Diapositiva 50</vt:lpstr>
      <vt:lpstr>Diapositiva 51</vt:lpstr>
      <vt:lpstr>Diapositiva 52</vt:lpstr>
      <vt:lpstr>Diapositiva 53</vt:lpstr>
      <vt:lpstr>Diapositiva 54</vt:lpstr>
      <vt:lpstr>Diapositiva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dc:creator>
  <cp:lastModifiedBy>David</cp:lastModifiedBy>
  <cp:revision>366</cp:revision>
  <dcterms:created xsi:type="dcterms:W3CDTF">2018-08-07T17:50:25Z</dcterms:created>
  <dcterms:modified xsi:type="dcterms:W3CDTF">2022-09-07T12:14:26Z</dcterms:modified>
</cp:coreProperties>
</file>