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786A29B5-F794-475D-985E-F87761448FAD}" type="slidenum">
              <a:t>&lt;#&gt;</a:t>
            </a:fld>
          </a:p>
        </p:txBody>
      </p:sp>
      <p:sp>
        <p:nvSpPr>
          <p:cNvPr id="4" name="PlaceHolder 3"/>
          <p:cNvSpPr>
            <a:spLocks noGrp="1"/>
          </p:cNvSpPr>
          <p:nvPr>
            <p:ph type="dt" idx="1"/>
          </p:nvPr>
        </p:nvSpPr>
        <p:spPr/>
        <p:txBody>
          <a:bodyPr/>
          <a:p>
            <a:r>
              <a:rPr lang="es-E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4640"/>
            <a:ext cx="9143640" cy="2387160"/>
          </a:xfrm>
          <a:prstGeom prst="rect">
            <a:avLst/>
          </a:prstGeom>
          <a:noFill/>
          <a:ln w="0">
            <a:noFill/>
          </a:ln>
        </p:spPr>
        <p:txBody>
          <a:bodyPr lIns="0" rIns="0" tIns="0" bIns="0" anchor="ctr">
            <a:noAutofit/>
          </a:bodyPr>
          <a:p>
            <a:pPr indent="0">
              <a:buNone/>
            </a:pPr>
            <a:endParaRPr b="0" lang="es-ES" sz="1800" spc="-1" strike="noStrike">
              <a:solidFill>
                <a:srgbClr val="000000"/>
              </a:solidFill>
              <a:latin typeface="Calibri"/>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ES" sz="2800" spc="-1" strike="noStrike">
              <a:solidFill>
                <a:srgbClr val="000000"/>
              </a:solidFill>
              <a:latin typeface="Calibri"/>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E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E589488-CC0F-4D38-B3B1-9E9E05936097}" type="slidenum">
              <a:t>&lt;#&gt;</a:t>
            </a:fld>
          </a:p>
        </p:txBody>
      </p:sp>
      <p:sp>
        <p:nvSpPr>
          <p:cNvPr id="7" name="PlaceHolder 6"/>
          <p:cNvSpPr>
            <a:spLocks noGrp="1"/>
          </p:cNvSpPr>
          <p:nvPr>
            <p:ph type="dt" idx="1"/>
          </p:nvPr>
        </p:nvSpPr>
        <p:spPr/>
        <p:txBody>
          <a:bodyPr/>
          <a:p>
            <a:r>
              <a:rPr lang="es-E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4640"/>
            <a:ext cx="9143640" cy="2387160"/>
          </a:xfrm>
          <a:prstGeom prst="rect">
            <a:avLst/>
          </a:prstGeom>
          <a:noFill/>
          <a:ln w="0">
            <a:noFill/>
          </a:ln>
        </p:spPr>
        <p:txBody>
          <a:bodyPr lIns="0" rIns="0" tIns="0" bIns="0" anchor="ctr">
            <a:noAutofit/>
          </a:bodyPr>
          <a:p>
            <a:pPr indent="0">
              <a:buNone/>
            </a:pPr>
            <a:endParaRPr b="0" lang="es-ES" sz="1800" spc="-1" strike="noStrike">
              <a:solidFill>
                <a:srgbClr val="000000"/>
              </a:solidFill>
              <a:latin typeface="Calibri"/>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ES" sz="2800" spc="-1" strike="noStrike">
              <a:solidFill>
                <a:srgbClr val="000000"/>
              </a:solidFill>
              <a:latin typeface="Calibri"/>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ES" sz="2800" spc="-1" strike="noStrike">
              <a:solidFill>
                <a:srgbClr val="000000"/>
              </a:solidFill>
              <a:latin typeface="Calibri"/>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ES" sz="2800" spc="-1" strike="noStrike">
              <a:solidFill>
                <a:srgbClr val="000000"/>
              </a:solidFill>
              <a:latin typeface="Calibri"/>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E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5D07301C-ABDF-4B4F-83B6-C1606BF365C0}" type="slidenum">
              <a:t>&lt;#&gt;</a:t>
            </a:fld>
          </a:p>
        </p:txBody>
      </p:sp>
      <p:sp>
        <p:nvSpPr>
          <p:cNvPr id="9" name="PlaceHolder 8"/>
          <p:cNvSpPr>
            <a:spLocks noGrp="1"/>
          </p:cNvSpPr>
          <p:nvPr>
            <p:ph type="dt" idx="1"/>
          </p:nvPr>
        </p:nvSpPr>
        <p:spPr/>
        <p:txBody>
          <a:bodyPr/>
          <a:p>
            <a:r>
              <a:rPr lang="es-E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4640"/>
            <a:ext cx="9143640" cy="2387160"/>
          </a:xfrm>
          <a:prstGeom prst="rect">
            <a:avLst/>
          </a:prstGeom>
          <a:noFill/>
          <a:ln w="0">
            <a:noFill/>
          </a:ln>
        </p:spPr>
        <p:txBody>
          <a:bodyPr lIns="0" rIns="0" tIns="0" bIns="0" anchor="ctr">
            <a:noAutofit/>
          </a:bodyPr>
          <a:p>
            <a:pPr indent="0">
              <a:buNone/>
            </a:pPr>
            <a:endParaRPr b="0" lang="es-ES" sz="1800" spc="-1" strike="noStrike">
              <a:solidFill>
                <a:srgbClr val="000000"/>
              </a:solidFill>
              <a:latin typeface="Calibri"/>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ES" sz="2800" spc="-1" strike="noStrike">
              <a:solidFill>
                <a:srgbClr val="000000"/>
              </a:solidFill>
              <a:latin typeface="Calibri"/>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ES" sz="2800" spc="-1" strike="noStrike">
              <a:solidFill>
                <a:srgbClr val="000000"/>
              </a:solidFill>
              <a:latin typeface="Calibri"/>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ES" sz="2800" spc="-1" strike="noStrike">
              <a:solidFill>
                <a:srgbClr val="000000"/>
              </a:solidFill>
              <a:latin typeface="Calibri"/>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ES" sz="2800" spc="-1" strike="noStrike">
              <a:solidFill>
                <a:srgbClr val="000000"/>
              </a:solidFill>
              <a:latin typeface="Calibri"/>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ES" sz="2800" spc="-1" strike="noStrike">
              <a:solidFill>
                <a:srgbClr val="000000"/>
              </a:solidFill>
              <a:latin typeface="Calibri"/>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E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DBEF40DA-181F-444B-837C-3B2CD540EE04}" type="slidenum">
              <a:t>&lt;#&gt;</a:t>
            </a:fld>
          </a:p>
        </p:txBody>
      </p:sp>
      <p:sp>
        <p:nvSpPr>
          <p:cNvPr id="11" name="PlaceHolder 10"/>
          <p:cNvSpPr>
            <a:spLocks noGrp="1"/>
          </p:cNvSpPr>
          <p:nvPr>
            <p:ph type="dt" idx="1"/>
          </p:nvPr>
        </p:nvSpPr>
        <p:spPr/>
        <p:txBody>
          <a:bodyPr/>
          <a:p>
            <a:r>
              <a:rPr lang="es-E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4640"/>
            <a:ext cx="9143640" cy="2387160"/>
          </a:xfrm>
          <a:prstGeom prst="rect">
            <a:avLst/>
          </a:prstGeom>
          <a:noFill/>
          <a:ln w="0">
            <a:noFill/>
          </a:ln>
        </p:spPr>
        <p:txBody>
          <a:bodyPr lIns="0" rIns="0" tIns="0" bIns="0" anchor="ctr">
            <a:noAutofit/>
          </a:bodyPr>
          <a:p>
            <a:pPr indent="0">
              <a:buNone/>
            </a:pPr>
            <a:endParaRPr b="0" lang="es-E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00BF5B5-3F7E-4B55-BF4C-563537124AB7}" type="slidenum">
              <a:t>&lt;#&gt;</a:t>
            </a:fld>
          </a:p>
        </p:txBody>
      </p:sp>
      <p:sp>
        <p:nvSpPr>
          <p:cNvPr id="6" name="PlaceHolder 5"/>
          <p:cNvSpPr>
            <a:spLocks noGrp="1"/>
          </p:cNvSpPr>
          <p:nvPr>
            <p:ph type="dt" idx="1"/>
          </p:nvPr>
        </p:nvSpPr>
        <p:spPr/>
        <p:txBody>
          <a:bodyPr/>
          <a:p>
            <a:r>
              <a:rPr lang="es-E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4640"/>
            <a:ext cx="9143640" cy="2387160"/>
          </a:xfrm>
          <a:prstGeom prst="rect">
            <a:avLst/>
          </a:prstGeom>
          <a:noFill/>
          <a:ln w="0">
            <a:noFill/>
          </a:ln>
        </p:spPr>
        <p:txBody>
          <a:bodyPr lIns="0" rIns="0" tIns="0" bIns="0" anchor="ctr">
            <a:noAutofit/>
          </a:bodyPr>
          <a:p>
            <a:pPr indent="0">
              <a:buNone/>
            </a:pPr>
            <a:endParaRPr b="0" lang="es-ES" sz="1800" spc="-1" strike="noStrike">
              <a:solidFill>
                <a:srgbClr val="000000"/>
              </a:solidFill>
              <a:latin typeface="Calibri"/>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s-E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BF701FD-1E12-4B75-B566-48700AE1C3DF}" type="slidenum">
              <a:t>&lt;#&gt;</a:t>
            </a:fld>
          </a:p>
        </p:txBody>
      </p:sp>
      <p:sp>
        <p:nvSpPr>
          <p:cNvPr id="6" name="PlaceHolder 5"/>
          <p:cNvSpPr>
            <a:spLocks noGrp="1"/>
          </p:cNvSpPr>
          <p:nvPr>
            <p:ph type="dt" idx="1"/>
          </p:nvPr>
        </p:nvSpPr>
        <p:spPr/>
        <p:txBody>
          <a:bodyPr/>
          <a:p>
            <a:r>
              <a:rPr lang="es-E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4640"/>
            <a:ext cx="9143640" cy="2387160"/>
          </a:xfrm>
          <a:prstGeom prst="rect">
            <a:avLst/>
          </a:prstGeom>
          <a:noFill/>
          <a:ln w="0">
            <a:noFill/>
          </a:ln>
        </p:spPr>
        <p:txBody>
          <a:bodyPr lIns="0" rIns="0" tIns="0" bIns="0" anchor="ctr">
            <a:noAutofit/>
          </a:bodyPr>
          <a:p>
            <a:pPr indent="0">
              <a:buNone/>
            </a:pPr>
            <a:endParaRPr b="0" lang="es-ES" sz="1800" spc="-1" strike="noStrike">
              <a:solidFill>
                <a:srgbClr val="000000"/>
              </a:solidFill>
              <a:latin typeface="Calibri"/>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ES" sz="2800" spc="-1" strike="noStrike">
              <a:solidFill>
                <a:srgbClr val="000000"/>
              </a:solidFill>
              <a:latin typeface="Calibri"/>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E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ECB8BBC-1559-4DDA-B4D2-836F0D14BD5D}" type="slidenum">
              <a:t>&lt;#&gt;</a:t>
            </a:fld>
          </a:p>
        </p:txBody>
      </p:sp>
      <p:sp>
        <p:nvSpPr>
          <p:cNvPr id="7" name="PlaceHolder 6"/>
          <p:cNvSpPr>
            <a:spLocks noGrp="1"/>
          </p:cNvSpPr>
          <p:nvPr>
            <p:ph type="dt" idx="1"/>
          </p:nvPr>
        </p:nvSpPr>
        <p:spPr/>
        <p:txBody>
          <a:bodyPr/>
          <a:p>
            <a:r>
              <a:rPr lang="es-E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4640"/>
            <a:ext cx="9143640" cy="2387160"/>
          </a:xfrm>
          <a:prstGeom prst="rect">
            <a:avLst/>
          </a:prstGeom>
          <a:noFill/>
          <a:ln w="0">
            <a:noFill/>
          </a:ln>
        </p:spPr>
        <p:txBody>
          <a:bodyPr lIns="0" rIns="0" tIns="0" bIns="0" anchor="ctr">
            <a:noAutofit/>
          </a:bodyPr>
          <a:p>
            <a:pPr indent="0">
              <a:buNone/>
            </a:pPr>
            <a:endParaRPr b="0" lang="es-E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03924C1-7264-4F3B-BBDE-A4478DB6FD1B}" type="slidenum">
              <a:t>&lt;#&gt;</a:t>
            </a:fld>
          </a:p>
        </p:txBody>
      </p:sp>
      <p:sp>
        <p:nvSpPr>
          <p:cNvPr id="5" name="PlaceHolder 4"/>
          <p:cNvSpPr>
            <a:spLocks noGrp="1"/>
          </p:cNvSpPr>
          <p:nvPr>
            <p:ph type="dt" idx="1"/>
          </p:nvPr>
        </p:nvSpPr>
        <p:spPr/>
        <p:txBody>
          <a:bodyPr/>
          <a:p>
            <a:r>
              <a:rPr lang="es-E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4640"/>
            <a:ext cx="9143640" cy="11066760"/>
          </a:xfrm>
          <a:prstGeom prst="rect">
            <a:avLst/>
          </a:prstGeom>
          <a:noFill/>
          <a:ln w="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1337A71-2BEF-49FE-907D-6906632CCD8E}" type="slidenum">
              <a:t>&lt;#&gt;</a:t>
            </a:fld>
          </a:p>
        </p:txBody>
      </p:sp>
      <p:sp>
        <p:nvSpPr>
          <p:cNvPr id="5" name="PlaceHolder 4"/>
          <p:cNvSpPr>
            <a:spLocks noGrp="1"/>
          </p:cNvSpPr>
          <p:nvPr>
            <p:ph type="dt" idx="1"/>
          </p:nvPr>
        </p:nvSpPr>
        <p:spPr/>
        <p:txBody>
          <a:bodyPr/>
          <a:p>
            <a:r>
              <a:rPr lang="es-E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4640"/>
            <a:ext cx="9143640" cy="2387160"/>
          </a:xfrm>
          <a:prstGeom prst="rect">
            <a:avLst/>
          </a:prstGeom>
          <a:noFill/>
          <a:ln w="0">
            <a:noFill/>
          </a:ln>
        </p:spPr>
        <p:txBody>
          <a:bodyPr lIns="0" rIns="0" tIns="0" bIns="0" anchor="ctr">
            <a:noAutofit/>
          </a:bodyPr>
          <a:p>
            <a:pPr indent="0">
              <a:buNone/>
            </a:pPr>
            <a:endParaRPr b="0" lang="es-ES" sz="1800" spc="-1" strike="noStrike">
              <a:solidFill>
                <a:srgbClr val="000000"/>
              </a:solidFill>
              <a:latin typeface="Calibri"/>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ES" sz="2800" spc="-1" strike="noStrike">
              <a:solidFill>
                <a:srgbClr val="000000"/>
              </a:solidFill>
              <a:latin typeface="Calibri"/>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ES" sz="2800" spc="-1" strike="noStrike">
              <a:solidFill>
                <a:srgbClr val="000000"/>
              </a:solidFill>
              <a:latin typeface="Calibri"/>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E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070327F-AFD2-4B46-B416-C0B2379022F8}" type="slidenum">
              <a:t>&lt;#&gt;</a:t>
            </a:fld>
          </a:p>
        </p:txBody>
      </p:sp>
      <p:sp>
        <p:nvSpPr>
          <p:cNvPr id="8" name="PlaceHolder 7"/>
          <p:cNvSpPr>
            <a:spLocks noGrp="1"/>
          </p:cNvSpPr>
          <p:nvPr>
            <p:ph type="dt" idx="1"/>
          </p:nvPr>
        </p:nvSpPr>
        <p:spPr/>
        <p:txBody>
          <a:bodyPr/>
          <a:p>
            <a:r>
              <a:rPr lang="es-E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4640"/>
            <a:ext cx="9143640" cy="2387160"/>
          </a:xfrm>
          <a:prstGeom prst="rect">
            <a:avLst/>
          </a:prstGeom>
          <a:noFill/>
          <a:ln w="0">
            <a:noFill/>
          </a:ln>
        </p:spPr>
        <p:txBody>
          <a:bodyPr lIns="0" rIns="0" tIns="0" bIns="0" anchor="ctr">
            <a:noAutofit/>
          </a:bodyPr>
          <a:p>
            <a:pPr indent="0">
              <a:buNone/>
            </a:pPr>
            <a:endParaRPr b="0" lang="es-ES" sz="1800" spc="-1" strike="noStrike">
              <a:solidFill>
                <a:srgbClr val="000000"/>
              </a:solidFill>
              <a:latin typeface="Calibri"/>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ES" sz="2800" spc="-1" strike="noStrike">
              <a:solidFill>
                <a:srgbClr val="000000"/>
              </a:solidFill>
              <a:latin typeface="Calibri"/>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ES" sz="2800" spc="-1" strike="noStrike">
              <a:solidFill>
                <a:srgbClr val="000000"/>
              </a:solidFill>
              <a:latin typeface="Calibri"/>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E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88E6AD5-59F5-4C83-BDCC-925F4FD6EF73}" type="slidenum">
              <a:t>&lt;#&gt;</a:t>
            </a:fld>
          </a:p>
        </p:txBody>
      </p:sp>
      <p:sp>
        <p:nvSpPr>
          <p:cNvPr id="8" name="PlaceHolder 7"/>
          <p:cNvSpPr>
            <a:spLocks noGrp="1"/>
          </p:cNvSpPr>
          <p:nvPr>
            <p:ph type="dt" idx="1"/>
          </p:nvPr>
        </p:nvSpPr>
        <p:spPr/>
        <p:txBody>
          <a:bodyPr/>
          <a:p>
            <a:r>
              <a:rPr lang="es-E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4640"/>
            <a:ext cx="9143640" cy="2387160"/>
          </a:xfrm>
          <a:prstGeom prst="rect">
            <a:avLst/>
          </a:prstGeom>
          <a:noFill/>
          <a:ln w="0">
            <a:noFill/>
          </a:ln>
        </p:spPr>
        <p:txBody>
          <a:bodyPr lIns="0" rIns="0" tIns="0" bIns="0" anchor="ctr">
            <a:noAutofit/>
          </a:bodyPr>
          <a:p>
            <a:pPr indent="0">
              <a:buNone/>
            </a:pPr>
            <a:endParaRPr b="0" lang="es-ES" sz="1800" spc="-1" strike="noStrike">
              <a:solidFill>
                <a:srgbClr val="000000"/>
              </a:solidFill>
              <a:latin typeface="Calibri"/>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ES" sz="2800" spc="-1" strike="noStrike">
              <a:solidFill>
                <a:srgbClr val="000000"/>
              </a:solidFill>
              <a:latin typeface="Calibri"/>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ES" sz="2800" spc="-1" strike="noStrike">
              <a:solidFill>
                <a:srgbClr val="000000"/>
              </a:solidFill>
              <a:latin typeface="Calibri"/>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E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F9CD46C-31AB-4881-9626-652B710C5647}" type="slidenum">
              <a:t>&lt;#&gt;</a:t>
            </a:fld>
          </a:p>
        </p:txBody>
      </p:sp>
      <p:sp>
        <p:nvSpPr>
          <p:cNvPr id="8" name="PlaceHolder 7"/>
          <p:cNvSpPr>
            <a:spLocks noGrp="1"/>
          </p:cNvSpPr>
          <p:nvPr>
            <p:ph type="dt" idx="1"/>
          </p:nvPr>
        </p:nvSpPr>
        <p:spPr/>
        <p:txBody>
          <a:bodyPr/>
          <a:p>
            <a:r>
              <a:rPr lang="es-E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4640"/>
            <a:ext cx="9143640" cy="2387160"/>
          </a:xfrm>
          <a:prstGeom prst="rect">
            <a:avLst/>
          </a:prstGeom>
          <a:noFill/>
          <a:ln w="0">
            <a:noFill/>
          </a:ln>
        </p:spPr>
        <p:txBody>
          <a:bodyPr anchor="b">
            <a:normAutofit/>
          </a:bodyPr>
          <a:p>
            <a:pPr indent="0" algn="ctr">
              <a:lnSpc>
                <a:spcPct val="90000"/>
              </a:lnSpc>
              <a:buNone/>
            </a:pPr>
            <a:r>
              <a:rPr b="0" lang="es-ES" sz="6000" spc="-1" strike="noStrike">
                <a:solidFill>
                  <a:srgbClr val="000000"/>
                </a:solidFill>
                <a:latin typeface="Calibri Light"/>
              </a:rPr>
              <a:t>Haga clic para modificar el estilo de título del patrón</a:t>
            </a:r>
            <a:endParaRPr b="0" lang="es-E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a:lnSpc>
                <a:spcPct val="100000"/>
              </a:lnSpc>
              <a:buNone/>
              <a:defRPr b="0" lang="es-ES" sz="1100" spc="-1" strike="noStrike">
                <a:solidFill>
                  <a:srgbClr val="595959"/>
                </a:solidFill>
                <a:latin typeface="Calibri"/>
              </a:defRPr>
            </a:lvl1pPr>
          </a:lstStyle>
          <a:p>
            <a:pPr indent="0">
              <a:lnSpc>
                <a:spcPct val="100000"/>
              </a:lnSpc>
              <a:buNone/>
            </a:pPr>
            <a:r>
              <a:rPr b="0" lang="es-ES" sz="1100" spc="-1" strike="noStrike">
                <a:solidFill>
                  <a:srgbClr val="595959"/>
                </a:solidFill>
                <a:latin typeface="Calibri"/>
              </a:rPr>
              <a:t>&lt;fecha/hora&gt;</a:t>
            </a:r>
            <a:endParaRPr b="0" lang="es-ES" sz="11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3" name="PlaceHolder 4"/>
          <p:cNvSpPr>
            <a:spLocks noGrp="1"/>
          </p:cNvSpPr>
          <p:nvPr>
            <p:ph type="sldNum" idx="3"/>
          </p:nvPr>
        </p:nvSpPr>
        <p:spPr>
          <a:xfrm>
            <a:off x="8617680" y="6356520"/>
            <a:ext cx="2742840" cy="364680"/>
          </a:xfrm>
          <a:prstGeom prst="rect">
            <a:avLst/>
          </a:prstGeom>
          <a:noFill/>
          <a:ln w="0">
            <a:noFill/>
          </a:ln>
        </p:spPr>
        <p:txBody>
          <a:bodyPr anchor="ctr">
            <a:noAutofit/>
          </a:bodyPr>
          <a:lstStyle>
            <a:lvl1pPr indent="0" algn="r">
              <a:lnSpc>
                <a:spcPct val="100000"/>
              </a:lnSpc>
              <a:buNone/>
              <a:defRPr b="0" lang="es-ES" sz="1100" spc="-1" strike="noStrike">
                <a:solidFill>
                  <a:srgbClr val="8b8b8b"/>
                </a:solidFill>
                <a:latin typeface="Calibri"/>
              </a:defRPr>
            </a:lvl1pPr>
          </a:lstStyle>
          <a:p>
            <a:pPr indent="0" algn="r">
              <a:lnSpc>
                <a:spcPct val="100000"/>
              </a:lnSpc>
              <a:buNone/>
            </a:pPr>
            <a:fld id="{F0B335C8-EF9A-41CD-AB5C-6DE280FBB6DE}" type="slidenum">
              <a:rPr b="0" lang="es-ES" sz="1100" spc="-1" strike="noStrike">
                <a:solidFill>
                  <a:srgbClr val="8b8b8b"/>
                </a:solidFill>
                <a:latin typeface="Calibri"/>
              </a:rPr>
              <a:t>&lt;número&gt;</a:t>
            </a:fld>
            <a:endParaRPr b="0" lang="es-ES" sz="11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ES" sz="2800" spc="-1" strike="noStrike">
                <a:solidFill>
                  <a:srgbClr val="000000"/>
                </a:solidFill>
                <a:latin typeface="Calibri"/>
              </a:rPr>
              <a:t>Pulse para editar el formato de texto del esquema</a:t>
            </a:r>
            <a:endParaRPr b="0" lang="es-E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s-ES" sz="2000" spc="-1" strike="noStrike">
                <a:solidFill>
                  <a:srgbClr val="000000"/>
                </a:solidFill>
                <a:latin typeface="Calibri"/>
              </a:rPr>
              <a:t>Segundo nivel del esquema</a:t>
            </a:r>
            <a:endParaRPr b="0" lang="es-E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s-ES" sz="1800" spc="-1" strike="noStrike">
                <a:solidFill>
                  <a:srgbClr val="000000"/>
                </a:solidFill>
                <a:latin typeface="Calibri"/>
              </a:rPr>
              <a:t>Tercer nivel del esquema</a:t>
            </a:r>
            <a:endParaRPr b="0" lang="es-E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s-ES" sz="1800" spc="-1" strike="noStrike">
                <a:solidFill>
                  <a:srgbClr val="000000"/>
                </a:solidFill>
                <a:latin typeface="Calibri"/>
              </a:rPr>
              <a:t>Cuarto nivel del esquema</a:t>
            </a:r>
            <a:endParaRPr b="0" lang="es-E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s-ES" sz="2000" spc="-1" strike="noStrike">
                <a:solidFill>
                  <a:srgbClr val="000000"/>
                </a:solidFill>
                <a:latin typeface="Calibri"/>
              </a:rPr>
              <a:t>Quinto nivel del esquema</a:t>
            </a:r>
            <a:endParaRPr b="0" lang="es-E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s-ES" sz="2000" spc="-1" strike="noStrike">
                <a:solidFill>
                  <a:srgbClr val="000000"/>
                </a:solidFill>
                <a:latin typeface="Calibri"/>
              </a:rPr>
              <a:t>Sexto nivel del esquema</a:t>
            </a:r>
            <a:endParaRPr b="0" lang="es-E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s-ES" sz="2000" spc="-1" strike="noStrike">
                <a:solidFill>
                  <a:srgbClr val="000000"/>
                </a:solidFill>
                <a:latin typeface="Calibri"/>
              </a:rPr>
              <a:t>Séptimo nivel del esquema</a:t>
            </a:r>
            <a:endParaRPr b="0" lang="es-E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7fafd"/>
            </a:gs>
            <a:gs pos="100000">
              <a:srgbClr val="cc3300"/>
            </a:gs>
          </a:gsLst>
          <a:lin ang="5400000"/>
        </a:gra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523880" y="1124640"/>
            <a:ext cx="9143640" cy="2387160"/>
          </a:xfrm>
          <a:prstGeom prst="rect">
            <a:avLst/>
          </a:prstGeom>
          <a:noFill/>
          <a:ln w="0">
            <a:noFill/>
          </a:ln>
        </p:spPr>
        <p:txBody>
          <a:bodyPr anchor="b">
            <a:noAutofit/>
          </a:bodyPr>
          <a:p>
            <a:pPr indent="0" algn="ctr">
              <a:lnSpc>
                <a:spcPct val="90000"/>
              </a:lnSpc>
              <a:buNone/>
            </a:pPr>
            <a:r>
              <a:rPr b="0" lang="es-ES" sz="6000" spc="-1" strike="noStrike">
                <a:solidFill>
                  <a:srgbClr val="000000"/>
                </a:solidFill>
                <a:latin typeface="Calibri Light"/>
              </a:rPr>
              <a:t>Programación de servicios y procesos</a:t>
            </a:r>
            <a:endParaRPr b="0" lang="es-ES" sz="6000" spc="-1" strike="noStrike">
              <a:solidFill>
                <a:srgbClr val="000000"/>
              </a:solidFill>
              <a:latin typeface="Calibri"/>
            </a:endParaRPr>
          </a:p>
        </p:txBody>
      </p:sp>
      <p:sp>
        <p:nvSpPr>
          <p:cNvPr id="42" name="PlaceHolder 2"/>
          <p:cNvSpPr>
            <a:spLocks noGrp="1"/>
          </p:cNvSpPr>
          <p:nvPr>
            <p:ph type="subTitle"/>
          </p:nvPr>
        </p:nvSpPr>
        <p:spPr>
          <a:xfrm>
            <a:off x="1523880" y="3602160"/>
            <a:ext cx="9143640" cy="1655280"/>
          </a:xfrm>
          <a:prstGeom prst="rect">
            <a:avLst/>
          </a:prstGeom>
          <a:noFill/>
          <a:ln w="0">
            <a:noFill/>
          </a:ln>
        </p:spPr>
        <p:txBody>
          <a:bodyPr anchor="t">
            <a:noAutofit/>
          </a:bodyPr>
          <a:p>
            <a:pPr indent="0" algn="ctr">
              <a:lnSpc>
                <a:spcPct val="90000"/>
              </a:lnSpc>
              <a:spcBef>
                <a:spcPts val="1001"/>
              </a:spcBef>
              <a:buNone/>
              <a:tabLst>
                <a:tab algn="l" pos="0"/>
              </a:tabLst>
            </a:pPr>
            <a:r>
              <a:rPr b="0" lang="es-ES" sz="2400" spc="-1" strike="noStrike">
                <a:solidFill>
                  <a:srgbClr val="404040"/>
                </a:solidFill>
                <a:latin typeface="Calibri"/>
              </a:rPr>
              <a:t>Tema 2: Programación multihilo</a:t>
            </a:r>
            <a:endParaRPr b="0" lang="es-ES" sz="2400" spc="-1" strike="noStrike">
              <a:solidFill>
                <a:srgbClr val="000000"/>
              </a:solidFill>
              <a:latin typeface="Arial"/>
            </a:endParaRPr>
          </a:p>
        </p:txBody>
      </p:sp>
      <p:sp>
        <p:nvSpPr>
          <p:cNvPr id="43"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44"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45" name="CuadroTexto 7"/>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92"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93" name="Rectángulo 10"/>
          <p:cNvSpPr/>
          <p:nvPr/>
        </p:nvSpPr>
        <p:spPr>
          <a:xfrm>
            <a:off x="-396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94"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95" name="CuadroTexto 1"/>
          <p:cNvSpPr/>
          <p:nvPr/>
        </p:nvSpPr>
        <p:spPr>
          <a:xfrm>
            <a:off x="-3960" y="710280"/>
            <a:ext cx="11862000" cy="22842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2400" spc="-1" strike="noStrike">
                <a:solidFill>
                  <a:srgbClr val="000000"/>
                </a:solidFill>
                <a:latin typeface="Calibri"/>
              </a:rPr>
              <a:t>Para crear programas multihilo en Java se pueden hacer dos cosas:</a:t>
            </a:r>
            <a:endParaRPr b="0" lang="es-ES" sz="2400" spc="-1" strike="noStrike">
              <a:solidFill>
                <a:srgbClr val="000000"/>
              </a:solidFill>
              <a:latin typeface="Arial"/>
            </a:endParaRPr>
          </a:p>
          <a:p>
            <a:pPr indent="-216000">
              <a:lnSpc>
                <a:spcPct val="100000"/>
              </a:lnSpc>
              <a:buClr>
                <a:srgbClr val="000000"/>
              </a:buClr>
              <a:buFont typeface="Arial"/>
              <a:buChar char="•"/>
            </a:pPr>
            <a:r>
              <a:rPr b="0" lang="es-ES" sz="2400" spc="-1" strike="noStrike">
                <a:solidFill>
                  <a:srgbClr val="000000"/>
                </a:solidFill>
                <a:latin typeface="Calibri"/>
              </a:rPr>
              <a:t> </a:t>
            </a:r>
            <a:r>
              <a:rPr b="0" lang="es-ES" sz="2400" spc="-1" strike="noStrike">
                <a:solidFill>
                  <a:srgbClr val="000000"/>
                </a:solidFill>
                <a:latin typeface="Calibri"/>
              </a:rPr>
              <a:t>Heredar de la clase Thread.</a:t>
            </a:r>
            <a:endParaRPr b="0" lang="es-ES" sz="2400" spc="-1" strike="noStrike">
              <a:solidFill>
                <a:srgbClr val="000000"/>
              </a:solidFill>
              <a:latin typeface="Arial"/>
            </a:endParaRPr>
          </a:p>
          <a:p>
            <a:pPr indent="-216000">
              <a:lnSpc>
                <a:spcPct val="100000"/>
              </a:lnSpc>
              <a:buClr>
                <a:srgbClr val="000000"/>
              </a:buClr>
              <a:buFont typeface="Arial"/>
              <a:buChar char="•"/>
            </a:pPr>
            <a:r>
              <a:rPr b="0" lang="es-ES" sz="2400" spc="-1" strike="noStrike">
                <a:solidFill>
                  <a:srgbClr val="000000"/>
                </a:solidFill>
                <a:latin typeface="Calibri"/>
              </a:rPr>
              <a:t> </a:t>
            </a:r>
            <a:r>
              <a:rPr b="0" lang="es-ES" sz="2400" spc="-1" strike="noStrike">
                <a:solidFill>
                  <a:srgbClr val="000000"/>
                </a:solidFill>
                <a:latin typeface="Calibri"/>
              </a:rPr>
              <a:t>Implementar la interfaz Runnable.</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Los documentos de Java aconsejan el segundo. Lo único que hay que hacer es algo como esto.</a:t>
            </a: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97"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98" name="Rectángulo 10"/>
          <p:cNvSpPr/>
          <p:nvPr/>
        </p:nvSpPr>
        <p:spPr>
          <a:xfrm>
            <a:off x="-396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99"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100" name="CuadroTexto 1"/>
          <p:cNvSpPr/>
          <p:nvPr/>
        </p:nvSpPr>
        <p:spPr>
          <a:xfrm>
            <a:off x="0" y="902520"/>
            <a:ext cx="11862000" cy="55767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s-ES" sz="2000" spc="-1" strike="noStrike">
                <a:solidFill>
                  <a:srgbClr val="000000"/>
                </a:solidFill>
                <a:latin typeface="Calibri"/>
              </a:rPr>
              <a:t>Definiciones</a:t>
            </a:r>
            <a:endParaRPr b="0" lang="es-ES" sz="2000" spc="-1" strike="noStrike">
              <a:solidFill>
                <a:srgbClr val="000000"/>
              </a:solidFill>
              <a:latin typeface="Arial"/>
            </a:endParaRPr>
          </a:p>
          <a:p>
            <a:pPr>
              <a:lnSpc>
                <a:spcPct val="100000"/>
              </a:lnSpc>
            </a:pPr>
            <a:endParaRPr b="0" lang="es-ES" sz="2000" spc="-1" strike="noStrike">
              <a:solidFill>
                <a:srgbClr val="000000"/>
              </a:solidFill>
              <a:latin typeface="Arial"/>
            </a:endParaRPr>
          </a:p>
          <a:p>
            <a:pPr>
              <a:lnSpc>
                <a:spcPct val="100000"/>
              </a:lnSpc>
            </a:pPr>
            <a:r>
              <a:rPr b="1" lang="es-ES" sz="2400" spc="-1" strike="noStrike">
                <a:solidFill>
                  <a:srgbClr val="000000"/>
                </a:solidFill>
                <a:latin typeface="Calibri"/>
              </a:rPr>
              <a:t>Exclusión mutua: </a:t>
            </a:r>
            <a:r>
              <a:rPr b="0" lang="es-ES" sz="2000" spc="-1" strike="noStrike">
                <a:solidFill>
                  <a:srgbClr val="111111"/>
                </a:solidFill>
                <a:latin typeface="Roboto"/>
              </a:rPr>
              <a:t>Los algoritmos de exclusión mutua (comúnmente abreviada como mutex por mutual exclusión) se usan en programación concurrente para evitar que entre más de un proceso a la vez en la sección crítica. </a:t>
            </a:r>
            <a:endParaRPr b="0" lang="es-ES" sz="2000" spc="-1" strike="noStrike">
              <a:solidFill>
                <a:srgbClr val="000000"/>
              </a:solidFill>
              <a:latin typeface="Arial"/>
            </a:endParaRPr>
          </a:p>
          <a:p>
            <a:pPr>
              <a:lnSpc>
                <a:spcPct val="100000"/>
              </a:lnSpc>
            </a:pPr>
            <a:endParaRPr b="0" lang="es-ES" sz="2000" spc="-1" strike="noStrike">
              <a:solidFill>
                <a:srgbClr val="000000"/>
              </a:solidFill>
              <a:latin typeface="Arial"/>
            </a:endParaRPr>
          </a:p>
          <a:p>
            <a:pPr>
              <a:lnSpc>
                <a:spcPct val="100000"/>
              </a:lnSpc>
            </a:pPr>
            <a:r>
              <a:rPr b="1" lang="es-ES" sz="2400" spc="-1" strike="noStrike">
                <a:solidFill>
                  <a:srgbClr val="000000"/>
                </a:solidFill>
                <a:latin typeface="Calibri"/>
              </a:rPr>
              <a:t>Región crítica: </a:t>
            </a:r>
            <a:r>
              <a:rPr b="0" lang="es-ES" sz="2000" spc="-1" strike="noStrike">
                <a:solidFill>
                  <a:srgbClr val="111111"/>
                </a:solidFill>
                <a:latin typeface="Roboto"/>
              </a:rPr>
              <a:t>La sección crítica es el fragmento de código donde puede modificarse un recurso compartido de manera segura.</a:t>
            </a:r>
            <a:endParaRPr b="0" lang="es-ES" sz="2000" spc="-1" strike="noStrike">
              <a:solidFill>
                <a:srgbClr val="000000"/>
              </a:solidFill>
              <a:latin typeface="Arial"/>
            </a:endParaRPr>
          </a:p>
          <a:p>
            <a:pPr>
              <a:lnSpc>
                <a:spcPct val="100000"/>
              </a:lnSpc>
            </a:pPr>
            <a:endParaRPr b="0" lang="es-ES" sz="2000" spc="-1" strike="noStrike">
              <a:solidFill>
                <a:srgbClr val="000000"/>
              </a:solidFill>
              <a:latin typeface="Arial"/>
            </a:endParaRPr>
          </a:p>
          <a:p>
            <a:pPr>
              <a:lnSpc>
                <a:spcPct val="100000"/>
              </a:lnSpc>
            </a:pPr>
            <a:r>
              <a:rPr b="1" lang="es-ES" sz="2000" spc="-1" strike="noStrike">
                <a:solidFill>
                  <a:srgbClr val="111111"/>
                </a:solidFill>
                <a:latin typeface="Roboto"/>
              </a:rPr>
              <a:t>Condiciones de carrera: </a:t>
            </a:r>
            <a:r>
              <a:rPr b="0" lang="es-ES" sz="2000" spc="-1" strike="noStrike">
                <a:solidFill>
                  <a:srgbClr val="202122"/>
                </a:solidFill>
                <a:latin typeface="Arial"/>
              </a:rPr>
              <a:t>Cuando la salida o estado de un proceso es dependiente de una secuencia de eventos que se ejecutan en orden arbitrario y van a trabajar sobre un mismo recurso compartido</a:t>
            </a:r>
            <a:endParaRPr b="0" lang="es-ES" sz="2000" spc="-1" strike="noStrike">
              <a:solidFill>
                <a:srgbClr val="000000"/>
              </a:solidFill>
              <a:latin typeface="Arial"/>
            </a:endParaRPr>
          </a:p>
          <a:p>
            <a:pPr>
              <a:lnSpc>
                <a:spcPct val="100000"/>
              </a:lnSpc>
            </a:pPr>
            <a:endParaRPr b="0" lang="es-ES" sz="4000" spc="-1" strike="noStrike">
              <a:solidFill>
                <a:srgbClr val="000000"/>
              </a:solidFill>
              <a:latin typeface="Arial"/>
            </a:endParaRPr>
          </a:p>
          <a:p>
            <a:pPr>
              <a:lnSpc>
                <a:spcPct val="100000"/>
              </a:lnSpc>
            </a:pPr>
            <a:r>
              <a:rPr b="0" lang="es-ES" sz="4000" spc="-1" strike="noStrike">
                <a:solidFill>
                  <a:srgbClr val="111111"/>
                </a:solidFill>
                <a:latin typeface="Roboto"/>
              </a:rPr>
              <a:t> </a:t>
            </a:r>
            <a:r>
              <a:rPr b="0" lang="es-ES" sz="4000" spc="-1" strike="noStrike">
                <a:solidFill>
                  <a:srgbClr val="000000"/>
                </a:solidFill>
                <a:latin typeface="Calibri"/>
              </a:rPr>
              <a:t> </a:t>
            </a:r>
            <a:endParaRPr b="0" lang="es-ES" sz="4000" spc="-1" strike="noStrike">
              <a:solidFill>
                <a:srgbClr val="000000"/>
              </a:solidFill>
              <a:latin typeface="Arial"/>
            </a:endParaRPr>
          </a:p>
          <a:p>
            <a:pPr>
              <a:lnSpc>
                <a:spcPct val="100000"/>
              </a:lnSpc>
            </a:pPr>
            <a:endParaRPr b="0" lang="es-E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102"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103" name="Rectángulo 10"/>
          <p:cNvSpPr/>
          <p:nvPr/>
        </p:nvSpPr>
        <p:spPr>
          <a:xfrm>
            <a:off x="-396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104"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pic>
        <p:nvPicPr>
          <p:cNvPr id="105" name="Picture 3" descr=""/>
          <p:cNvPicPr/>
          <p:nvPr/>
        </p:nvPicPr>
        <p:blipFill>
          <a:blip r:embed="rId1"/>
          <a:stretch/>
        </p:blipFill>
        <p:spPr>
          <a:xfrm>
            <a:off x="889200" y="1019880"/>
            <a:ext cx="4284000" cy="5166720"/>
          </a:xfrm>
          <a:prstGeom prst="rect">
            <a:avLst/>
          </a:prstGeom>
          <a:ln w="9525">
            <a:noFill/>
          </a:ln>
        </p:spPr>
      </p:pic>
      <p:sp>
        <p:nvSpPr>
          <p:cNvPr id="106" name="9 Rectángulo"/>
          <p:cNvSpPr/>
          <p:nvPr/>
        </p:nvSpPr>
        <p:spPr>
          <a:xfrm>
            <a:off x="5618880" y="2672280"/>
            <a:ext cx="6095520" cy="1461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1800" spc="-1" strike="noStrike">
                <a:solidFill>
                  <a:srgbClr val="000000"/>
                </a:solidFill>
                <a:latin typeface="Calibri"/>
              </a:rPr>
              <a:t>Este código tiene un problema </a:t>
            </a:r>
            <a:r>
              <a:rPr b="1" lang="es-ES" sz="1800" spc="-1" strike="noStrike">
                <a:solidFill>
                  <a:srgbClr val="000000"/>
                </a:solidFill>
                <a:latin typeface="Calibri"/>
              </a:rPr>
              <a:t>muy grave</a:t>
            </a:r>
            <a:r>
              <a:rPr b="0" lang="es-ES" sz="1800" spc="-1" strike="noStrike">
                <a:solidFill>
                  <a:srgbClr val="000000"/>
                </a:solidFill>
                <a:latin typeface="Calibri"/>
              </a:rPr>
              <a:t> y es que no se controla el acceso a variables compartidas, es decir </a:t>
            </a:r>
            <a:r>
              <a:rPr b="1" lang="es-ES" sz="1800" spc="-1" strike="noStrike">
                <a:solidFill>
                  <a:srgbClr val="000000"/>
                </a:solidFill>
                <a:latin typeface="Calibri"/>
              </a:rPr>
              <a:t>HAY UNA SECCIÓN CRÍTICA QUE NO ESTÁ PROTEGIDA</a:t>
            </a:r>
            <a:r>
              <a:rPr b="0" lang="es-ES" sz="1800" spc="-1" strike="noStrike">
                <a:solidFill>
                  <a:srgbClr val="000000"/>
                </a:solidFill>
                <a:latin typeface="Calibri"/>
              </a:rPr>
              <a:t> por lo que el resultado de la ejecución no muestra ningún sentido aunque el programa esté bien.</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7fafd"/>
            </a:gs>
            <a:gs pos="100000">
              <a:srgbClr val="cc3300"/>
            </a:gs>
          </a:gsLst>
          <a:lin ang="5400000"/>
        </a:gradFill>
      </p:bgPr>
    </p:bg>
    <p:spTree>
      <p:nvGrpSpPr>
        <p:cNvPr id="1" name=""/>
        <p:cNvGrpSpPr/>
        <p:nvPr/>
      </p:nvGrpSpPr>
      <p:grpSpPr>
        <a:xfrm>
          <a:off x="0" y="0"/>
          <a:ext cx="0" cy="0"/>
          <a:chOff x="0" y="0"/>
          <a:chExt cx="0" cy="0"/>
        </a:xfrm>
      </p:grpSpPr>
      <p:sp>
        <p:nvSpPr>
          <p:cNvPr id="107" name="PlaceHolder 1"/>
          <p:cNvSpPr>
            <a:spLocks noGrp="1"/>
          </p:cNvSpPr>
          <p:nvPr>
            <p:ph type="title"/>
          </p:nvPr>
        </p:nvSpPr>
        <p:spPr>
          <a:xfrm>
            <a:off x="168480" y="1124640"/>
            <a:ext cx="11489760" cy="2387160"/>
          </a:xfrm>
          <a:prstGeom prst="rect">
            <a:avLst/>
          </a:prstGeom>
          <a:noFill/>
          <a:ln w="0">
            <a:noFill/>
          </a:ln>
        </p:spPr>
        <p:txBody>
          <a:bodyPr anchor="b">
            <a:normAutofit/>
          </a:bodyPr>
          <a:p>
            <a:pPr indent="0" algn="ctr">
              <a:lnSpc>
                <a:spcPct val="90000"/>
              </a:lnSpc>
              <a:buNone/>
            </a:pPr>
            <a:r>
              <a:rPr b="0" lang="es-ES" sz="6000" spc="-1" strike="noStrike">
                <a:solidFill>
                  <a:srgbClr val="000000"/>
                </a:solidFill>
                <a:latin typeface="Calibri Light"/>
              </a:rPr>
              <a:t>Gestión de hilos</a:t>
            </a:r>
            <a:endParaRPr b="0" lang="es-ES" sz="6000" spc="-1" strike="noStrike">
              <a:solidFill>
                <a:srgbClr val="000000"/>
              </a:solidFill>
              <a:latin typeface="Calibri"/>
            </a:endParaRPr>
          </a:p>
        </p:txBody>
      </p:sp>
      <p:sp>
        <p:nvSpPr>
          <p:cNvPr id="108"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109"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110" name="CuadroTexto 7"/>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112"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113" name="Rectángulo 10"/>
          <p:cNvSpPr/>
          <p:nvPr/>
        </p:nvSpPr>
        <p:spPr>
          <a:xfrm>
            <a:off x="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114"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115" name="CuadroTexto 1"/>
          <p:cNvSpPr/>
          <p:nvPr/>
        </p:nvSpPr>
        <p:spPr>
          <a:xfrm>
            <a:off x="0" y="856440"/>
            <a:ext cx="11862000" cy="5941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2400" spc="-1" strike="noStrike">
                <a:solidFill>
                  <a:srgbClr val="000000"/>
                </a:solidFill>
                <a:latin typeface="Calibri"/>
              </a:rPr>
              <a:t>Como hemos dicho podemos heredar de Thread o implementar Runnable. </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La primera opción es crear una clase que herede de Thread y redefinir el método run con nuestro código concurrente.</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Otra forma para crear un hilo asociado a un objeto es crear el objeto ,implementar run() y posteriormente pasárselo a un objeto Thread como parámetro en el constructor :</a:t>
            </a:r>
            <a:endParaRPr b="0" lang="es-ES" sz="2400" spc="-1" strike="noStrike">
              <a:solidFill>
                <a:srgbClr val="000000"/>
              </a:solidFill>
              <a:latin typeface="Arial"/>
            </a:endParaRPr>
          </a:p>
          <a:p>
            <a:pPr>
              <a:lnSpc>
                <a:spcPct val="100000"/>
              </a:lnSpc>
            </a:pPr>
            <a:r>
              <a:rPr b="0" lang="es-ES" sz="2400" spc="-1" strike="noStrike">
                <a:solidFill>
                  <a:srgbClr val="ff0000"/>
                </a:solidFill>
                <a:latin typeface="Calibri"/>
              </a:rPr>
              <a:t>Thread hilo=new Thread(objetoDeClase);</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Lo más habitual es guardar en un vector todos los hilos que hagan algo, y no en un objeto suelto.</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Cada objeto que tenga un hilo asociado debe iniciarse así:</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r>
              <a:rPr b="1" lang="es-ES" sz="2400" spc="-1" strike="noStrike">
                <a:solidFill>
                  <a:srgbClr val="000000"/>
                </a:solidFill>
                <a:latin typeface="Calibri"/>
              </a:rPr>
              <a:t>hilo.start();</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Todo programa multihilo tiene un «hilo principal», el cual deberá esperar a que terminen los hilos asociados ejecutando el método </a:t>
            </a:r>
            <a:r>
              <a:rPr b="1" lang="es-ES" sz="2400" spc="-1" strike="noStrike">
                <a:solidFill>
                  <a:srgbClr val="000000"/>
                </a:solidFill>
                <a:latin typeface="Calibri"/>
              </a:rPr>
              <a:t>join()</a:t>
            </a:r>
            <a:r>
              <a:rPr b="0" lang="es-ES" sz="2400" spc="-1" strike="noStrike">
                <a:solidFill>
                  <a:srgbClr val="000000"/>
                </a:solidFill>
                <a:latin typeface="Calibri"/>
              </a:rPr>
              <a:t>.</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117"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118" name="Rectángulo 10"/>
          <p:cNvSpPr/>
          <p:nvPr/>
        </p:nvSpPr>
        <p:spPr>
          <a:xfrm>
            <a:off x="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119"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120" name="CuadroTexto 1"/>
          <p:cNvSpPr/>
          <p:nvPr/>
        </p:nvSpPr>
        <p:spPr>
          <a:xfrm>
            <a:off x="0" y="856440"/>
            <a:ext cx="11862000" cy="5210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s-ES" sz="2400" spc="-1" strike="noStrike">
                <a:solidFill>
                  <a:srgbClr val="000000"/>
                </a:solidFill>
                <a:latin typeface="Calibri"/>
              </a:rPr>
              <a:t>Resumen instrucciones interesantes en java</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r>
              <a:rPr b="1" lang="es-ES" sz="2400" spc="-1" strike="noStrike">
                <a:solidFill>
                  <a:srgbClr val="000000"/>
                </a:solidFill>
                <a:latin typeface="Calibri"/>
              </a:rPr>
              <a:t>hilo.start()  :</a:t>
            </a:r>
            <a:r>
              <a:rPr b="0" lang="es-ES" sz="2400" spc="-1" strike="noStrike">
                <a:solidFill>
                  <a:srgbClr val="000000"/>
                </a:solidFill>
                <a:latin typeface="Calibri"/>
              </a:rPr>
              <a:t> Pasa a ejecutar un nuevo hilo;</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r>
              <a:rPr b="1" lang="es-ES" sz="2400" spc="-1" strike="noStrike">
                <a:solidFill>
                  <a:srgbClr val="000000"/>
                </a:solidFill>
                <a:latin typeface="Calibri"/>
              </a:rPr>
              <a:t>hilo.join()  : </a:t>
            </a:r>
            <a:r>
              <a:rPr b="0" lang="es-ES" sz="2400" spc="-1" strike="noStrike">
                <a:solidFill>
                  <a:srgbClr val="000000"/>
                </a:solidFill>
                <a:latin typeface="Calibri"/>
              </a:rPr>
              <a:t>Espera por la muerte del hijo para continuar el proceso;</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r>
              <a:rPr b="1" lang="es-ES" sz="2400" spc="-1" strike="noStrike">
                <a:solidFill>
                  <a:srgbClr val="000000"/>
                </a:solidFill>
                <a:latin typeface="Calibri"/>
              </a:rPr>
              <a:t>hilo.wait() : </a:t>
            </a:r>
            <a:r>
              <a:rPr b="0" lang="es-ES" sz="2400" spc="-1" strike="noStrike">
                <a:solidFill>
                  <a:srgbClr val="000000"/>
                </a:solidFill>
                <a:latin typeface="Calibri"/>
              </a:rPr>
              <a:t>Bloquea la ejecución de un hilo esperando por un recurso compartido.</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r>
              <a:rPr b="1" lang="es-ES" sz="2400" spc="-1" strike="noStrike">
                <a:solidFill>
                  <a:srgbClr val="000000"/>
                </a:solidFill>
                <a:latin typeface="Calibri"/>
              </a:rPr>
              <a:t>hilo.notify() : </a:t>
            </a:r>
            <a:r>
              <a:rPr b="0" lang="es-ES" sz="2400" spc="-1" strike="noStrike">
                <a:solidFill>
                  <a:srgbClr val="000000"/>
                </a:solidFill>
                <a:latin typeface="Calibri"/>
              </a:rPr>
              <a:t>Desbloquea la ejecución de un hilo bloqueado;</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r>
              <a:rPr b="1" lang="es-ES" sz="2400" spc="-1" strike="noStrike">
                <a:solidFill>
                  <a:srgbClr val="000000"/>
                </a:solidFill>
                <a:latin typeface="Calibri"/>
              </a:rPr>
              <a:t>Syncronized() : </a:t>
            </a:r>
            <a:r>
              <a:rPr b="0" lang="es-ES" sz="2400" spc="-1" strike="noStrike">
                <a:solidFill>
                  <a:srgbClr val="000000"/>
                </a:solidFill>
                <a:latin typeface="Calibri"/>
              </a:rPr>
              <a:t>Asegura la exclusión mutua en el código donde se ponga.</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122"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123" name="Rectángulo 10"/>
          <p:cNvSpPr/>
          <p:nvPr/>
        </p:nvSpPr>
        <p:spPr>
          <a:xfrm>
            <a:off x="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124"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125" name="CuadroTexto 1"/>
          <p:cNvSpPr/>
          <p:nvPr/>
        </p:nvSpPr>
        <p:spPr>
          <a:xfrm>
            <a:off x="0" y="856440"/>
            <a:ext cx="1186200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pic>
        <p:nvPicPr>
          <p:cNvPr id="126" name="Imagen 3" descr=""/>
          <p:cNvPicPr/>
          <p:nvPr/>
        </p:nvPicPr>
        <p:blipFill>
          <a:blip r:embed="rId1"/>
          <a:stretch/>
        </p:blipFill>
        <p:spPr>
          <a:xfrm>
            <a:off x="884880" y="1225440"/>
            <a:ext cx="10849680" cy="466776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128"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129" name="Rectángulo 10"/>
          <p:cNvSpPr/>
          <p:nvPr/>
        </p:nvSpPr>
        <p:spPr>
          <a:xfrm>
            <a:off x="-396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130"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131" name="CuadroTexto 1"/>
          <p:cNvSpPr/>
          <p:nvPr/>
        </p:nvSpPr>
        <p:spPr>
          <a:xfrm>
            <a:off x="0" y="902520"/>
            <a:ext cx="11862000" cy="4844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2400" spc="-1" strike="noStrike">
                <a:solidFill>
                  <a:srgbClr val="000000"/>
                </a:solidFill>
                <a:latin typeface="Calibri"/>
              </a:rPr>
              <a:t>Con los hilos se pueden efectuar diversas operaciones que sean de utilidad al programador.</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Por ejemplo, un hilo puede tener un nombre. Si queremos asignar un nombre a un hilo podemos usar el método </a:t>
            </a:r>
            <a:r>
              <a:rPr b="1" lang="es-ES" sz="2400" spc="-1" strike="noStrike">
                <a:solidFill>
                  <a:srgbClr val="000000"/>
                </a:solidFill>
                <a:latin typeface="Calibri"/>
              </a:rPr>
              <a:t>setName</a:t>
            </a:r>
            <a:r>
              <a:rPr b="0" lang="es-ES" sz="2400" spc="-1" strike="noStrike">
                <a:solidFill>
                  <a:srgbClr val="000000"/>
                </a:solidFill>
                <a:latin typeface="Calibri"/>
              </a:rPr>
              <a:t>("Nombre que sea"). También podemos obtener un objeto que represente el hilo de ejecución con </a:t>
            </a:r>
            <a:r>
              <a:rPr b="1" lang="es-ES" sz="2400" spc="-1" strike="noStrike">
                <a:solidFill>
                  <a:srgbClr val="000000"/>
                </a:solidFill>
                <a:latin typeface="Calibri"/>
              </a:rPr>
              <a:t>currentThread</a:t>
            </a:r>
            <a:r>
              <a:rPr b="0" lang="es-ES" sz="2400" spc="-1" strike="noStrike">
                <a:solidFill>
                  <a:srgbClr val="000000"/>
                </a:solidFill>
                <a:latin typeface="Calibri"/>
              </a:rPr>
              <a:t> que nos devolverá un objeto de la clase Thread.</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Otra operación de utilidad al gestionar hilos es indicar la prioridad que queremos darle a un hilo. </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En realidad esta prioridad es indicativa, el sistema operativo no está obligado a respetarla aunque por lo general lo hacen. Se puede indicar la prioridad con</a:t>
            </a:r>
            <a:r>
              <a:rPr b="1" lang="es-ES" sz="2400" spc="-1" strike="noStrike">
                <a:solidFill>
                  <a:srgbClr val="000000"/>
                </a:solidFill>
                <a:latin typeface="Calibri"/>
              </a:rPr>
              <a:t> setPriority</a:t>
            </a:r>
            <a:r>
              <a:rPr b="0" lang="es-ES" sz="2400" spc="-1" strike="noStrike">
                <a:solidFill>
                  <a:srgbClr val="000000"/>
                </a:solidFill>
                <a:latin typeface="Calibri"/>
              </a:rPr>
              <a:t>(10). La máxima prioridad posible es MAX_PRIORITY, y la mínima es MIN_PRIORITY.</a:t>
            </a: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133"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134" name="Rectángulo 10"/>
          <p:cNvSpPr/>
          <p:nvPr/>
        </p:nvSpPr>
        <p:spPr>
          <a:xfrm>
            <a:off x="-396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135"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136" name="CuadroTexto 1"/>
          <p:cNvSpPr/>
          <p:nvPr/>
        </p:nvSpPr>
        <p:spPr>
          <a:xfrm>
            <a:off x="0" y="902520"/>
            <a:ext cx="11862000" cy="2649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2400" spc="-1" strike="noStrike">
                <a:solidFill>
                  <a:srgbClr val="000000"/>
                </a:solidFill>
                <a:latin typeface="Calibri"/>
              </a:rPr>
              <a:t>Cuando lanzamos una operación también podemos usar el método Thread.</a:t>
            </a:r>
            <a:r>
              <a:rPr b="1" lang="es-ES" sz="2400" spc="-1" strike="noStrike">
                <a:solidFill>
                  <a:srgbClr val="000000"/>
                </a:solidFill>
                <a:latin typeface="Calibri"/>
              </a:rPr>
              <a:t>sleep</a:t>
            </a:r>
            <a:r>
              <a:rPr b="0" lang="es-ES" sz="2400" spc="-1" strike="noStrike">
                <a:solidFill>
                  <a:srgbClr val="000000"/>
                </a:solidFill>
                <a:latin typeface="Calibri"/>
              </a:rPr>
              <a:t>(numero) y poner nuestro hilo «a dormir».</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Cuando se trabaja con prioridades en hilos </a:t>
            </a:r>
            <a:r>
              <a:rPr b="1" lang="es-ES" sz="2400" spc="-1" strike="noStrike">
                <a:solidFill>
                  <a:srgbClr val="ff0000"/>
                </a:solidFill>
                <a:latin typeface="Calibri"/>
              </a:rPr>
              <a:t>no hay garantías de que un hilo termine cuando esperemos</a:t>
            </a:r>
            <a:r>
              <a:rPr b="0" lang="es-ES" sz="2400" spc="-1" strike="noStrike">
                <a:solidFill>
                  <a:srgbClr val="ff0000"/>
                </a:solidFill>
                <a:latin typeface="Calibri"/>
              </a:rPr>
              <a:t>.</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Podemos terminar un hilo de ejecución llamando al método </a:t>
            </a:r>
            <a:r>
              <a:rPr b="1" lang="es-ES" sz="2400" spc="-1" strike="noStrike">
                <a:solidFill>
                  <a:srgbClr val="000000"/>
                </a:solidFill>
                <a:latin typeface="Calibri"/>
              </a:rPr>
              <a:t>join</a:t>
            </a:r>
            <a:r>
              <a:rPr b="0" lang="es-ES" sz="2400" spc="-1" strike="noStrike">
                <a:solidFill>
                  <a:srgbClr val="000000"/>
                </a:solidFill>
                <a:latin typeface="Calibri"/>
              </a:rPr>
              <a:t>. Este método devuelve el control al hilo principal que lanzó el hilo secundario con la posibilidad de elegir un tiempo de espera en milisegundos.</a:t>
            </a: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138"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139" name="Rectángulo 10"/>
          <p:cNvSpPr/>
          <p:nvPr/>
        </p:nvSpPr>
        <p:spPr>
          <a:xfrm>
            <a:off x="-396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140"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141" name="CuadroTexto 1"/>
          <p:cNvSpPr/>
          <p:nvPr/>
        </p:nvSpPr>
        <p:spPr>
          <a:xfrm>
            <a:off x="0" y="902520"/>
            <a:ext cx="11862000" cy="55760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s-ES" sz="2400" spc="-1" strike="noStrike">
                <a:solidFill>
                  <a:srgbClr val="000000"/>
                </a:solidFill>
                <a:latin typeface="Calibri"/>
              </a:rPr>
              <a:t>Sincronización de hilos.</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Cuando un método acceda a una variable miembro que esté compartida deberemos proteger dicha sección crítica, usando </a:t>
            </a:r>
            <a:r>
              <a:rPr b="1" lang="es-ES" sz="2400" spc="-1" strike="noStrike">
                <a:solidFill>
                  <a:srgbClr val="000000"/>
                </a:solidFill>
                <a:latin typeface="Calibri"/>
              </a:rPr>
              <a:t>synchronized</a:t>
            </a:r>
            <a:r>
              <a:rPr b="0" lang="es-ES" sz="2400" spc="-1" strike="noStrike">
                <a:solidFill>
                  <a:srgbClr val="000000"/>
                </a:solidFill>
                <a:latin typeface="Calibri"/>
              </a:rPr>
              <a:t>. Se puede poner todo el método synchronized o marcar un trozo de código más pequeño.</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r>
              <a:rPr b="1" lang="es-ES" sz="2400" spc="-1" strike="noStrike">
                <a:solidFill>
                  <a:srgbClr val="000000"/>
                </a:solidFill>
                <a:latin typeface="Calibri"/>
              </a:rPr>
              <a:t>Información entre hilos.</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Todos los hilos comparten todo, así que obtener información es tan sencillo como consultar un dato. En realidad podemos comunicar los hilos con otro mecanismo llamado sockets de red, pero se ve en el tema siguiente.</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7fafd"/>
            </a:gs>
            <a:gs pos="100000">
              <a:srgbClr val="cc3300"/>
            </a:gs>
          </a:gsLst>
          <a:lin ang="5400000"/>
        </a:gra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4640"/>
            <a:ext cx="9143640" cy="2387160"/>
          </a:xfrm>
          <a:prstGeom prst="rect">
            <a:avLst/>
          </a:prstGeom>
          <a:noFill/>
          <a:ln w="0">
            <a:noFill/>
          </a:ln>
        </p:spPr>
        <p:txBody>
          <a:bodyPr anchor="b">
            <a:noAutofit/>
          </a:bodyPr>
          <a:p>
            <a:pPr indent="0" algn="ctr">
              <a:lnSpc>
                <a:spcPct val="90000"/>
              </a:lnSpc>
              <a:buNone/>
            </a:pPr>
            <a:r>
              <a:rPr b="0" lang="es-ES" sz="6000" spc="-1" strike="noStrike">
                <a:solidFill>
                  <a:srgbClr val="000000"/>
                </a:solidFill>
                <a:latin typeface="Calibri Light"/>
              </a:rPr>
              <a:t>Hilos</a:t>
            </a:r>
            <a:endParaRPr b="0" lang="es-ES" sz="6000" spc="-1" strike="noStrike">
              <a:solidFill>
                <a:srgbClr val="000000"/>
              </a:solidFill>
              <a:latin typeface="Calibri"/>
            </a:endParaRPr>
          </a:p>
        </p:txBody>
      </p:sp>
      <p:sp>
        <p:nvSpPr>
          <p:cNvPr id="47"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48"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49" name="CuadroTexto 7"/>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143"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144" name="Rectángulo 10"/>
          <p:cNvSpPr/>
          <p:nvPr/>
        </p:nvSpPr>
        <p:spPr>
          <a:xfrm>
            <a:off x="-396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145"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146" name="CuadroTexto 1"/>
          <p:cNvSpPr/>
          <p:nvPr/>
        </p:nvSpPr>
        <p:spPr>
          <a:xfrm>
            <a:off x="0" y="902520"/>
            <a:ext cx="1186200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2400" spc="-1" strike="noStrike">
                <a:solidFill>
                  <a:srgbClr val="000000"/>
                </a:solidFill>
                <a:latin typeface="Calibri"/>
              </a:rPr>
              <a:t>El siguiente programa ilustra el uso de estos métodos:</a:t>
            </a:r>
            <a:endParaRPr b="0" lang="es-ES" sz="2400" spc="-1" strike="noStrike">
              <a:solidFill>
                <a:srgbClr val="000000"/>
              </a:solidFill>
              <a:latin typeface="Arial"/>
            </a:endParaRPr>
          </a:p>
        </p:txBody>
      </p:sp>
      <p:pic>
        <p:nvPicPr>
          <p:cNvPr id="147" name="Picture 2" descr=""/>
          <p:cNvPicPr/>
          <p:nvPr/>
        </p:nvPicPr>
        <p:blipFill>
          <a:blip r:embed="rId1"/>
          <a:stretch/>
        </p:blipFill>
        <p:spPr>
          <a:xfrm>
            <a:off x="1140840" y="1483560"/>
            <a:ext cx="8152920" cy="4781160"/>
          </a:xfrm>
          <a:prstGeom prst="rect">
            <a:avLst/>
          </a:prstGeom>
          <a:ln w="9525">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149"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150" name="Rectángulo 10"/>
          <p:cNvSpPr/>
          <p:nvPr/>
        </p:nvSpPr>
        <p:spPr>
          <a:xfrm>
            <a:off x="-396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151"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pic>
        <p:nvPicPr>
          <p:cNvPr id="152" name="Picture 2" descr=""/>
          <p:cNvPicPr/>
          <p:nvPr/>
        </p:nvPicPr>
        <p:blipFill>
          <a:blip r:embed="rId1"/>
          <a:stretch/>
        </p:blipFill>
        <p:spPr>
          <a:xfrm>
            <a:off x="1627920" y="1366560"/>
            <a:ext cx="6048000" cy="2247480"/>
          </a:xfrm>
          <a:prstGeom prst="rect">
            <a:avLst/>
          </a:prstGeom>
          <a:ln w="9525">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Rectángulo 5"/>
          <p:cNvSpPr/>
          <p:nvPr/>
        </p:nvSpPr>
        <p:spPr>
          <a:xfrm>
            <a:off x="0" y="6409080"/>
            <a:ext cx="12191760" cy="448560"/>
          </a:xfrm>
          <a:prstGeom prst="rect">
            <a:avLst/>
          </a:prstGeom>
          <a:solidFill>
            <a:srgbClr val="c000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154" name="Rectángulo 10"/>
          <p:cNvSpPr/>
          <p:nvPr/>
        </p:nvSpPr>
        <p:spPr>
          <a:xfrm>
            <a:off x="0" y="0"/>
            <a:ext cx="12191760" cy="709920"/>
          </a:xfrm>
          <a:prstGeom prst="rect">
            <a:avLst/>
          </a:prstGeom>
          <a:solidFill>
            <a:srgbClr val="c000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chemeClr val="lt1"/>
                </a:solidFill>
                <a:latin typeface="Calibri"/>
              </a:rPr>
              <a:t>Acceso a datos – Actividad </a:t>
            </a:r>
            <a:endParaRPr b="0" lang="es-ES" sz="2800" spc="-1" strike="noStrike">
              <a:solidFill>
                <a:srgbClr val="ffffff"/>
              </a:solidFill>
              <a:latin typeface="Arial"/>
            </a:endParaRPr>
          </a:p>
        </p:txBody>
      </p:sp>
      <p:sp>
        <p:nvSpPr>
          <p:cNvPr id="155" name="CuadroTexto 1"/>
          <p:cNvSpPr/>
          <p:nvPr/>
        </p:nvSpPr>
        <p:spPr>
          <a:xfrm>
            <a:off x="218880" y="656280"/>
            <a:ext cx="11972520" cy="2649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
        <p:nvSpPr>
          <p:cNvPr id="156" name="7 Rectángulo"/>
          <p:cNvSpPr/>
          <p:nvPr/>
        </p:nvSpPr>
        <p:spPr>
          <a:xfrm>
            <a:off x="0" y="971640"/>
            <a:ext cx="1192500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2800" spc="-1" strike="noStrike">
                <a:solidFill>
                  <a:srgbClr val="000000"/>
                </a:solidFill>
                <a:latin typeface="Calibri"/>
              </a:rPr>
              <a:t>Realiza la actividad </a:t>
            </a:r>
            <a:r>
              <a:rPr b="1" lang="es-ES" sz="2800" spc="-1" strike="noStrike">
                <a:solidFill>
                  <a:srgbClr val="000000"/>
                </a:solidFill>
                <a:latin typeface="Calibri"/>
              </a:rPr>
              <a:t>PSP_T2_prog</a:t>
            </a:r>
            <a:endParaRPr b="0" lang="es-ES" sz="2800" spc="-1" strike="noStrike">
              <a:solidFill>
                <a:srgbClr val="000000"/>
              </a:solidFill>
              <a:latin typeface="Arial"/>
            </a:endParaRPr>
          </a:p>
        </p:txBody>
      </p:sp>
      <p:pic>
        <p:nvPicPr>
          <p:cNvPr id="157" name="Imagen 2" descr=""/>
          <p:cNvPicPr/>
          <p:nvPr/>
        </p:nvPicPr>
        <p:blipFill>
          <a:blip r:embed="rId1"/>
          <a:stretch/>
        </p:blipFill>
        <p:spPr>
          <a:xfrm>
            <a:off x="4411080" y="2323080"/>
            <a:ext cx="3065400" cy="3065400"/>
          </a:xfrm>
          <a:prstGeom prst="rect">
            <a:avLst/>
          </a:prstGeom>
          <a:ln w="0">
            <a:noFill/>
          </a:ln>
        </p:spPr>
      </p:pic>
      <p:sp>
        <p:nvSpPr>
          <p:cNvPr id="158"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160"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161" name="Rectángulo 10"/>
          <p:cNvSpPr/>
          <p:nvPr/>
        </p:nvSpPr>
        <p:spPr>
          <a:xfrm>
            <a:off x="-396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162"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163" name="CuadroTexto 1"/>
          <p:cNvSpPr/>
          <p:nvPr/>
        </p:nvSpPr>
        <p:spPr>
          <a:xfrm>
            <a:off x="0" y="902520"/>
            <a:ext cx="11862000" cy="19184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s-ES" sz="2400" spc="-1" strike="noStrike">
                <a:solidFill>
                  <a:srgbClr val="000000"/>
                </a:solidFill>
                <a:latin typeface="Calibri"/>
              </a:rPr>
              <a:t>Una estructura típica de un programa multihilo sería esta:</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pic>
        <p:nvPicPr>
          <p:cNvPr id="164" name="Picture 3" descr=""/>
          <p:cNvPicPr/>
          <p:nvPr/>
        </p:nvPicPr>
        <p:blipFill>
          <a:blip r:embed="rId1"/>
          <a:stretch/>
        </p:blipFill>
        <p:spPr>
          <a:xfrm>
            <a:off x="4121640" y="1588320"/>
            <a:ext cx="3665160" cy="4690080"/>
          </a:xfrm>
          <a:prstGeom prst="rect">
            <a:avLst/>
          </a:prstGeom>
          <a:ln w="9525">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166"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167" name="Rectángulo 10"/>
          <p:cNvSpPr/>
          <p:nvPr/>
        </p:nvSpPr>
        <p:spPr>
          <a:xfrm>
            <a:off x="-396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168"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169" name="CuadroTexto 1"/>
          <p:cNvSpPr/>
          <p:nvPr/>
        </p:nvSpPr>
        <p:spPr>
          <a:xfrm>
            <a:off x="0" y="902520"/>
            <a:ext cx="1186200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
        <p:nvSpPr>
          <p:cNvPr id="170" name="CuadroTexto 1"/>
          <p:cNvSpPr/>
          <p:nvPr/>
        </p:nvSpPr>
        <p:spPr>
          <a:xfrm>
            <a:off x="0" y="902520"/>
            <a:ext cx="11862000" cy="6673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2400" spc="-1" strike="noStrike">
                <a:solidFill>
                  <a:srgbClr val="000000"/>
                </a:solidFill>
                <a:latin typeface="Calibri"/>
              </a:rPr>
              <a:t>Supongamos la siguiente clase:</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Podríamos construir un objeto contador y pasárselo a todos los hilos para que en ese único objeto se almacene el recuento final. El problema es que en la programación multihilo </a:t>
            </a:r>
            <a:r>
              <a:rPr b="1" lang="es-ES" sz="2400" spc="-1" strike="noStrike">
                <a:solidFill>
                  <a:srgbClr val="000000"/>
                </a:solidFill>
                <a:latin typeface="Calibri"/>
              </a:rPr>
              <a:t>SI EL OBJETO CONTADOR SE COMPARTE ENTRE VARIOS HILOS LA CUENTA FINAL RESULTANTE ES MUY POSIBLE QUE ESTÉ MAL. Un proceso leerá la variable contador para incrementarla y puede que alguien la haya modificado justo en ese momento.</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pic>
        <p:nvPicPr>
          <p:cNvPr id="171" name="Picture 3" descr=""/>
          <p:cNvPicPr/>
          <p:nvPr/>
        </p:nvPicPr>
        <p:blipFill>
          <a:blip r:embed="rId1"/>
          <a:stretch/>
        </p:blipFill>
        <p:spPr>
          <a:xfrm>
            <a:off x="2806560" y="1716840"/>
            <a:ext cx="4123800" cy="2076120"/>
          </a:xfrm>
          <a:prstGeom prst="rect">
            <a:avLst/>
          </a:prstGeom>
          <a:ln w="9525">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173"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174" name="Rectángulo 10"/>
          <p:cNvSpPr/>
          <p:nvPr/>
        </p:nvSpPr>
        <p:spPr>
          <a:xfrm>
            <a:off x="-396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175"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176" name="CuadroTexto 1"/>
          <p:cNvSpPr/>
          <p:nvPr/>
        </p:nvSpPr>
        <p:spPr>
          <a:xfrm>
            <a:off x="0" y="902520"/>
            <a:ext cx="1186200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
        <p:nvSpPr>
          <p:cNvPr id="177" name="CuadroTexto 1"/>
          <p:cNvSpPr/>
          <p:nvPr/>
        </p:nvSpPr>
        <p:spPr>
          <a:xfrm>
            <a:off x="0" y="902520"/>
            <a:ext cx="11862000" cy="4844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2400" spc="-1" strike="noStrike">
                <a:solidFill>
                  <a:srgbClr val="000000"/>
                </a:solidFill>
                <a:latin typeface="Calibri"/>
              </a:rPr>
              <a:t>Debemos proteger las regiones críticas:</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pic>
        <p:nvPicPr>
          <p:cNvPr id="178" name="Picture 4" descr=""/>
          <p:cNvPicPr/>
          <p:nvPr/>
        </p:nvPicPr>
        <p:blipFill>
          <a:blip r:embed="rId1"/>
          <a:stretch/>
        </p:blipFill>
        <p:spPr>
          <a:xfrm>
            <a:off x="2970720" y="1928880"/>
            <a:ext cx="4638240" cy="2085480"/>
          </a:xfrm>
          <a:prstGeom prst="rect">
            <a:avLst/>
          </a:prstGeom>
          <a:ln w="9525">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180"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181" name="Rectángulo 10"/>
          <p:cNvSpPr/>
          <p:nvPr/>
        </p:nvSpPr>
        <p:spPr>
          <a:xfrm>
            <a:off x="-396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182"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183" name="CuadroTexto 1"/>
          <p:cNvSpPr/>
          <p:nvPr/>
        </p:nvSpPr>
        <p:spPr>
          <a:xfrm>
            <a:off x="0" y="902520"/>
            <a:ext cx="1186200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
        <p:nvSpPr>
          <p:cNvPr id="184" name="CuadroTexto 1"/>
          <p:cNvSpPr/>
          <p:nvPr/>
        </p:nvSpPr>
        <p:spPr>
          <a:xfrm>
            <a:off x="0" y="902520"/>
            <a:ext cx="11862000" cy="5210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s-ES" sz="2400" spc="-1" strike="noStrike">
                <a:solidFill>
                  <a:srgbClr val="000000"/>
                </a:solidFill>
                <a:latin typeface="Calibri"/>
              </a:rPr>
              <a:t>Documentación.</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La estructura general de toda aplicación multihilo es algo similar a lo siguiente:</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Habrá tareas que se puedan paralelizar.</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Dichas tareas heredarán de Runnable.</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Habrá procesos que pueden ser accedidos por muchos hilos. Estos objetos </a:t>
            </a:r>
            <a:r>
              <a:rPr b="1" lang="es-ES" sz="2400" spc="-1" strike="noStrike">
                <a:solidFill>
                  <a:srgbClr val="000000"/>
                </a:solidFill>
                <a:latin typeface="Calibri"/>
              </a:rPr>
              <a:t>deberán usar synchronized</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Habrá que crear los recursos compartidos y crear los hilos. Esta operación se debe hacer en este orden.</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186"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187" name="Rectángulo 10"/>
          <p:cNvSpPr/>
          <p:nvPr/>
        </p:nvSpPr>
        <p:spPr>
          <a:xfrm>
            <a:off x="-396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188"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189" name="CuadroTexto 1"/>
          <p:cNvSpPr/>
          <p:nvPr/>
        </p:nvSpPr>
        <p:spPr>
          <a:xfrm>
            <a:off x="0" y="902520"/>
            <a:ext cx="1186200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
        <p:nvSpPr>
          <p:cNvPr id="190" name="CuadroTexto 1"/>
          <p:cNvSpPr/>
          <p:nvPr/>
        </p:nvSpPr>
        <p:spPr>
          <a:xfrm>
            <a:off x="0" y="902520"/>
            <a:ext cx="11862000" cy="9965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s-ES" sz="2400" spc="-1" strike="noStrike">
                <a:solidFill>
                  <a:srgbClr val="000000"/>
                </a:solidFill>
                <a:latin typeface="Calibri"/>
              </a:rPr>
              <a:t>Depuración.</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La depuración de programas multihilo debe hacerse exclusivamente trabajando con pruebas de unidad y las comprobaciones de tipos de Java.</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Por un lado, los depuradores solo funcionan vinculándose con el hilo principal («main») de la aplicación, por lo que si se desea depurar un hilo concreto se tendrá que averiguar el identificador de dicho hilo para poder conectar con él desde el depurador.</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Los depuradores «interfieren» con la ejecución de los hilos así que pueden pasar cosas tan curiosas como que un programa </a:t>
            </a:r>
            <a:r>
              <a:rPr b="0" i="1" lang="es-ES" sz="2400" spc="-1" strike="noStrike">
                <a:solidFill>
                  <a:srgbClr val="000000"/>
                </a:solidFill>
                <a:latin typeface="Calibri"/>
              </a:rPr>
              <a:t>funcione cuando usamos el depurador pero vuelva a fallar al ejecutarlo solo</a:t>
            </a:r>
            <a:r>
              <a:rPr b="0" lang="es-ES" sz="2400" spc="-1" strike="noStrike">
                <a:solidFill>
                  <a:srgbClr val="000000"/>
                </a:solidFill>
                <a:latin typeface="Calibri"/>
              </a:rPr>
              <a:t>.</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Los mensajes de traza pueden aparecer antes o después de lo esperado, así que en realidad no sabemos cuando se escribió un mensaje en pantalla ni qué operaciones se efectuaron antes o después.</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192"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193" name="Rectángulo 10"/>
          <p:cNvSpPr/>
          <p:nvPr/>
        </p:nvSpPr>
        <p:spPr>
          <a:xfrm>
            <a:off x="-396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194"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195" name="CuadroTexto 1"/>
          <p:cNvSpPr/>
          <p:nvPr/>
        </p:nvSpPr>
        <p:spPr>
          <a:xfrm>
            <a:off x="0" y="902520"/>
            <a:ext cx="1186200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
        <p:nvSpPr>
          <p:cNvPr id="196" name="CuadroTexto 1"/>
          <p:cNvSpPr/>
          <p:nvPr/>
        </p:nvSpPr>
        <p:spPr>
          <a:xfrm>
            <a:off x="0" y="902520"/>
            <a:ext cx="11862000" cy="67334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2800" spc="-1" strike="noStrike">
                <a:solidFill>
                  <a:srgbClr val="000000"/>
                </a:solidFill>
                <a:latin typeface="NimbusSanL-Regu"/>
              </a:rPr>
              <a:t>Para poder sincronizar hilos existen 2 herramientas , </a:t>
            </a:r>
            <a:r>
              <a:rPr b="1" lang="es-ES" sz="2800" spc="-1" strike="noStrike">
                <a:solidFill>
                  <a:srgbClr val="000000"/>
                </a:solidFill>
                <a:latin typeface="NimbusSanL-Regu"/>
              </a:rPr>
              <a:t>semáforos y monitores</a:t>
            </a:r>
            <a:r>
              <a:rPr b="0" lang="es-ES" sz="2800" spc="-1" strike="noStrike">
                <a:solidFill>
                  <a:srgbClr val="000000"/>
                </a:solidFill>
                <a:latin typeface="NimbusSanL-Regu"/>
              </a:rPr>
              <a:t>.</a:t>
            </a:r>
            <a:endParaRPr b="0" lang="es-ES" sz="2800" spc="-1" strike="noStrike">
              <a:solidFill>
                <a:srgbClr val="000000"/>
              </a:solidFill>
              <a:latin typeface="Arial"/>
            </a:endParaRPr>
          </a:p>
          <a:p>
            <a:pPr>
              <a:lnSpc>
                <a:spcPct val="100000"/>
              </a:lnSpc>
            </a:pPr>
            <a:endParaRPr b="0" lang="es-ES" sz="2800" spc="-1" strike="noStrike">
              <a:solidFill>
                <a:srgbClr val="000000"/>
              </a:solidFill>
              <a:latin typeface="Arial"/>
            </a:endParaRPr>
          </a:p>
          <a:p>
            <a:pPr>
              <a:lnSpc>
                <a:spcPct val="100000"/>
              </a:lnSpc>
            </a:pPr>
            <a:r>
              <a:rPr b="0" lang="es-ES" sz="2800" spc="-1" strike="noStrike">
                <a:solidFill>
                  <a:srgbClr val="000000"/>
                </a:solidFill>
                <a:latin typeface="NimbusSanL-Regu"/>
              </a:rPr>
              <a:t>Los semáforos se pueden utilizar para controlar el acceso a un determinado recurso formado por un numero finito de instancias.Un semáforo se representa como una variable entera donde su valor representa el número de instancias libres o disponibles en el recurso compartido y una cola donde se almacenan los procesos o hilos bloqueados esperando para usar el recurso. En la fase de inicialización, se proporciona un valor inicial al semáforo igual al número de recursos inicialmente disponibles. Posteriormente, se puede acceder y modificar el valor del semáforo mediante dos operaciones atómicas.</a:t>
            </a:r>
            <a:endParaRPr b="0" lang="es-ES" sz="28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198"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199" name="Rectángulo 10"/>
          <p:cNvSpPr/>
          <p:nvPr/>
        </p:nvSpPr>
        <p:spPr>
          <a:xfrm>
            <a:off x="-396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200"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201" name="CuadroTexto 1"/>
          <p:cNvSpPr/>
          <p:nvPr/>
        </p:nvSpPr>
        <p:spPr>
          <a:xfrm>
            <a:off x="0" y="902520"/>
            <a:ext cx="1186200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
        <p:nvSpPr>
          <p:cNvPr id="202" name="CuadroTexto 1"/>
          <p:cNvSpPr/>
          <p:nvPr/>
        </p:nvSpPr>
        <p:spPr>
          <a:xfrm>
            <a:off x="0" y="902520"/>
            <a:ext cx="11862000" cy="55760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s-ES" sz="2400" spc="-1" strike="noStrike">
                <a:solidFill>
                  <a:srgbClr val="000000"/>
                </a:solidFill>
                <a:latin typeface="NimbusSanL-Bold"/>
              </a:rPr>
              <a:t>Wait (espera)</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NimbusSanL-Regu"/>
              </a:rPr>
              <a:t>Un proceso que ejecuta esta operación disminuye el número de instancias</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NimbusSanL-Regu"/>
              </a:rPr>
              <a:t>disponibles en uno, ya que se supone que la va a utilizar. Si el valor es</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NimbusSanL-Regu"/>
              </a:rPr>
              <a:t>menor que 0, significa que no hay instancias disponibles. En ese sentido, el</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NimbusSanL-Regu"/>
              </a:rPr>
              <a:t>proceso queda en estado Bloqueado hasta que el semáforo se libere cuando</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NimbusSanL-Regu"/>
              </a:rPr>
              <a:t>haya instancias. El valor negativo del semáforo especifica cuantos procesos</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NimbusSanL-Regu"/>
              </a:rPr>
              <a:t>están bloqueados esperando por el recurso.</a:t>
            </a:r>
            <a:endParaRPr b="0" lang="es-ES" sz="24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NimbusSanL-ReguItal"/>
              </a:rPr>
              <a:t>Wait(Semaphore S) {</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NimbusSanL-ReguItal"/>
              </a:rPr>
              <a:t>S.valor--;</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NimbusSanL-ReguItal"/>
              </a:rPr>
              <a:t>If(S.valor &lt; 0){</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NimbusSanL-ReguItal"/>
              </a:rPr>
              <a:t>Añadir el proceso o hilo a la lista S.cola</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NimbusSanL-ReguItal"/>
              </a:rPr>
              <a:t>Bloquear la tarea</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NimbusSanL-ReguItal"/>
              </a:rPr>
              <a:t>}</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NimbusSanL-ReguItal"/>
              </a:rPr>
              <a:t>}</a:t>
            </a:r>
            <a:endParaRPr b="0" lang="es-ES" sz="18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51"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52" name="Rectángulo 10"/>
          <p:cNvSpPr/>
          <p:nvPr/>
        </p:nvSpPr>
        <p:spPr>
          <a:xfrm>
            <a:off x="-396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a:t>
            </a:r>
            <a:endParaRPr b="0" lang="es-ES" sz="3200" spc="-1" strike="noStrike">
              <a:solidFill>
                <a:srgbClr val="000000"/>
              </a:solidFill>
              <a:latin typeface="Arial"/>
            </a:endParaRPr>
          </a:p>
        </p:txBody>
      </p:sp>
      <p:sp>
        <p:nvSpPr>
          <p:cNvPr id="53"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54" name="CuadroTexto 1"/>
          <p:cNvSpPr/>
          <p:nvPr/>
        </p:nvSpPr>
        <p:spPr>
          <a:xfrm>
            <a:off x="160920" y="906480"/>
            <a:ext cx="11862000" cy="1918440"/>
          </a:xfrm>
          <a:prstGeom prst="rect">
            <a:avLst/>
          </a:prstGeom>
          <a:noFill/>
          <a:ln w="0">
            <a:noFill/>
          </a:ln>
        </p:spPr>
        <p:style>
          <a:lnRef idx="0"/>
          <a:fillRef idx="0"/>
          <a:effectRef idx="0"/>
          <a:fontRef idx="minor"/>
        </p:style>
        <p:txBody>
          <a:bodyPr lIns="90000" rIns="90000" tIns="45000" bIns="45000" anchor="t">
            <a:spAutoFit/>
          </a:bodyPr>
          <a:p>
            <a:pPr indent="-216000">
              <a:lnSpc>
                <a:spcPct val="100000"/>
              </a:lnSpc>
              <a:buClr>
                <a:srgbClr val="000000"/>
              </a:buClr>
              <a:buFont typeface="Arial"/>
              <a:buChar char="•"/>
            </a:pPr>
            <a:r>
              <a:rPr b="0" lang="es-ES" sz="2400" spc="-1" strike="noStrike">
                <a:solidFill>
                  <a:srgbClr val="000000"/>
                </a:solidFill>
                <a:latin typeface="Calibri"/>
              </a:rPr>
              <a:t> </a:t>
            </a:r>
            <a:r>
              <a:rPr b="0" lang="es-ES" sz="2400" spc="-1" strike="noStrike">
                <a:solidFill>
                  <a:srgbClr val="000000"/>
                </a:solidFill>
                <a:latin typeface="Calibri"/>
              </a:rPr>
              <a:t>Estados de un hilo. Cambios de estado.</a:t>
            </a:r>
            <a:endParaRPr b="0" lang="es-ES" sz="2400" spc="-1" strike="noStrike">
              <a:solidFill>
                <a:srgbClr val="000000"/>
              </a:solidFill>
              <a:latin typeface="Arial"/>
            </a:endParaRPr>
          </a:p>
          <a:p>
            <a:pPr>
              <a:lnSpc>
                <a:spcPct val="100000"/>
              </a:lnSpc>
            </a:pPr>
            <a:r>
              <a:rPr b="1" lang="es-ES" sz="2400" spc="-1" strike="noStrike">
                <a:solidFill>
                  <a:srgbClr val="000000"/>
                </a:solidFill>
                <a:latin typeface="Calibri"/>
              </a:rPr>
              <a:t>.</a:t>
            </a:r>
            <a:r>
              <a:rPr b="0" lang="es-ES" sz="2400" spc="-1" strike="noStrike">
                <a:solidFill>
                  <a:srgbClr val="000000"/>
                </a:solidFill>
                <a:latin typeface="Calibri"/>
              </a:rPr>
              <a:t> Recursos compartidos por los hilos.</a:t>
            </a:r>
            <a:endParaRPr b="0" lang="es-ES" sz="2400" spc="-1" strike="noStrike">
              <a:solidFill>
                <a:srgbClr val="000000"/>
              </a:solidFill>
              <a:latin typeface="Arial"/>
            </a:endParaRPr>
          </a:p>
          <a:p>
            <a:pPr>
              <a:lnSpc>
                <a:spcPct val="100000"/>
              </a:lnSpc>
            </a:pPr>
            <a:r>
              <a:rPr b="1" lang="es-ES" sz="2400" spc="-1" strike="noStrike">
                <a:solidFill>
                  <a:srgbClr val="000000"/>
                </a:solidFill>
                <a:latin typeface="Calibri"/>
              </a:rPr>
              <a:t>.</a:t>
            </a:r>
            <a:r>
              <a:rPr b="0" lang="es-ES" sz="2400" spc="-1" strike="noStrike">
                <a:solidFill>
                  <a:srgbClr val="000000"/>
                </a:solidFill>
                <a:latin typeface="Calibri"/>
              </a:rPr>
              <a:t> Hilos de usuario vs. hilos de sistema. Modelos de hilos.</a:t>
            </a:r>
            <a:endParaRPr b="0" lang="es-ES" sz="2400" spc="-1" strike="noStrike">
              <a:solidFill>
                <a:srgbClr val="000000"/>
              </a:solidFill>
              <a:latin typeface="Arial"/>
            </a:endParaRPr>
          </a:p>
          <a:p>
            <a:pPr>
              <a:lnSpc>
                <a:spcPct val="100000"/>
              </a:lnSpc>
            </a:pPr>
            <a:r>
              <a:rPr b="1" lang="es-ES" sz="2400" spc="-1" strike="noStrike">
                <a:solidFill>
                  <a:srgbClr val="000000"/>
                </a:solidFill>
                <a:latin typeface="Calibri"/>
              </a:rPr>
              <a:t>.</a:t>
            </a:r>
            <a:r>
              <a:rPr b="0" lang="es-ES" sz="2400" spc="-1" strike="noStrike">
                <a:solidFill>
                  <a:srgbClr val="000000"/>
                </a:solidFill>
                <a:latin typeface="Calibri"/>
              </a:rPr>
              <a:t> Planificación de hilos.</a:t>
            </a:r>
            <a:endParaRPr b="0" lang="es-ES" sz="2400" spc="-1" strike="noStrike">
              <a:solidFill>
                <a:srgbClr val="000000"/>
              </a:solidFill>
              <a:latin typeface="Arial"/>
            </a:endParaRPr>
          </a:p>
          <a:p>
            <a:pPr>
              <a:lnSpc>
                <a:spcPct val="100000"/>
              </a:lnSpc>
            </a:pPr>
            <a:r>
              <a:rPr b="1" lang="es-ES" sz="2400" spc="-1" strike="noStrike">
                <a:solidFill>
                  <a:srgbClr val="000000"/>
                </a:solidFill>
                <a:latin typeface="Calibri"/>
              </a:rPr>
              <a:t>.</a:t>
            </a:r>
            <a:r>
              <a:rPr b="0" lang="es-ES" sz="2400" spc="-1" strike="noStrike">
                <a:solidFill>
                  <a:srgbClr val="000000"/>
                </a:solidFill>
                <a:latin typeface="Calibri"/>
              </a:rPr>
              <a:t> Hilo principal de un programa.</a:t>
            </a: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204"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205" name="Rectángulo 10"/>
          <p:cNvSpPr/>
          <p:nvPr/>
        </p:nvSpPr>
        <p:spPr>
          <a:xfrm>
            <a:off x="-396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206"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207" name="CuadroTexto 1"/>
          <p:cNvSpPr/>
          <p:nvPr/>
        </p:nvSpPr>
        <p:spPr>
          <a:xfrm>
            <a:off x="0" y="902520"/>
            <a:ext cx="1186200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
        <p:nvSpPr>
          <p:cNvPr id="208" name="CuadroTexto 1"/>
          <p:cNvSpPr/>
          <p:nvPr/>
        </p:nvSpPr>
        <p:spPr>
          <a:xfrm>
            <a:off x="0" y="902520"/>
            <a:ext cx="11862000" cy="5910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s-ES" sz="3200" spc="-1" strike="noStrike">
                <a:solidFill>
                  <a:srgbClr val="000000"/>
                </a:solidFill>
                <a:latin typeface="NimbusSanL-Bold"/>
              </a:rPr>
              <a:t>Signal (señal)</a:t>
            </a:r>
            <a:endParaRPr b="0" lang="es-ES" sz="32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2800" spc="-1" strike="noStrike">
                <a:solidFill>
                  <a:srgbClr val="000000"/>
                </a:solidFill>
                <a:latin typeface="NimbusSanL-Regu"/>
              </a:rPr>
              <a:t>Un proceso, cuando termina de usar la instancia del recurso compartido correspondiente, avisa de su liberación mediante la operación signal. Para ello aumenta el valor de instancias disponibles en el semáforo. Si el valor es negativo o menor que 0, significara que hay procesos en estado bloqueado por lo que despertara a uno de ellos obteniéndolo de la cola. Si existen</a:t>
            </a:r>
            <a:endParaRPr b="0" lang="es-ES" sz="2800" spc="-1" strike="noStrike">
              <a:solidFill>
                <a:srgbClr val="000000"/>
              </a:solidFill>
              <a:latin typeface="Arial"/>
            </a:endParaRPr>
          </a:p>
          <a:p>
            <a:pPr>
              <a:lnSpc>
                <a:spcPct val="100000"/>
              </a:lnSpc>
            </a:pPr>
            <a:r>
              <a:rPr b="0" lang="es-ES" sz="2800" spc="-1" strike="noStrike">
                <a:solidFill>
                  <a:srgbClr val="000000"/>
                </a:solidFill>
                <a:latin typeface="NimbusSanL-Regu"/>
              </a:rPr>
              <a:t>varios procesos esperando, solamente uno de ellos pasara a estado Runnable. Esto ocurre cuando el número de recursos es limitado, por ejemplo, una plaza de parking. Si un coche abandona el parking, solamente otro puede ocupar la plaza dejando sin ser necesario avisar a todos los coches.</a:t>
            </a:r>
            <a:endParaRPr b="0" lang="es-ES" sz="28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210"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211" name="Rectángulo 10"/>
          <p:cNvSpPr/>
          <p:nvPr/>
        </p:nvSpPr>
        <p:spPr>
          <a:xfrm>
            <a:off x="-396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212"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213" name="CuadroTexto 1"/>
          <p:cNvSpPr/>
          <p:nvPr/>
        </p:nvSpPr>
        <p:spPr>
          <a:xfrm>
            <a:off x="0" y="902520"/>
            <a:ext cx="1186200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
        <p:nvSpPr>
          <p:cNvPr id="214" name="CuadroTexto 1"/>
          <p:cNvSpPr/>
          <p:nvPr/>
        </p:nvSpPr>
        <p:spPr>
          <a:xfrm>
            <a:off x="0" y="902520"/>
            <a:ext cx="11862000" cy="78627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2400" spc="-1" strike="noStrike">
                <a:solidFill>
                  <a:srgbClr val="000000"/>
                </a:solidFill>
                <a:latin typeface="NimbusSanL-Regu"/>
              </a:rPr>
              <a:t>El hilo que se despierta cuando se hace un signal es aleatorio y depende de la implementación de los semáforos y del sistema operativo subyacente.</a:t>
            </a:r>
            <a:endParaRPr b="0" lang="es-ES" sz="2400" spc="-1" strike="noStrike">
              <a:solidFill>
                <a:srgbClr val="000000"/>
              </a:solidFill>
              <a:latin typeface="Arial"/>
            </a:endParaRPr>
          </a:p>
          <a:p>
            <a:pPr>
              <a:lnSpc>
                <a:spcPct val="100000"/>
              </a:lnSpc>
            </a:pPr>
            <a:r>
              <a:rPr b="0" i="1" lang="es-ES" sz="1800" spc="-1" strike="noStrike">
                <a:solidFill>
                  <a:srgbClr val="000000"/>
                </a:solidFill>
                <a:latin typeface="NimbusSanL-Regu"/>
              </a:rPr>
              <a:t>Signal(Semaphore S) {</a:t>
            </a:r>
            <a:endParaRPr b="0" lang="es-ES" sz="1800" spc="-1" strike="noStrike">
              <a:solidFill>
                <a:srgbClr val="000000"/>
              </a:solidFill>
              <a:latin typeface="Arial"/>
            </a:endParaRPr>
          </a:p>
          <a:p>
            <a:pPr>
              <a:lnSpc>
                <a:spcPct val="100000"/>
              </a:lnSpc>
            </a:pPr>
            <a:r>
              <a:rPr b="0" i="1" lang="es-ES" sz="1800" spc="-1" strike="noStrike">
                <a:solidFill>
                  <a:srgbClr val="000000"/>
                </a:solidFill>
                <a:latin typeface="NimbusSanL-Regu"/>
              </a:rPr>
              <a:t>S.valor++;</a:t>
            </a:r>
            <a:endParaRPr b="0" lang="es-ES" sz="1800" spc="-1" strike="noStrike">
              <a:solidFill>
                <a:srgbClr val="000000"/>
              </a:solidFill>
              <a:latin typeface="Arial"/>
            </a:endParaRPr>
          </a:p>
          <a:p>
            <a:pPr>
              <a:lnSpc>
                <a:spcPct val="100000"/>
              </a:lnSpc>
            </a:pPr>
            <a:r>
              <a:rPr b="0" i="1" lang="es-ES" sz="1800" spc="-1" strike="noStrike">
                <a:solidFill>
                  <a:srgbClr val="000000"/>
                </a:solidFill>
                <a:latin typeface="NimbusSanL-Regu"/>
              </a:rPr>
              <a:t>If(S.valor &lt;= 0) {</a:t>
            </a:r>
            <a:endParaRPr b="0" lang="es-ES" sz="1800" spc="-1" strike="noStrike">
              <a:solidFill>
                <a:srgbClr val="000000"/>
              </a:solidFill>
              <a:latin typeface="Arial"/>
            </a:endParaRPr>
          </a:p>
          <a:p>
            <a:pPr>
              <a:lnSpc>
                <a:spcPct val="100000"/>
              </a:lnSpc>
            </a:pPr>
            <a:r>
              <a:rPr b="0" i="1" lang="es-ES" sz="1800" spc="-1" strike="noStrike">
                <a:solidFill>
                  <a:srgbClr val="000000"/>
                </a:solidFill>
                <a:latin typeface="NimbusSanL-Regu"/>
              </a:rPr>
              <a:t>Sacar una tarea P de la lsita S.cola</a:t>
            </a:r>
            <a:endParaRPr b="0" lang="es-ES" sz="1800" spc="-1" strike="noStrike">
              <a:solidFill>
                <a:srgbClr val="000000"/>
              </a:solidFill>
              <a:latin typeface="Arial"/>
            </a:endParaRPr>
          </a:p>
          <a:p>
            <a:pPr>
              <a:lnSpc>
                <a:spcPct val="100000"/>
              </a:lnSpc>
            </a:pPr>
            <a:r>
              <a:rPr b="0" i="1" lang="es-ES" sz="1800" spc="-1" strike="noStrike">
                <a:solidFill>
                  <a:srgbClr val="000000"/>
                </a:solidFill>
                <a:latin typeface="NimbusSanL-Regu"/>
              </a:rPr>
              <a:t>Despertar a P</a:t>
            </a:r>
            <a:endParaRPr b="0" lang="es-ES" sz="1800" spc="-1" strike="noStrike">
              <a:solidFill>
                <a:srgbClr val="000000"/>
              </a:solidFill>
              <a:latin typeface="Arial"/>
            </a:endParaRPr>
          </a:p>
          <a:p>
            <a:pPr>
              <a:lnSpc>
                <a:spcPct val="100000"/>
              </a:lnSpc>
            </a:pPr>
            <a:r>
              <a:rPr b="0" i="1" lang="es-ES" sz="1800" spc="-1" strike="noStrike">
                <a:solidFill>
                  <a:srgbClr val="000000"/>
                </a:solidFill>
                <a:latin typeface="NimbusSanL-ReguItal"/>
              </a:rPr>
              <a:t>}</a:t>
            </a:r>
            <a:endParaRPr b="0" lang="es-ES" sz="1800" spc="-1" strike="noStrike">
              <a:solidFill>
                <a:srgbClr val="000000"/>
              </a:solidFill>
              <a:latin typeface="Arial"/>
            </a:endParaRPr>
          </a:p>
          <a:p>
            <a:pPr>
              <a:lnSpc>
                <a:spcPct val="100000"/>
              </a:lnSpc>
            </a:pPr>
            <a:r>
              <a:rPr b="0" i="1" lang="es-ES" sz="1800" spc="-1" strike="noStrike">
                <a:solidFill>
                  <a:srgbClr val="000000"/>
                </a:solidFill>
                <a:latin typeface="NimbusSanL-ReguItal"/>
              </a:rPr>
              <a:t>}</a:t>
            </a:r>
            <a:endParaRPr b="0" lang="es-ES" sz="1800" spc="-1" strike="noStrike">
              <a:solidFill>
                <a:srgbClr val="000000"/>
              </a:solidFill>
              <a:latin typeface="Arial"/>
            </a:endParaRPr>
          </a:p>
          <a:p>
            <a:pPr>
              <a:lnSpc>
                <a:spcPct val="100000"/>
              </a:lnSpc>
            </a:pPr>
            <a:r>
              <a:rPr b="0" lang="es-ES" sz="2400" spc="-1" strike="noStrike">
                <a:solidFill>
                  <a:srgbClr val="000000"/>
                </a:solidFill>
                <a:latin typeface="NimbusSanL-Regu"/>
              </a:rPr>
              <a:t>Un semáforo binario, también denominado mutex(MUTual EXclusion, “exclusión mutua” en español) es un indicador de condición que registra si un único recurso está disponible o no Un mutex solo puede tomar los valores 0 y 1 Si el semáforo vale 1, entonces el recurso está disponible y se accede a la zona de compartición del recurso mientras que si el semáforo es 0, el hilo debe esperar.</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216"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217" name="Rectángulo 10"/>
          <p:cNvSpPr/>
          <p:nvPr/>
        </p:nvSpPr>
        <p:spPr>
          <a:xfrm>
            <a:off x="-396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218"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219" name="CuadroTexto 1"/>
          <p:cNvSpPr/>
          <p:nvPr/>
        </p:nvSpPr>
        <p:spPr>
          <a:xfrm>
            <a:off x="0" y="902520"/>
            <a:ext cx="1186200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
        <p:nvSpPr>
          <p:cNvPr id="220" name="CuadroTexto 1"/>
          <p:cNvSpPr/>
          <p:nvPr/>
        </p:nvSpPr>
        <p:spPr>
          <a:xfrm>
            <a:off x="394920" y="902520"/>
            <a:ext cx="11862000" cy="55767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2400" spc="-1" strike="noStrike">
                <a:solidFill>
                  <a:srgbClr val="000000"/>
                </a:solidFill>
                <a:latin typeface="NimbusSanL-Regu"/>
              </a:rPr>
              <a:t>Los mutex son un mecanismo liviano de sincronización idóneo para hilos, ya que posibilitan tanto la exclusión mutua en los accesos a los recursos como la ordenación en el acceso a los mismos pudiendo establecer relaciones antes después.Para ello, un mutex representa un cerrojo sobre una parte de código.Este cerrojo se puede ver como si tuviéramos una cerradura cerrada con una llave puesta para acceder a esa sección de código. Cuando un hilo accede a esa sección, adquiere el semáforo binario, abre la cerradura, la cierra por dentro y se lleva la llave. Hasta que el hilo no finaliza la ejecución de la sección de código, no vuelve a dejar la llave en su sitio, imposibilitando que ningún otro hilo pueda acceder tanto a esa sección como a cualquier otra que requiera esa llave específica (mutex). Si la sección de código es aquella que utiliza los recursos compartidos, los semáforos binarios permiten entonces resolver de forma sencilla el problema de la sección crítica. Esta solución fue propuesta por</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NimbusSanL-Regu"/>
              </a:rPr>
              <a:t>Dijkstra 1968.</a:t>
            </a: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222"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223" name="Rectángulo 10"/>
          <p:cNvSpPr/>
          <p:nvPr/>
        </p:nvSpPr>
        <p:spPr>
          <a:xfrm>
            <a:off x="-396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224"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225" name="CuadroTexto 1"/>
          <p:cNvSpPr/>
          <p:nvPr/>
        </p:nvSpPr>
        <p:spPr>
          <a:xfrm>
            <a:off x="0" y="902520"/>
            <a:ext cx="1186200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
        <p:nvSpPr>
          <p:cNvPr id="226" name="CuadroTexto 1"/>
          <p:cNvSpPr/>
          <p:nvPr/>
        </p:nvSpPr>
        <p:spPr>
          <a:xfrm>
            <a:off x="340920" y="902520"/>
            <a:ext cx="11862000" cy="729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s-ES" sz="1800" spc="-1" strike="noStrike">
                <a:solidFill>
                  <a:srgbClr val="000000"/>
                </a:solidFill>
                <a:latin typeface="NimbusSanL-Bold"/>
              </a:rPr>
              <a:t>Clase Semaphore</a:t>
            </a:r>
            <a:endParaRPr b="0" lang="es-ES" sz="18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pic>
        <p:nvPicPr>
          <p:cNvPr id="227" name="Imagen 3" descr=""/>
          <p:cNvPicPr/>
          <p:nvPr/>
        </p:nvPicPr>
        <p:blipFill>
          <a:blip r:embed="rId1"/>
          <a:stretch/>
        </p:blipFill>
        <p:spPr>
          <a:xfrm>
            <a:off x="806760" y="1867320"/>
            <a:ext cx="5124240" cy="152352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229"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230" name="Rectángulo 10"/>
          <p:cNvSpPr/>
          <p:nvPr/>
        </p:nvSpPr>
        <p:spPr>
          <a:xfrm>
            <a:off x="-396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231"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232" name="CuadroTexto 1"/>
          <p:cNvSpPr/>
          <p:nvPr/>
        </p:nvSpPr>
        <p:spPr>
          <a:xfrm>
            <a:off x="0" y="902520"/>
            <a:ext cx="1186200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
        <p:nvSpPr>
          <p:cNvPr id="233" name="CuadroTexto 1"/>
          <p:cNvSpPr/>
          <p:nvPr/>
        </p:nvSpPr>
        <p:spPr>
          <a:xfrm>
            <a:off x="0" y="902520"/>
            <a:ext cx="11862000" cy="55767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2400" spc="-1" strike="noStrike">
                <a:solidFill>
                  <a:srgbClr val="000000"/>
                </a:solidFill>
                <a:latin typeface="NimbusSanL-Regu"/>
              </a:rPr>
              <a:t>Un monitor es un conjunto de métodos atómicos que proporcionan de forma sencilla exclusión mutua a un recurso.</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NimbusSanL-Regu"/>
              </a:rPr>
              <a:t>Los métodos indicados permiten que cuando un hilo ejecute uno de los</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NimbusSanL-Regu"/>
              </a:rPr>
              <a:t>mismos, solamente ese hilo pueda estar ejecutando un método del monitor.</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NimbusSanL-Regu"/>
              </a:rPr>
              <a:t>Funciona de forma similar a los semáforos binarios, pero proporciona una</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NimbusSanL-Regu"/>
              </a:rPr>
              <a:t>mayor simplicidad ya que lo único que tiene que hacer el programador es</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NimbusSanL-Regu"/>
              </a:rPr>
              <a:t>ejecutar una entrada del monitor. Mientras que un monitor no puede ser</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NimbusSanL-Regu"/>
              </a:rPr>
              <a:t>utilizado incorrectamente, los semáforos dependen del programador ya que</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NimbusSanL-Regu"/>
              </a:rPr>
              <a:t>debe proporcionar la correcta secuencia de operaciones para no bloquear el</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NimbusSanL-Regu"/>
              </a:rPr>
              <a:t>sistema.Para utilizar un monitor en java se utiliza la palabra clave </a:t>
            </a:r>
            <a:r>
              <a:rPr b="0" lang="es-ES" sz="2400" spc="-1" strike="noStrike">
                <a:solidFill>
                  <a:srgbClr val="000000"/>
                </a:solidFill>
                <a:latin typeface="NimbusSanL-ReguItal"/>
              </a:rPr>
              <a:t>synchronized </a:t>
            </a:r>
            <a:r>
              <a:rPr b="0" lang="es-ES" sz="2400" spc="-1" strike="noStrike">
                <a:solidFill>
                  <a:srgbClr val="000000"/>
                </a:solidFill>
                <a:latin typeface="NimbusSanL-Regu"/>
              </a:rPr>
              <a:t>sobre una región de código para indicar que se debe ejecutar como si de una sección crítica se tratase. Existen dos formas de utilizar la palabra clave synchronized:</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NimbusSanL-Regu"/>
              </a:rPr>
              <a:t>los métodos y las sentencias sincronizadas.</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235"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236" name="Rectángulo 10"/>
          <p:cNvSpPr/>
          <p:nvPr/>
        </p:nvSpPr>
        <p:spPr>
          <a:xfrm>
            <a:off x="-396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237"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238" name="CuadroTexto 1"/>
          <p:cNvSpPr/>
          <p:nvPr/>
        </p:nvSpPr>
        <p:spPr>
          <a:xfrm>
            <a:off x="0" y="902520"/>
            <a:ext cx="1186200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
        <p:nvSpPr>
          <p:cNvPr id="239" name="CuadroTexto 1"/>
          <p:cNvSpPr/>
          <p:nvPr/>
        </p:nvSpPr>
        <p:spPr>
          <a:xfrm>
            <a:off x="3960" y="710280"/>
            <a:ext cx="11862000" cy="630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s-ES" sz="2400" spc="-1" strike="noStrike">
                <a:solidFill>
                  <a:srgbClr val="000000"/>
                </a:solidFill>
                <a:latin typeface="NimbusSanL-Bold"/>
              </a:rPr>
              <a:t>Métodos sincronizados</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r>
              <a:rPr b="0" lang="es-ES" sz="2400" spc="-1" strike="noStrike">
                <a:solidFill>
                  <a:srgbClr val="000000"/>
                </a:solidFill>
                <a:latin typeface="NimbusSanL-Regu"/>
              </a:rPr>
              <a:t>Los métodos sincronizados son un mecanismo para construir una sección</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NimbusSanL-Regu"/>
              </a:rPr>
              <a:t>crítica de forma sencilla. La ejecución por parte de un hilo de un método</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NimbusSanL-Regu"/>
              </a:rPr>
              <a:t>sincronizado de un objeto en java imposibilita que se ejecute a la vez otro</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NimbusSanL-Regu"/>
              </a:rPr>
              <a:t>método sincronizado del mismo objeto por parte de otro hilo, cumpliendo así con los requisitos de las secciones críticas.</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NimbusSanL-Regu"/>
              </a:rPr>
              <a:t>Cuando un hilo invoca un método sincronizado, adquiere automáticamente el monitor que el sistema crea específicamente para todo el objeto que contiene ese método. Solo lo libera cuando el método finaliza o si lanza una excepción no capturada. Ningún otro hilo podrá ejecutar ningún método sincronizado del mismo objeto mientras el monitor de ese objeto no sea liberado, es decir, el cerrojo está cerrado. Esto implica que se bloqueen los métodos que afectan a los recursos compartidos del objeto (indicados con synchronized).</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241"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242" name="Rectángulo 10"/>
          <p:cNvSpPr/>
          <p:nvPr/>
        </p:nvSpPr>
        <p:spPr>
          <a:xfrm>
            <a:off x="-396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243"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244" name="CuadroTexto 1"/>
          <p:cNvSpPr/>
          <p:nvPr/>
        </p:nvSpPr>
        <p:spPr>
          <a:xfrm>
            <a:off x="0" y="902520"/>
            <a:ext cx="1186200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
        <p:nvSpPr>
          <p:cNvPr id="245" name="CuadroTexto 1"/>
          <p:cNvSpPr/>
          <p:nvPr/>
        </p:nvSpPr>
        <p:spPr>
          <a:xfrm>
            <a:off x="160920" y="678240"/>
            <a:ext cx="11862000" cy="9965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s-ES" sz="2400" spc="-1" strike="noStrike">
                <a:solidFill>
                  <a:srgbClr val="000000"/>
                </a:solidFill>
                <a:latin typeface="NimbusSanL-Bold"/>
              </a:rPr>
              <a:t>Sentencias sincronizadas</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NimbusSanL-Regu"/>
              </a:rPr>
              <a:t>Los métodos sincronizados utilizan un monitor que afecta a todo el objeto</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NimbusSanL-Regu"/>
              </a:rPr>
              <a:t>correspondiente, bloqueando todos los métodos sincronizados del mismo. Esto provoca, por ejemplo, que la ejecución de métodos de solo lectura (sin</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NimbusSanL-Regu"/>
              </a:rPr>
              <a:t>modificación de datos compartidos) no pueda paralelizarse si existe algún</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NimbusSanL-Regu"/>
              </a:rPr>
              <a:t>método sincronizado que si modifique los datos y se quiera mantener el orden entre modificación y lecturas. La actualización synchronized en una sentencia o región específica de código es mucho más versátil y permite una sincronización de grano fino. Esta funcionalidad permite especificar el objeto que proporciona el monitor en vez de ser el objeto por defecto que se está ejecutando como ocurre en métodos sincronizados. De esta manera, se pueden crear nuevos objetos que se compartirán entre los hilos. Al bloquearse únicamente los hilos al acceder a esos nuevos objetos lo que se consigue es bloquear los hilos únicamente en las secciones de cogido especificadas por el programador (secciones criticas).</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247"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248" name="Rectángulo 10"/>
          <p:cNvSpPr/>
          <p:nvPr/>
        </p:nvSpPr>
        <p:spPr>
          <a:xfrm>
            <a:off x="-396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249"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250" name="CuadroTexto 1"/>
          <p:cNvSpPr/>
          <p:nvPr/>
        </p:nvSpPr>
        <p:spPr>
          <a:xfrm>
            <a:off x="0" y="902520"/>
            <a:ext cx="1186200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
        <p:nvSpPr>
          <p:cNvPr id="251" name="CuadroTexto 1"/>
          <p:cNvSpPr/>
          <p:nvPr/>
        </p:nvSpPr>
        <p:spPr>
          <a:xfrm>
            <a:off x="385200" y="902520"/>
            <a:ext cx="11862000" cy="5788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s-ES" sz="2400" spc="-1" strike="noStrike">
                <a:solidFill>
                  <a:srgbClr val="000000"/>
                </a:solidFill>
                <a:latin typeface="NimbusSanL-Bold"/>
              </a:rPr>
              <a:t>Condiciones</a:t>
            </a:r>
            <a:endParaRPr b="0" lang="es-ES" sz="24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2800" spc="-1" strike="noStrike">
                <a:solidFill>
                  <a:srgbClr val="000000"/>
                </a:solidFill>
                <a:latin typeface="NimbusSanL-Regu"/>
              </a:rPr>
              <a:t>En concreto, a veces el hilo que se está ejecutando dentro de una sección critica no puede continuar, porque no se cumple cierta condición que solo podría cambiar otro hilo desde dentro de sus correspondientes secciones critica. En este caso es preciso que el hilo que no puede continuar libere temporalmente el cerrojo que protege la sección crítica mientras espera a que</a:t>
            </a:r>
            <a:endParaRPr b="0" lang="es-ES" sz="2800" spc="-1" strike="noStrike">
              <a:solidFill>
                <a:srgbClr val="000000"/>
              </a:solidFill>
              <a:latin typeface="Arial"/>
            </a:endParaRPr>
          </a:p>
          <a:p>
            <a:pPr>
              <a:lnSpc>
                <a:spcPct val="100000"/>
              </a:lnSpc>
            </a:pPr>
            <a:r>
              <a:rPr b="0" lang="es-ES" sz="2800" spc="-1" strike="noStrike">
                <a:solidFill>
                  <a:srgbClr val="000000"/>
                </a:solidFill>
                <a:latin typeface="NimbusSanL-Regu"/>
              </a:rPr>
              <a:t>alguien le avise de la ocurrencia de dicha condición Este proceso debe ser atómico y cuando el hilo retoma la ejecución lo hace en el mismo punto donde lo dejo (dentro de la sección crítica). En definitiva, una condición es una variable que se utiliza como mecanismo de sincronización en un monitor.</a:t>
            </a:r>
            <a:endParaRPr b="0" lang="es-ES" sz="28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253"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254" name="Rectángulo 10"/>
          <p:cNvSpPr/>
          <p:nvPr/>
        </p:nvSpPr>
        <p:spPr>
          <a:xfrm>
            <a:off x="-396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255"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256" name="CuadroTexto 1"/>
          <p:cNvSpPr/>
          <p:nvPr/>
        </p:nvSpPr>
        <p:spPr>
          <a:xfrm>
            <a:off x="0" y="902520"/>
            <a:ext cx="1186200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
        <p:nvSpPr>
          <p:cNvPr id="257" name="CuadroTexto 1"/>
          <p:cNvSpPr/>
          <p:nvPr/>
        </p:nvSpPr>
        <p:spPr>
          <a:xfrm>
            <a:off x="385200" y="902520"/>
            <a:ext cx="11862000" cy="8502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2400" spc="-1" strike="noStrike">
                <a:solidFill>
                  <a:srgbClr val="000000"/>
                </a:solidFill>
                <a:latin typeface="NimbusSanL-Regu"/>
              </a:rPr>
              <a:t>Para implementar condiciones se pueden utilizar operaciones conocidas.</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NimbusSanL-Regu"/>
              </a:rPr>
              <a:t>Llamar a la operación wait libera automáticamente el cerrojo sobre la sección crítica que se está ejecutando. Para avisar de la ocurrencia de la condición por la que espera, se puede utilizar signal. Sin embargo, esta operación no provoca que los hilos notificados empiecen a ejecutarse en ese preciso instante, sino que el hilo notificado no puede ejecutarse hasta que el hilo que lo notifico no libere el cerrojo de la sección critica por la cual el hilo notificado está esperando.</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r>
              <a:rPr b="0" lang="es-ES" sz="2400" spc="-1" strike="noStrike">
                <a:solidFill>
                  <a:srgbClr val="000000"/>
                </a:solidFill>
                <a:latin typeface="NimbusSanL-Regu"/>
              </a:rPr>
              <a:t>Si no se tiene en cuenta que el hilo que esperaba no empieza a ejecutarse</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NimbusSanL-Regu"/>
              </a:rPr>
              <a:t>inmediatamente cuando recibe la notificación se pueden provocar</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NimbusSanL-Regu"/>
              </a:rPr>
              <a:t>comportamientos anómalos.</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Rectángulo 5"/>
          <p:cNvSpPr/>
          <p:nvPr/>
        </p:nvSpPr>
        <p:spPr>
          <a:xfrm>
            <a:off x="0" y="6409080"/>
            <a:ext cx="12191760" cy="448560"/>
          </a:xfrm>
          <a:prstGeom prst="rect">
            <a:avLst/>
          </a:prstGeom>
          <a:solidFill>
            <a:srgbClr val="c000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259" name="Rectángulo 10"/>
          <p:cNvSpPr/>
          <p:nvPr/>
        </p:nvSpPr>
        <p:spPr>
          <a:xfrm>
            <a:off x="0" y="0"/>
            <a:ext cx="12191760" cy="709920"/>
          </a:xfrm>
          <a:prstGeom prst="rect">
            <a:avLst/>
          </a:prstGeom>
          <a:solidFill>
            <a:srgbClr val="c000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chemeClr val="lt1"/>
                </a:solidFill>
                <a:latin typeface="Calibri"/>
              </a:rPr>
              <a:t>Acceso a datos – Actividad </a:t>
            </a:r>
            <a:endParaRPr b="0" lang="es-ES" sz="2800" spc="-1" strike="noStrike">
              <a:solidFill>
                <a:srgbClr val="ffffff"/>
              </a:solidFill>
              <a:latin typeface="Arial"/>
            </a:endParaRPr>
          </a:p>
        </p:txBody>
      </p:sp>
      <p:sp>
        <p:nvSpPr>
          <p:cNvPr id="260" name="CuadroTexto 1"/>
          <p:cNvSpPr/>
          <p:nvPr/>
        </p:nvSpPr>
        <p:spPr>
          <a:xfrm>
            <a:off x="218880" y="656280"/>
            <a:ext cx="11972520" cy="2649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
        <p:nvSpPr>
          <p:cNvPr id="261" name="7 Rectángulo"/>
          <p:cNvSpPr/>
          <p:nvPr/>
        </p:nvSpPr>
        <p:spPr>
          <a:xfrm>
            <a:off x="0" y="971640"/>
            <a:ext cx="1192500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2800" spc="-1" strike="noStrike">
                <a:solidFill>
                  <a:srgbClr val="000000"/>
                </a:solidFill>
                <a:latin typeface="Calibri"/>
              </a:rPr>
              <a:t>Realiza la actividad </a:t>
            </a:r>
            <a:r>
              <a:rPr b="1" lang="es-ES" sz="2800" spc="-1" strike="noStrike">
                <a:solidFill>
                  <a:srgbClr val="000000"/>
                </a:solidFill>
                <a:latin typeface="Calibri"/>
              </a:rPr>
              <a:t>PSP_T2_suma</a:t>
            </a:r>
            <a:endParaRPr b="0" lang="es-ES" sz="2800" spc="-1" strike="noStrike">
              <a:solidFill>
                <a:srgbClr val="000000"/>
              </a:solidFill>
              <a:latin typeface="Arial"/>
            </a:endParaRPr>
          </a:p>
        </p:txBody>
      </p:sp>
      <p:pic>
        <p:nvPicPr>
          <p:cNvPr id="262" name="Imagen 2" descr=""/>
          <p:cNvPicPr/>
          <p:nvPr/>
        </p:nvPicPr>
        <p:blipFill>
          <a:blip r:embed="rId1"/>
          <a:stretch/>
        </p:blipFill>
        <p:spPr>
          <a:xfrm>
            <a:off x="4411080" y="2323080"/>
            <a:ext cx="3065400" cy="3065400"/>
          </a:xfrm>
          <a:prstGeom prst="rect">
            <a:avLst/>
          </a:prstGeom>
          <a:ln w="0">
            <a:noFill/>
          </a:ln>
        </p:spPr>
      </p:pic>
      <p:sp>
        <p:nvSpPr>
          <p:cNvPr id="263"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56"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57" name="Rectángulo 10"/>
          <p:cNvSpPr/>
          <p:nvPr/>
        </p:nvSpPr>
        <p:spPr>
          <a:xfrm>
            <a:off x="-396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58"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59" name="CuadroTexto 1"/>
          <p:cNvSpPr/>
          <p:nvPr/>
        </p:nvSpPr>
        <p:spPr>
          <a:xfrm>
            <a:off x="160920" y="906480"/>
            <a:ext cx="11862000" cy="821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2400" spc="-1" strike="noStrike">
                <a:solidFill>
                  <a:srgbClr val="000000"/>
                </a:solidFill>
                <a:latin typeface="Calibri"/>
              </a:rPr>
              <a:t>Un hilo (</a:t>
            </a:r>
            <a:r>
              <a:rPr b="0" i="1" lang="es-ES" sz="2400" spc="-1" strike="noStrike">
                <a:solidFill>
                  <a:srgbClr val="000000"/>
                </a:solidFill>
                <a:latin typeface="Calibri"/>
              </a:rPr>
              <a:t>thread</a:t>
            </a:r>
            <a:r>
              <a:rPr b="0" lang="es-ES" sz="2400" spc="-1" strike="noStrike">
                <a:solidFill>
                  <a:srgbClr val="000000"/>
                </a:solidFill>
                <a:latin typeface="Calibri"/>
              </a:rPr>
              <a:t>) es una secuencia de código en ejecución dentro de un proceso. Un hilo no puede ejecutarse por sí mismo, necesita la supervisión de un proceso padre. </a:t>
            </a:r>
            <a:endParaRPr b="0" lang="es-ES" sz="2400" spc="-1" strike="noStrike">
              <a:solidFill>
                <a:srgbClr val="000000"/>
              </a:solidFill>
              <a:latin typeface="Arial"/>
            </a:endParaRPr>
          </a:p>
        </p:txBody>
      </p:sp>
      <p:sp>
        <p:nvSpPr>
          <p:cNvPr id="60" name="Elipse 2"/>
          <p:cNvSpPr/>
          <p:nvPr/>
        </p:nvSpPr>
        <p:spPr>
          <a:xfrm>
            <a:off x="4066920" y="3198240"/>
            <a:ext cx="3097080" cy="2026080"/>
          </a:xfrm>
          <a:prstGeom prst="ellipse">
            <a:avLst/>
          </a:prstGeom>
          <a:solidFill>
            <a:schemeClr val="bg2"/>
          </a:solidFill>
          <a:ln>
            <a:solidFill>
              <a:srgbClr val="43729d"/>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61" name="Flecha abajo 3"/>
          <p:cNvSpPr/>
          <p:nvPr/>
        </p:nvSpPr>
        <p:spPr>
          <a:xfrm>
            <a:off x="4907160" y="3722400"/>
            <a:ext cx="484200" cy="978120"/>
          </a:xfrm>
          <a:prstGeom prst="downArrow">
            <a:avLst>
              <a:gd name="adj1" fmla="val 50000"/>
              <a:gd name="adj2" fmla="val 50000"/>
            </a:avLst>
          </a:prstGeom>
          <a:solidFill>
            <a:srgbClr val="5b9bd5"/>
          </a:solidFill>
          <a:ln>
            <a:solidFill>
              <a:srgbClr val="43729d"/>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62" name="Flecha abajo 9"/>
          <p:cNvSpPr/>
          <p:nvPr/>
        </p:nvSpPr>
        <p:spPr>
          <a:xfrm>
            <a:off x="5793480" y="3722400"/>
            <a:ext cx="484200" cy="978120"/>
          </a:xfrm>
          <a:prstGeom prst="downArrow">
            <a:avLst>
              <a:gd name="adj1" fmla="val 50000"/>
              <a:gd name="adj2" fmla="val 50000"/>
            </a:avLst>
          </a:prstGeom>
          <a:solidFill>
            <a:srgbClr val="5b9bd5"/>
          </a:solidFill>
          <a:ln>
            <a:solidFill>
              <a:srgbClr val="43729d"/>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63" name="CuadroTexto 4"/>
          <p:cNvSpPr/>
          <p:nvPr/>
        </p:nvSpPr>
        <p:spPr>
          <a:xfrm>
            <a:off x="5034960" y="2705400"/>
            <a:ext cx="116100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2400" spc="-1" strike="noStrike">
                <a:solidFill>
                  <a:srgbClr val="000000"/>
                </a:solidFill>
                <a:latin typeface="Calibri"/>
              </a:rPr>
              <a:t>Proceso</a:t>
            </a:r>
            <a:endParaRPr b="0" lang="es-ES" sz="2400" spc="-1" strike="noStrike">
              <a:solidFill>
                <a:srgbClr val="000000"/>
              </a:solidFill>
              <a:latin typeface="Arial"/>
            </a:endParaRPr>
          </a:p>
        </p:txBody>
      </p:sp>
      <p:sp>
        <p:nvSpPr>
          <p:cNvPr id="64" name="CuadroTexto 11"/>
          <p:cNvSpPr/>
          <p:nvPr/>
        </p:nvSpPr>
        <p:spPr>
          <a:xfrm>
            <a:off x="4132440" y="3800520"/>
            <a:ext cx="89424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2400" spc="-1" strike="noStrike">
                <a:solidFill>
                  <a:srgbClr val="000000"/>
                </a:solidFill>
                <a:latin typeface="Calibri"/>
              </a:rPr>
              <a:t>Hilo 1</a:t>
            </a:r>
            <a:endParaRPr b="0" lang="es-ES" sz="2400" spc="-1" strike="noStrike">
              <a:solidFill>
                <a:srgbClr val="000000"/>
              </a:solidFill>
              <a:latin typeface="Arial"/>
            </a:endParaRPr>
          </a:p>
        </p:txBody>
      </p:sp>
      <p:sp>
        <p:nvSpPr>
          <p:cNvPr id="65" name="CuadroTexto 12"/>
          <p:cNvSpPr/>
          <p:nvPr/>
        </p:nvSpPr>
        <p:spPr>
          <a:xfrm>
            <a:off x="6175800" y="3800520"/>
            <a:ext cx="89424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2400" spc="-1" strike="noStrike">
                <a:solidFill>
                  <a:srgbClr val="000000"/>
                </a:solidFill>
                <a:latin typeface="Calibri"/>
              </a:rPr>
              <a:t>Hilo 2</a:t>
            </a: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Rectángulo 5"/>
          <p:cNvSpPr/>
          <p:nvPr/>
        </p:nvSpPr>
        <p:spPr>
          <a:xfrm>
            <a:off x="0" y="6409080"/>
            <a:ext cx="12191760" cy="448560"/>
          </a:xfrm>
          <a:prstGeom prst="rect">
            <a:avLst/>
          </a:prstGeom>
          <a:solidFill>
            <a:srgbClr val="c000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265" name="Rectángulo 10"/>
          <p:cNvSpPr/>
          <p:nvPr/>
        </p:nvSpPr>
        <p:spPr>
          <a:xfrm>
            <a:off x="0" y="0"/>
            <a:ext cx="12191760" cy="709920"/>
          </a:xfrm>
          <a:prstGeom prst="rect">
            <a:avLst/>
          </a:prstGeom>
          <a:solidFill>
            <a:srgbClr val="c000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chemeClr val="lt1"/>
                </a:solidFill>
                <a:latin typeface="Calibri"/>
              </a:rPr>
              <a:t>Acceso a datos – Actividad </a:t>
            </a:r>
            <a:endParaRPr b="0" lang="es-ES" sz="2800" spc="-1" strike="noStrike">
              <a:solidFill>
                <a:srgbClr val="ffffff"/>
              </a:solidFill>
              <a:latin typeface="Arial"/>
            </a:endParaRPr>
          </a:p>
        </p:txBody>
      </p:sp>
      <p:sp>
        <p:nvSpPr>
          <p:cNvPr id="266" name="CuadroTexto 1"/>
          <p:cNvSpPr/>
          <p:nvPr/>
        </p:nvSpPr>
        <p:spPr>
          <a:xfrm>
            <a:off x="218880" y="656280"/>
            <a:ext cx="11972520" cy="2649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p:txBody>
      </p:sp>
      <p:sp>
        <p:nvSpPr>
          <p:cNvPr id="267" name="7 Rectángulo"/>
          <p:cNvSpPr/>
          <p:nvPr/>
        </p:nvSpPr>
        <p:spPr>
          <a:xfrm>
            <a:off x="0" y="971640"/>
            <a:ext cx="1192500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2800" spc="-1" strike="noStrike">
                <a:solidFill>
                  <a:srgbClr val="000000"/>
                </a:solidFill>
                <a:latin typeface="Calibri"/>
              </a:rPr>
              <a:t>Realiza la actividad </a:t>
            </a:r>
            <a:r>
              <a:rPr b="1" lang="es-ES" sz="2800" spc="-1" strike="noStrike">
                <a:solidFill>
                  <a:srgbClr val="000000"/>
                </a:solidFill>
                <a:latin typeface="Calibri"/>
              </a:rPr>
              <a:t>PSP_T2_platos</a:t>
            </a:r>
            <a:endParaRPr b="0" lang="es-ES" sz="2800" spc="-1" strike="noStrike">
              <a:solidFill>
                <a:srgbClr val="000000"/>
              </a:solidFill>
              <a:latin typeface="Arial"/>
            </a:endParaRPr>
          </a:p>
        </p:txBody>
      </p:sp>
      <p:pic>
        <p:nvPicPr>
          <p:cNvPr id="268" name="Imagen 2" descr=""/>
          <p:cNvPicPr/>
          <p:nvPr/>
        </p:nvPicPr>
        <p:blipFill>
          <a:blip r:embed="rId1"/>
          <a:stretch/>
        </p:blipFill>
        <p:spPr>
          <a:xfrm>
            <a:off x="4411080" y="2323080"/>
            <a:ext cx="3065400" cy="3065400"/>
          </a:xfrm>
          <a:prstGeom prst="rect">
            <a:avLst/>
          </a:prstGeom>
          <a:ln w="0">
            <a:noFill/>
          </a:ln>
        </p:spPr>
      </p:pic>
      <p:sp>
        <p:nvSpPr>
          <p:cNvPr id="269"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67"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68" name="Rectángulo 10"/>
          <p:cNvSpPr/>
          <p:nvPr/>
        </p:nvSpPr>
        <p:spPr>
          <a:xfrm>
            <a:off x="-396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69"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70" name="CuadroTexto 1"/>
          <p:cNvSpPr/>
          <p:nvPr/>
        </p:nvSpPr>
        <p:spPr>
          <a:xfrm>
            <a:off x="0" y="276840"/>
            <a:ext cx="11862000" cy="3015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Existen 2 tipos de hilos: Hilos de Usuario (green thread) e hilos de sistema.</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Los hilos  del sistema operativo son aquellos que crea el sistema operativo normalmente para realizar alguna tarea del kernel y no está asociada a ninguna tarea de usuario.</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Los hilos de usuario son creados por algún programa exigen constantes cambios de contexto. Son más ligeros y sencillos de programar que los de sistema. </a:t>
            </a: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72"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73" name="Rectángulo 10"/>
          <p:cNvSpPr/>
          <p:nvPr/>
        </p:nvSpPr>
        <p:spPr>
          <a:xfrm>
            <a:off x="-396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74"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75" name="CuadroTexto 1"/>
          <p:cNvSpPr/>
          <p:nvPr/>
        </p:nvSpPr>
        <p:spPr>
          <a:xfrm>
            <a:off x="0" y="276840"/>
            <a:ext cx="11862000" cy="5941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Los hilos permiten la ejecución concurrente y cooperar para resolver un mismo problema. Vamos a ver qué recursos comparten y cuáles no.</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Recursos </a:t>
            </a:r>
            <a:r>
              <a:rPr b="1" lang="es-ES" sz="2400" spc="-1" strike="noStrike">
                <a:solidFill>
                  <a:srgbClr val="000000"/>
                </a:solidFill>
                <a:latin typeface="Calibri"/>
              </a:rPr>
              <a:t>compartidos</a:t>
            </a:r>
            <a:r>
              <a:rPr b="0" lang="es-ES" sz="2400" spc="-1" strike="noStrike">
                <a:solidFill>
                  <a:srgbClr val="000000"/>
                </a:solidFill>
                <a:latin typeface="Calibri"/>
              </a:rPr>
              <a:t> entre los hilos: </a:t>
            </a:r>
            <a:endParaRPr b="0" lang="es-ES" sz="2400" spc="-1" strike="noStrike">
              <a:solidFill>
                <a:srgbClr val="000000"/>
              </a:solidFill>
              <a:latin typeface="Arial"/>
            </a:endParaRPr>
          </a:p>
          <a:p>
            <a:pPr indent="-216000">
              <a:lnSpc>
                <a:spcPct val="100000"/>
              </a:lnSpc>
              <a:buClr>
                <a:srgbClr val="000000"/>
              </a:buClr>
              <a:buFont typeface="Arial"/>
              <a:buChar char="•"/>
            </a:pPr>
            <a:r>
              <a:rPr b="0" lang="es-ES" sz="2400" spc="-1" strike="noStrike">
                <a:solidFill>
                  <a:srgbClr val="000000"/>
                </a:solidFill>
                <a:latin typeface="Calibri"/>
              </a:rPr>
              <a:t> </a:t>
            </a:r>
            <a:r>
              <a:rPr b="0" lang="es-ES" sz="2400" spc="-1" strike="noStrike">
                <a:solidFill>
                  <a:srgbClr val="000000"/>
                </a:solidFill>
                <a:latin typeface="Calibri"/>
              </a:rPr>
              <a:t>Código(instrucciones).</a:t>
            </a:r>
            <a:endParaRPr b="0" lang="es-ES" sz="2400" spc="-1" strike="noStrike">
              <a:solidFill>
                <a:srgbClr val="000000"/>
              </a:solidFill>
              <a:latin typeface="Arial"/>
            </a:endParaRPr>
          </a:p>
          <a:p>
            <a:pPr indent="-216000">
              <a:lnSpc>
                <a:spcPct val="100000"/>
              </a:lnSpc>
              <a:buClr>
                <a:srgbClr val="000000"/>
              </a:buClr>
              <a:buFont typeface="Arial"/>
              <a:buChar char="•"/>
            </a:pPr>
            <a:r>
              <a:rPr b="0" lang="es-ES" sz="2400" spc="-1" strike="noStrike">
                <a:solidFill>
                  <a:srgbClr val="000000"/>
                </a:solidFill>
                <a:latin typeface="Calibri"/>
              </a:rPr>
              <a:t> </a:t>
            </a:r>
            <a:r>
              <a:rPr b="0" lang="es-ES" sz="2400" spc="-1" strike="noStrike">
                <a:solidFill>
                  <a:srgbClr val="000000"/>
                </a:solidFill>
                <a:latin typeface="Calibri"/>
              </a:rPr>
              <a:t>Variables globales.</a:t>
            </a:r>
            <a:endParaRPr b="0" lang="es-ES" sz="2400" spc="-1" strike="noStrike">
              <a:solidFill>
                <a:srgbClr val="000000"/>
              </a:solidFill>
              <a:latin typeface="Arial"/>
            </a:endParaRPr>
          </a:p>
          <a:p>
            <a:pPr indent="-216000">
              <a:lnSpc>
                <a:spcPct val="100000"/>
              </a:lnSpc>
              <a:buClr>
                <a:srgbClr val="000000"/>
              </a:buClr>
              <a:buFont typeface="Arial"/>
              <a:buChar char="•"/>
            </a:pPr>
            <a:r>
              <a:rPr b="0" lang="es-ES" sz="2400" spc="-1" strike="noStrike">
                <a:solidFill>
                  <a:srgbClr val="000000"/>
                </a:solidFill>
                <a:latin typeface="Calibri"/>
              </a:rPr>
              <a:t> </a:t>
            </a:r>
            <a:r>
              <a:rPr b="0" lang="es-ES" sz="2400" spc="-1" strike="noStrike">
                <a:solidFill>
                  <a:srgbClr val="000000"/>
                </a:solidFill>
                <a:latin typeface="Calibri"/>
              </a:rPr>
              <a:t>Ficheros y dispositivos abiertos.</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Recursos </a:t>
            </a:r>
            <a:r>
              <a:rPr b="1" lang="es-ES" sz="2400" spc="-1" strike="noStrike">
                <a:solidFill>
                  <a:srgbClr val="000000"/>
                </a:solidFill>
                <a:latin typeface="Calibri"/>
              </a:rPr>
              <a:t>no compartidos </a:t>
            </a:r>
            <a:r>
              <a:rPr b="0" lang="es-ES" sz="2400" spc="-1" strike="noStrike">
                <a:solidFill>
                  <a:srgbClr val="000000"/>
                </a:solidFill>
                <a:latin typeface="Calibri"/>
              </a:rPr>
              <a:t>entre los hilos:</a:t>
            </a:r>
            <a:endParaRPr b="0" lang="es-ES" sz="2400" spc="-1" strike="noStrike">
              <a:solidFill>
                <a:srgbClr val="000000"/>
              </a:solidFill>
              <a:latin typeface="Arial"/>
            </a:endParaRPr>
          </a:p>
          <a:p>
            <a:pPr indent="-216000">
              <a:lnSpc>
                <a:spcPct val="100000"/>
              </a:lnSpc>
              <a:buClr>
                <a:srgbClr val="000000"/>
              </a:buClr>
              <a:buFont typeface="Arial"/>
              <a:buChar char="•"/>
            </a:pPr>
            <a:r>
              <a:rPr b="1" lang="es-ES" sz="2400" spc="-1" strike="noStrike">
                <a:solidFill>
                  <a:srgbClr val="000000"/>
                </a:solidFill>
                <a:latin typeface="Calibri"/>
              </a:rPr>
              <a:t> </a:t>
            </a:r>
            <a:r>
              <a:rPr b="0" lang="es-ES" sz="2400" spc="-1" strike="noStrike">
                <a:solidFill>
                  <a:srgbClr val="000000"/>
                </a:solidFill>
                <a:latin typeface="Calibri"/>
              </a:rPr>
              <a:t>Contador del programa(cada hilo puede ejecutar una sección distinta de código).</a:t>
            </a:r>
            <a:endParaRPr b="0" lang="es-ES" sz="2400" spc="-1" strike="noStrike">
              <a:solidFill>
                <a:srgbClr val="000000"/>
              </a:solidFill>
              <a:latin typeface="Arial"/>
            </a:endParaRPr>
          </a:p>
          <a:p>
            <a:pPr indent="-216000">
              <a:lnSpc>
                <a:spcPct val="100000"/>
              </a:lnSpc>
              <a:buClr>
                <a:srgbClr val="000000"/>
              </a:buClr>
              <a:buFont typeface="Arial"/>
              <a:buChar char="•"/>
            </a:pPr>
            <a:r>
              <a:rPr b="0" lang="es-ES" sz="2400" spc="-1" strike="noStrike">
                <a:solidFill>
                  <a:srgbClr val="000000"/>
                </a:solidFill>
                <a:latin typeface="Calibri"/>
              </a:rPr>
              <a:t> </a:t>
            </a:r>
            <a:r>
              <a:rPr b="0" lang="es-ES" sz="2400" spc="-1" strike="noStrike">
                <a:solidFill>
                  <a:srgbClr val="000000"/>
                </a:solidFill>
                <a:latin typeface="Calibri"/>
              </a:rPr>
              <a:t>Registros de CPU.</a:t>
            </a:r>
            <a:endParaRPr b="0" lang="es-ES" sz="2400" spc="-1" strike="noStrike">
              <a:solidFill>
                <a:srgbClr val="000000"/>
              </a:solidFill>
              <a:latin typeface="Arial"/>
            </a:endParaRPr>
          </a:p>
          <a:p>
            <a:pPr indent="-216000">
              <a:lnSpc>
                <a:spcPct val="100000"/>
              </a:lnSpc>
              <a:buClr>
                <a:srgbClr val="000000"/>
              </a:buClr>
              <a:buFont typeface="Arial"/>
              <a:buChar char="•"/>
            </a:pPr>
            <a:r>
              <a:rPr b="0" lang="es-ES" sz="2400" spc="-1" strike="noStrike">
                <a:solidFill>
                  <a:srgbClr val="000000"/>
                </a:solidFill>
                <a:latin typeface="Calibri"/>
              </a:rPr>
              <a:t> </a:t>
            </a:r>
            <a:r>
              <a:rPr b="0" lang="es-ES" sz="2400" spc="-1" strike="noStrike">
                <a:solidFill>
                  <a:srgbClr val="000000"/>
                </a:solidFill>
                <a:latin typeface="Calibri"/>
              </a:rPr>
              <a:t>Pila para las variables locales de los procedimientos a las que se invoca después de crear un hilo.</a:t>
            </a:r>
            <a:endParaRPr b="0" lang="es-ES" sz="2400" spc="-1" strike="noStrike">
              <a:solidFill>
                <a:srgbClr val="000000"/>
              </a:solidFill>
              <a:latin typeface="Arial"/>
            </a:endParaRPr>
          </a:p>
          <a:p>
            <a:pPr indent="-216000">
              <a:lnSpc>
                <a:spcPct val="100000"/>
              </a:lnSpc>
              <a:buClr>
                <a:srgbClr val="000000"/>
              </a:buClr>
              <a:buFont typeface="Arial"/>
              <a:buChar char="•"/>
            </a:pPr>
            <a:r>
              <a:rPr b="0" lang="es-ES" sz="2400" spc="-1" strike="noStrike">
                <a:solidFill>
                  <a:srgbClr val="000000"/>
                </a:solidFill>
                <a:latin typeface="Calibri"/>
              </a:rPr>
              <a:t> </a:t>
            </a:r>
            <a:r>
              <a:rPr b="0" lang="es-ES" sz="2400" spc="-1" strike="noStrike">
                <a:solidFill>
                  <a:srgbClr val="000000"/>
                </a:solidFill>
                <a:latin typeface="Calibri"/>
              </a:rPr>
              <a:t>Estado: distintos hilos pueden estar en ejecución, listos o bloqueados esperando un evento.</a:t>
            </a: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77"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78" name="Rectángulo 10"/>
          <p:cNvSpPr/>
          <p:nvPr/>
        </p:nvSpPr>
        <p:spPr>
          <a:xfrm>
            <a:off x="-396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79"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80" name="CuadroTexto 1"/>
          <p:cNvSpPr/>
          <p:nvPr/>
        </p:nvSpPr>
        <p:spPr>
          <a:xfrm>
            <a:off x="160920" y="906480"/>
            <a:ext cx="11862000" cy="821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2400" spc="-1" strike="noStrike">
                <a:solidFill>
                  <a:srgbClr val="000000"/>
                </a:solidFill>
                <a:latin typeface="Calibri"/>
              </a:rPr>
              <a:t>Durante el ciclo de vida de un hilo, éste se puede encontrar en diferentes estados. La figura siguiente muestra estos estados y los métodos java que provocan el paso de un estado a otro.</a:t>
            </a:r>
            <a:endParaRPr b="0" lang="es-ES" sz="2400" spc="-1" strike="noStrike">
              <a:solidFill>
                <a:srgbClr val="000000"/>
              </a:solidFill>
              <a:latin typeface="Arial"/>
            </a:endParaRPr>
          </a:p>
        </p:txBody>
      </p:sp>
      <p:pic>
        <p:nvPicPr>
          <p:cNvPr id="81" name="Picture 2" descr="https://sites.google.com/a/espe.edu.ec/programacion-ii/_/rsrc/1423629632154/hilos/estados-de-un-hilo/threads.png"/>
          <p:cNvPicPr/>
          <p:nvPr/>
        </p:nvPicPr>
        <p:blipFill>
          <a:blip r:embed="rId1"/>
          <a:stretch/>
        </p:blipFill>
        <p:spPr>
          <a:xfrm>
            <a:off x="2056680" y="2348280"/>
            <a:ext cx="6648120" cy="24858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83"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84" name="Rectángulo 10"/>
          <p:cNvSpPr/>
          <p:nvPr/>
        </p:nvSpPr>
        <p:spPr>
          <a:xfrm>
            <a:off x="-3960" y="0"/>
            <a:ext cx="12191760" cy="70992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3200" spc="-1" strike="noStrike">
                <a:solidFill>
                  <a:schemeClr val="lt1"/>
                </a:solidFill>
                <a:latin typeface="Calibri"/>
              </a:rPr>
              <a:t>Hilos </a:t>
            </a:r>
            <a:endParaRPr b="0" lang="es-ES" sz="3200" spc="-1" strike="noStrike">
              <a:solidFill>
                <a:srgbClr val="000000"/>
              </a:solidFill>
              <a:latin typeface="Arial"/>
            </a:endParaRPr>
          </a:p>
        </p:txBody>
      </p:sp>
      <p:sp>
        <p:nvSpPr>
          <p:cNvPr id="85" name="CuadroTexto 8"/>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
        <p:nvSpPr>
          <p:cNvPr id="86" name="CuadroTexto 1"/>
          <p:cNvSpPr/>
          <p:nvPr/>
        </p:nvSpPr>
        <p:spPr>
          <a:xfrm>
            <a:off x="0" y="397080"/>
            <a:ext cx="11862000" cy="4844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Aunque no lo vemos, un hilo cambia de estado: puede pasar de la nada a la ejecución. </a:t>
            </a: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De la ejecución al estado «en espera». De ahí puede volver a estar en ejecución. De cualquier estado se puede pasar al estado «finalizado».</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r>
              <a:rPr b="0" lang="es-ES" sz="2400" spc="-1" strike="noStrike">
                <a:solidFill>
                  <a:srgbClr val="000000"/>
                </a:solidFill>
                <a:latin typeface="Calibri"/>
              </a:rPr>
              <a:t>El programador no necesita controlar esto, lo hace el sistema operativo. Sin embargo un programa multihilo mal hecho puede dar lugar problemas como los siguientes:</a:t>
            </a:r>
            <a:endParaRPr b="0" lang="es-ES" sz="2400" spc="-1" strike="noStrike">
              <a:solidFill>
                <a:srgbClr val="000000"/>
              </a:solidFill>
              <a:latin typeface="Arial"/>
            </a:endParaRPr>
          </a:p>
          <a:p>
            <a:pPr>
              <a:lnSpc>
                <a:spcPct val="100000"/>
              </a:lnSpc>
            </a:pPr>
            <a:endParaRPr b="0" lang="es-ES" sz="2400" spc="-1" strike="noStrike">
              <a:solidFill>
                <a:srgbClr val="000000"/>
              </a:solidFill>
              <a:latin typeface="Arial"/>
            </a:endParaRPr>
          </a:p>
          <a:p>
            <a:pPr>
              <a:lnSpc>
                <a:spcPct val="100000"/>
              </a:lnSpc>
            </a:pPr>
            <a:r>
              <a:rPr b="1" lang="es-ES" sz="2400" spc="-1" strike="noStrike">
                <a:solidFill>
                  <a:srgbClr val="000000"/>
                </a:solidFill>
                <a:latin typeface="Calibri"/>
              </a:rPr>
              <a:t>Interbloqueo</a:t>
            </a:r>
            <a:r>
              <a:rPr b="0" lang="es-ES" sz="2400" spc="-1" strike="noStrike">
                <a:solidFill>
                  <a:srgbClr val="000000"/>
                </a:solidFill>
                <a:latin typeface="Calibri"/>
              </a:rPr>
              <a:t>. Se produce cuando las peticiones y las esperas se entrelazan de forma que ningún proceso puede avanzar.</a:t>
            </a:r>
            <a:endParaRPr b="0" lang="es-ES" sz="2400" spc="-1" strike="noStrike">
              <a:solidFill>
                <a:srgbClr val="000000"/>
              </a:solidFill>
              <a:latin typeface="Arial"/>
            </a:endParaRPr>
          </a:p>
          <a:p>
            <a:pPr>
              <a:lnSpc>
                <a:spcPct val="100000"/>
              </a:lnSpc>
            </a:pPr>
            <a:r>
              <a:rPr b="1" lang="es-ES" sz="2400" spc="-1" strike="noStrike">
                <a:solidFill>
                  <a:srgbClr val="000000"/>
                </a:solidFill>
                <a:latin typeface="Calibri"/>
              </a:rPr>
              <a:t>Inanición</a:t>
            </a:r>
            <a:r>
              <a:rPr b="0" lang="es-ES" sz="2400" spc="-1" strike="noStrike">
                <a:solidFill>
                  <a:srgbClr val="000000"/>
                </a:solidFill>
                <a:latin typeface="Calibri"/>
              </a:rPr>
              <a:t>. Ningún proceso consigue hacer ninguna tarea útil y por lo tanto hay que esperar a que el administrador del sistema detecte el interbloqueo y mate procesos (o hasta que alguien reinicie el equipo).</a:t>
            </a: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7fafd"/>
            </a:gs>
            <a:gs pos="100000">
              <a:srgbClr val="cc3300"/>
            </a:gs>
          </a:gsLst>
          <a:lin ang="5400000"/>
        </a:gradFill>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168480" y="1124640"/>
            <a:ext cx="11489760" cy="2387160"/>
          </a:xfrm>
          <a:prstGeom prst="rect">
            <a:avLst/>
          </a:prstGeom>
          <a:noFill/>
          <a:ln w="0">
            <a:noFill/>
          </a:ln>
        </p:spPr>
        <p:txBody>
          <a:bodyPr anchor="b">
            <a:normAutofit fontScale="89000"/>
          </a:bodyPr>
          <a:p>
            <a:pPr indent="0" algn="ctr">
              <a:lnSpc>
                <a:spcPct val="90000"/>
              </a:lnSpc>
              <a:buNone/>
            </a:pPr>
            <a:r>
              <a:rPr b="0" lang="es-ES" sz="6000" spc="-1" strike="noStrike">
                <a:solidFill>
                  <a:srgbClr val="000000"/>
                </a:solidFill>
                <a:latin typeface="Calibri Light"/>
              </a:rPr>
              <a:t>Elementos relacionados con la programación de hilos.</a:t>
            </a:r>
            <a:br>
              <a:rPr sz="6000"/>
            </a:br>
            <a:endParaRPr b="0" lang="es-ES" sz="6000" spc="-1" strike="noStrike">
              <a:solidFill>
                <a:srgbClr val="000000"/>
              </a:solidFill>
              <a:latin typeface="Calibri"/>
            </a:endParaRPr>
          </a:p>
        </p:txBody>
      </p:sp>
      <p:sp>
        <p:nvSpPr>
          <p:cNvPr id="88" name="Rectángulo 5"/>
          <p:cNvSpPr/>
          <p:nvPr/>
        </p:nvSpPr>
        <p:spPr>
          <a:xfrm>
            <a:off x="0" y="6409080"/>
            <a:ext cx="12191760" cy="448560"/>
          </a:xfrm>
          <a:prstGeom prst="rect">
            <a:avLst/>
          </a:prstGeom>
          <a:solidFill>
            <a:srgbClr val="cc330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s-ES" sz="1800" spc="-1" strike="noStrike">
              <a:solidFill>
                <a:schemeClr val="lt1"/>
              </a:solidFill>
              <a:latin typeface="Calibri"/>
            </a:endParaRPr>
          </a:p>
        </p:txBody>
      </p:sp>
      <p:sp>
        <p:nvSpPr>
          <p:cNvPr id="89" name="CuadroTexto 6"/>
          <p:cNvSpPr/>
          <p:nvPr/>
        </p:nvSpPr>
        <p:spPr>
          <a:xfrm>
            <a:off x="18720" y="6448680"/>
            <a:ext cx="3642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de servicios y procesos</a:t>
            </a:r>
            <a:endParaRPr b="0" lang="es-ES" sz="1800" spc="-1" strike="noStrike">
              <a:solidFill>
                <a:srgbClr val="000000"/>
              </a:solidFill>
              <a:latin typeface="Arial"/>
            </a:endParaRPr>
          </a:p>
        </p:txBody>
      </p:sp>
      <p:sp>
        <p:nvSpPr>
          <p:cNvPr id="90" name="CuadroTexto 7"/>
          <p:cNvSpPr/>
          <p:nvPr/>
        </p:nvSpPr>
        <p:spPr>
          <a:xfrm>
            <a:off x="9371520" y="6448680"/>
            <a:ext cx="2348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s-ES" sz="1800" spc="-1" strike="noStrike">
                <a:solidFill>
                  <a:srgbClr val="ffffff"/>
                </a:solidFill>
                <a:latin typeface="Calibri"/>
              </a:rPr>
              <a:t>Programación multihilo</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TM02900743[[fn=Orgánico]]</Template>
  <TotalTime>3291</TotalTime>
  <Application>LibreOffice/7.4.2.3$Windows_X86_64 LibreOffice_project/382eef1f22670f7f4118c8c2dd222ec7ad009daf</Application>
  <AppVersion>15.0000</AppVersion>
  <Words>3194</Words>
  <Paragraphs>460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2018-08-07T17:50:25Z</dcterms:created>
  <dc:creator>Enri</dc:creator>
  <dc:description/>
  <dc:language>es-ES</dc:language>
  <cp:lastModifiedBy/>
  <dcterms:modified xsi:type="dcterms:W3CDTF">2023-10-10T12:01:41Z</dcterms:modified>
  <cp:revision>439</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40</vt:i4>
  </property>
</Properties>
</file>