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79" r:id="rId4"/>
    <p:sldId id="374" r:id="rId5"/>
    <p:sldId id="375" r:id="rId6"/>
    <p:sldId id="377" r:id="rId7"/>
    <p:sldId id="378" r:id="rId8"/>
    <p:sldId id="379" r:id="rId9"/>
    <p:sldId id="373" r:id="rId10"/>
    <p:sldId id="380" r:id="rId11"/>
    <p:sldId id="381" r:id="rId12"/>
    <p:sldId id="369" r:id="rId13"/>
    <p:sldId id="382" r:id="rId14"/>
    <p:sldId id="383" r:id="rId15"/>
    <p:sldId id="384" r:id="rId16"/>
    <p:sldId id="385" r:id="rId17"/>
    <p:sldId id="386" r:id="rId18"/>
    <p:sldId id="388" r:id="rId19"/>
    <p:sldId id="387" r:id="rId20"/>
    <p:sldId id="389" r:id="rId21"/>
    <p:sldId id="390" r:id="rId22"/>
    <p:sldId id="391" r:id="rId23"/>
    <p:sldId id="392" r:id="rId24"/>
    <p:sldId id="393" r:id="rId25"/>
    <p:sldId id="394" r:id="rId26"/>
    <p:sldId id="395" r:id="rId27"/>
    <p:sldId id="397"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 initials="E" lastIdx="2" clrIdx="0">
    <p:extLst>
      <p:ext uri="{19B8F6BF-5375-455C-9EA6-DF929625EA0E}">
        <p15:presenceInfo xmlns="" xmlns:p15="http://schemas.microsoft.com/office/powerpoint/2012/main" userId="En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FF"/>
    <a:srgbClr val="FF99FF"/>
    <a:srgbClr val="CC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44" autoAdjust="0"/>
    <p:restoredTop sz="94660"/>
  </p:normalViewPr>
  <p:slideViewPr>
    <p:cSldViewPr snapToGrid="0">
      <p:cViewPr varScale="1">
        <p:scale>
          <a:sx n="79" d="100"/>
          <a:sy n="79" d="100"/>
        </p:scale>
        <p:origin x="-84" y="-60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40136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14169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3272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7995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0277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8925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 xmlns:p14="http://schemas.microsoft.com/office/powerpoint/2010/main" val="209406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2FCEA948-EB9F-4A67-8BBA-447DA251A1C7}" type="slidenum">
              <a:rPr lang="es-ES" smtClean="0"/>
              <a:pPr/>
              <a:t>‹Nº›</a:t>
            </a:fld>
            <a:endParaRPr lang="es-E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 xmlns:p14="http://schemas.microsoft.com/office/powerpoint/2010/main" val="418761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223989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404980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0026873-34F0-4FB9-AFD5-448FE6A5D157}" type="datetimeFigureOut">
              <a:rPr lang="es-ES" smtClean="0"/>
              <a:pPr/>
              <a:t>30/08/2020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340795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0026873-34F0-4FB9-AFD5-448FE6A5D157}" type="datetimeFigureOut">
              <a:rPr lang="es-ES" smtClean="0"/>
              <a:pPr/>
              <a:t>30/08/2020</a:t>
            </a:fld>
            <a:endParaRPr lang="es-E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E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FCEA948-EB9F-4A67-8BBA-447DA251A1C7}" type="slidenum">
              <a:rPr lang="es-ES" smtClean="0"/>
              <a:pPr/>
              <a:t>‹Nº›</a:t>
            </a:fld>
            <a:endParaRPr lang="es-ES" dirty="0"/>
          </a:p>
        </p:txBody>
      </p:sp>
    </p:spTree>
    <p:extLst>
      <p:ext uri="{BB962C8B-B14F-4D97-AF65-F5344CB8AC3E}">
        <p14:creationId xmlns="" xmlns:p14="http://schemas.microsoft.com/office/powerpoint/2010/main" val="949936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a:t>Programación de servicios y procesos</a:t>
            </a:r>
          </a:p>
        </p:txBody>
      </p:sp>
      <p:sp>
        <p:nvSpPr>
          <p:cNvPr id="5" name="Subtítulo 4"/>
          <p:cNvSpPr>
            <a:spLocks noGrp="1"/>
          </p:cNvSpPr>
          <p:nvPr>
            <p:ph type="subTitle" idx="1"/>
          </p:nvPr>
        </p:nvSpPr>
        <p:spPr/>
        <p:txBody>
          <a:bodyPr/>
          <a:lstStyle/>
          <a:p>
            <a:r>
              <a:rPr lang="es-ES" dirty="0"/>
              <a:t>Tema </a:t>
            </a:r>
            <a:r>
              <a:rPr lang="es-ES" dirty="0" smtClean="0"/>
              <a:t>3:  Programación de comunicaciones en red</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377126" cy="369332"/>
          </a:xfrm>
          <a:prstGeom prst="rect">
            <a:avLst/>
          </a:prstGeom>
          <a:noFill/>
        </p:spPr>
        <p:txBody>
          <a:bodyPr wrap="none" rtlCol="0">
            <a:spAutoFit/>
          </a:bodyPr>
          <a:lstStyle/>
          <a:p>
            <a:r>
              <a:rPr lang="es-ES" dirty="0">
                <a:solidFill>
                  <a:schemeClr val="bg1"/>
                </a:solidFill>
              </a:rPr>
              <a:t>Programación </a:t>
            </a:r>
            <a:r>
              <a:rPr lang="es-ES" dirty="0" err="1" smtClean="0">
                <a:solidFill>
                  <a:schemeClr val="bg1"/>
                </a:solidFill>
              </a:rPr>
              <a:t>multihilo</a:t>
            </a:r>
            <a:endParaRPr lang="es-ES" dirty="0">
              <a:solidFill>
                <a:schemeClr val="bg1"/>
              </a:solidFill>
            </a:endParaRPr>
          </a:p>
        </p:txBody>
      </p:sp>
    </p:spTree>
    <p:extLst>
      <p:ext uri="{BB962C8B-B14F-4D97-AF65-F5344CB8AC3E}">
        <p14:creationId xmlns="" xmlns:p14="http://schemas.microsoft.com/office/powerpoint/2010/main" val="409228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5632311"/>
          </a:xfrm>
          <a:prstGeom prst="rect">
            <a:avLst/>
          </a:prstGeom>
          <a:noFill/>
        </p:spPr>
        <p:txBody>
          <a:bodyPr wrap="square" rtlCol="0">
            <a:spAutoFit/>
          </a:bodyPr>
          <a:lstStyle/>
          <a:p>
            <a:r>
              <a:rPr lang="es-ES" sz="2400" dirty="0" smtClean="0"/>
              <a:t>En Java toda la infraestructura de clases para trabajar con redes está en el paquete</a:t>
            </a:r>
            <a:r>
              <a:rPr lang="es-ES" sz="2400" b="1" dirty="0" smtClean="0"/>
              <a:t> java.net</a:t>
            </a:r>
            <a:r>
              <a:rPr lang="es-ES" sz="2400" dirty="0" smtClean="0"/>
              <a:t>.</a:t>
            </a:r>
          </a:p>
          <a:p>
            <a:r>
              <a:rPr lang="es-ES" sz="2400" dirty="0" smtClean="0"/>
              <a:t>Nuestros programas </a:t>
            </a:r>
            <a:r>
              <a:rPr lang="es-ES" sz="2400" dirty="0" smtClean="0"/>
              <a:t>empezarán con la sentencia </a:t>
            </a:r>
            <a:r>
              <a:rPr lang="es-ES" sz="2400" dirty="0" err="1" smtClean="0"/>
              <a:t>import</a:t>
            </a:r>
            <a:r>
              <a:rPr lang="es-ES" sz="2400" dirty="0" smtClean="0"/>
              <a:t> java.net</a:t>
            </a:r>
            <a:r>
              <a:rPr lang="es-ES" sz="2400" dirty="0" smtClean="0"/>
              <a:t>.*</a:t>
            </a:r>
          </a:p>
          <a:p>
            <a:endParaRPr lang="es-ES" sz="2400" dirty="0" smtClean="0"/>
          </a:p>
          <a:p>
            <a:r>
              <a:rPr lang="es-ES" sz="2400" b="1" dirty="0" smtClean="0"/>
              <a:t>La clase </a:t>
            </a:r>
            <a:r>
              <a:rPr lang="es-ES" sz="2400" b="1" dirty="0" smtClean="0"/>
              <a:t>URL</a:t>
            </a:r>
          </a:p>
          <a:p>
            <a:endParaRPr lang="es-ES" sz="2400" b="1" dirty="0" smtClean="0"/>
          </a:p>
          <a:p>
            <a:r>
              <a:rPr lang="es-ES" sz="2400" dirty="0" smtClean="0"/>
              <a:t>La clase URL permite gestionar accesos a </a:t>
            </a:r>
            <a:r>
              <a:rPr lang="es-ES" sz="2400" dirty="0" err="1" smtClean="0"/>
              <a:t>URLs</a:t>
            </a:r>
            <a:r>
              <a:rPr lang="es-ES" sz="2400" dirty="0" smtClean="0"/>
              <a:t> del tipo http://marca.com/fichero.html y descargar cosas con bastante sencillez</a:t>
            </a:r>
            <a:r>
              <a:rPr lang="es-ES" sz="2400" dirty="0" smtClean="0"/>
              <a:t>.</a:t>
            </a:r>
          </a:p>
          <a:p>
            <a:endParaRPr lang="es-ES" sz="2400" dirty="0" smtClean="0"/>
          </a:p>
          <a:p>
            <a:r>
              <a:rPr lang="es-ES" sz="2400" dirty="0" smtClean="0"/>
              <a:t>Al crear un objeto URL se debe capturar la excepción </a:t>
            </a:r>
            <a:r>
              <a:rPr lang="es-ES" sz="2400" dirty="0" err="1" smtClean="0"/>
              <a:t>MalformedURLException</a:t>
            </a:r>
            <a:r>
              <a:rPr lang="es-ES" sz="2400" dirty="0" smtClean="0"/>
              <a:t> que sucede cuando hay algún error en la </a:t>
            </a:r>
            <a:r>
              <a:rPr lang="es-ES" sz="2400" dirty="0" smtClean="0"/>
              <a:t>URL.</a:t>
            </a:r>
            <a:endParaRPr lang="es-ES" sz="2400" dirty="0" smtClean="0"/>
          </a:p>
          <a:p>
            <a:endParaRPr lang="es-ES" sz="2400" dirty="0" smtClean="0"/>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2677656"/>
          </a:xfrm>
          <a:prstGeom prst="rect">
            <a:avLst/>
          </a:prstGeom>
          <a:noFill/>
        </p:spPr>
        <p:txBody>
          <a:bodyPr wrap="square" rtlCol="0">
            <a:spAutoFit/>
          </a:bodyPr>
          <a:lstStyle/>
          <a:p>
            <a:r>
              <a:rPr lang="es-ES" sz="2400" dirty="0" smtClean="0"/>
              <a:t>La clase URL nos ofrece un método </a:t>
            </a:r>
            <a:r>
              <a:rPr lang="es-ES" sz="2400" dirty="0" err="1" smtClean="0"/>
              <a:t>openStream</a:t>
            </a:r>
            <a:r>
              <a:rPr lang="es-ES" sz="2400" dirty="0" smtClean="0"/>
              <a:t> que nos devuelve un flujo básico de bytes. Podemos crear objetos más sofisticados para leer bloques como muestra el programa siguiente:</a:t>
            </a:r>
          </a:p>
          <a:p>
            <a:endParaRPr lang="es-ES" sz="2400" dirty="0" smtClean="0"/>
          </a:p>
          <a:p>
            <a:endParaRPr lang="es-ES" sz="2400" dirty="0" smtClean="0"/>
          </a:p>
          <a:p>
            <a:endParaRPr lang="es-ES" sz="2400" dirty="0" smtClean="0"/>
          </a:p>
          <a:p>
            <a:endParaRPr lang="es-ES" sz="2400" dirty="0"/>
          </a:p>
        </p:txBody>
      </p:sp>
      <p:pic>
        <p:nvPicPr>
          <p:cNvPr id="2050" name="Picture 2"/>
          <p:cNvPicPr>
            <a:picLocks noChangeAspect="1" noChangeArrowheads="1"/>
          </p:cNvPicPr>
          <p:nvPr/>
        </p:nvPicPr>
        <p:blipFill>
          <a:blip r:embed="rId2"/>
          <a:srcRect/>
          <a:stretch>
            <a:fillRect/>
          </a:stretch>
        </p:blipFill>
        <p:spPr bwMode="auto">
          <a:xfrm>
            <a:off x="4788567" y="1728265"/>
            <a:ext cx="3525254" cy="4674136"/>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Acceso a datos –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3220"/>
          </a:xfrm>
          <a:prstGeom prst="rect">
            <a:avLst/>
          </a:prstGeom>
        </p:spPr>
        <p:txBody>
          <a:bodyPr wrap="square">
            <a:spAutoFit/>
          </a:bodyPr>
          <a:lstStyle/>
          <a:p>
            <a:r>
              <a:rPr lang="es-ES" sz="2800" dirty="0" smtClean="0"/>
              <a:t>Realiza la actividad </a:t>
            </a:r>
            <a:r>
              <a:rPr lang="es-ES" sz="2800" b="1" dirty="0" smtClean="0"/>
              <a:t>PSP_T3_comunicaciones1</a:t>
            </a:r>
            <a:endParaRPr lang="es-ES" sz="2800" b="1" dirty="0" smtClean="0"/>
          </a:p>
        </p:txBody>
      </p:sp>
      <p:pic>
        <p:nvPicPr>
          <p:cNvPr id="9" name="Imagen 2"/>
          <p:cNvPicPr>
            <a:picLocks noChangeAspect="1"/>
          </p:cNvPicPr>
          <p:nvPr/>
        </p:nvPicPr>
        <p:blipFill>
          <a:blip r:embed="rId2"/>
          <a:stretch>
            <a:fillRect/>
          </a:stretch>
        </p:blipFill>
        <p:spPr>
          <a:xfrm>
            <a:off x="4410915" y="2323009"/>
            <a:ext cx="3065650" cy="3065650"/>
          </a:xfrm>
          <a:prstGeom prst="rect">
            <a:avLst/>
          </a:prstGeom>
        </p:spPr>
      </p:pic>
      <p:sp>
        <p:nvSpPr>
          <p:cNvPr id="12"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Tree>
    <p:extLst>
      <p:ext uri="{BB962C8B-B14F-4D97-AF65-F5344CB8AC3E}">
        <p14:creationId xmlns="" xmlns:p14="http://schemas.microsoft.com/office/powerpoint/2010/main" val="3044883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normAutofit/>
          </a:bodyPr>
          <a:lstStyle/>
          <a:p>
            <a:r>
              <a:rPr lang="es-ES" dirty="0" smtClean="0"/>
              <a:t>Protocolos</a:t>
            </a:r>
            <a:endParaRPr lang="es-ES" dirty="0" smtClean="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377126" cy="369332"/>
          </a:xfrm>
          <a:prstGeom prst="rect">
            <a:avLst/>
          </a:prstGeom>
          <a:noFill/>
        </p:spPr>
        <p:txBody>
          <a:bodyPr wrap="none" rtlCol="0">
            <a:spAutoFit/>
          </a:bodyPr>
          <a:lstStyle/>
          <a:p>
            <a:r>
              <a:rPr lang="es-ES" dirty="0">
                <a:solidFill>
                  <a:schemeClr val="bg1"/>
                </a:solidFill>
              </a:rPr>
              <a:t>Programación </a:t>
            </a:r>
            <a:r>
              <a:rPr lang="es-ES" dirty="0" err="1" smtClean="0">
                <a:solidFill>
                  <a:schemeClr val="bg1"/>
                </a:solidFill>
              </a:rPr>
              <a:t>multihilo</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5632311"/>
          </a:xfrm>
          <a:prstGeom prst="rect">
            <a:avLst/>
          </a:prstGeom>
          <a:noFill/>
        </p:spPr>
        <p:txBody>
          <a:bodyPr wrap="square" rtlCol="0">
            <a:spAutoFit/>
          </a:bodyPr>
          <a:lstStyle/>
          <a:p>
            <a:r>
              <a:rPr lang="es-ES" sz="2400" dirty="0" smtClean="0"/>
              <a:t>En redes el protocolo IP es el responsable de dos cuestiones fundamentales:</a:t>
            </a:r>
          </a:p>
          <a:p>
            <a:pPr>
              <a:buFont typeface="Arial" pitchFamily="34" charset="0"/>
              <a:buChar char="•"/>
            </a:pPr>
            <a:r>
              <a:rPr lang="es-ES" sz="2400" dirty="0" smtClean="0"/>
              <a:t> Establecer </a:t>
            </a:r>
            <a:r>
              <a:rPr lang="es-ES" sz="2400" dirty="0" smtClean="0"/>
              <a:t>un sistema de direcciones universal (direcciones IP)</a:t>
            </a:r>
          </a:p>
          <a:p>
            <a:pPr>
              <a:buFont typeface="Arial" pitchFamily="34" charset="0"/>
              <a:buChar char="•"/>
            </a:pPr>
            <a:r>
              <a:rPr lang="es-ES" sz="2400" dirty="0" smtClean="0"/>
              <a:t> Establecer </a:t>
            </a:r>
            <a:r>
              <a:rPr lang="es-ES" sz="2400" dirty="0" smtClean="0"/>
              <a:t>los mecanismos de </a:t>
            </a:r>
            <a:r>
              <a:rPr lang="es-ES" sz="2400" dirty="0" err="1" smtClean="0"/>
              <a:t>enrutado</a:t>
            </a:r>
            <a:r>
              <a:rPr lang="es-ES" sz="2400" dirty="0" smtClean="0"/>
              <a:t>.</a:t>
            </a:r>
          </a:p>
          <a:p>
            <a:pPr>
              <a:buFont typeface="Arial" pitchFamily="34" charset="0"/>
              <a:buChar char="•"/>
            </a:pPr>
            <a:endParaRPr lang="es-ES" sz="2400" dirty="0" smtClean="0"/>
          </a:p>
          <a:p>
            <a:r>
              <a:rPr lang="es-ES" sz="2400" dirty="0" smtClean="0"/>
              <a:t>Como programadores el segundo no nos interesa, pero el primero será absolutamente fundamental para contactar con programas que estén en una ubicación remota</a:t>
            </a:r>
            <a:r>
              <a:rPr lang="es-ES" sz="2400" dirty="0" smtClean="0"/>
              <a:t>.</a:t>
            </a:r>
          </a:p>
          <a:p>
            <a:endParaRPr lang="es-ES" sz="2400" dirty="0" smtClean="0"/>
          </a:p>
          <a:p>
            <a:r>
              <a:rPr lang="es-ES" sz="2400" dirty="0" smtClean="0"/>
              <a:t>Una ubicación remota </a:t>
            </a:r>
            <a:r>
              <a:rPr lang="es-ES" sz="2400" i="1" dirty="0" smtClean="0"/>
              <a:t>siempre</a:t>
            </a:r>
            <a:r>
              <a:rPr lang="es-ES" sz="2400" dirty="0" smtClean="0"/>
              <a:t> tendrá una dirección IP pero </a:t>
            </a:r>
            <a:r>
              <a:rPr lang="es-ES" sz="2400" i="1" dirty="0" smtClean="0"/>
              <a:t>solo a veces tendrá un nombre DNS</a:t>
            </a:r>
            <a:r>
              <a:rPr lang="es-ES" sz="2400" dirty="0" smtClean="0"/>
              <a:t>. </a:t>
            </a:r>
            <a:endParaRPr lang="es-ES" sz="2400" dirty="0" smtClean="0"/>
          </a:p>
          <a:p>
            <a:r>
              <a:rPr lang="es-ES" sz="2400" dirty="0" smtClean="0"/>
              <a:t>Para </a:t>
            </a:r>
            <a:r>
              <a:rPr lang="es-ES" sz="2400" dirty="0" smtClean="0"/>
              <a:t>nosotros no habrá diferencia ya que si es necesario el sistema operativo traducirá de nombre DNS a IP.</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677707"/>
            <a:ext cx="11862486" cy="5632311"/>
          </a:xfrm>
          <a:prstGeom prst="rect">
            <a:avLst/>
          </a:prstGeom>
          <a:noFill/>
        </p:spPr>
        <p:txBody>
          <a:bodyPr wrap="square" rtlCol="0">
            <a:spAutoFit/>
          </a:bodyPr>
          <a:lstStyle/>
          <a:p>
            <a:r>
              <a:rPr lang="es-ES" sz="2400" dirty="0" smtClean="0"/>
              <a:t>Otro elemento necesario en la comunicación en redes es el uso de un puerto </a:t>
            </a:r>
            <a:r>
              <a:rPr lang="es-ES" sz="2400" dirty="0" smtClean="0"/>
              <a:t>a nivel de la capa de transporte:</a:t>
            </a:r>
            <a:endParaRPr lang="es-ES" sz="2400" dirty="0" smtClean="0"/>
          </a:p>
          <a:p>
            <a:pPr>
              <a:buFont typeface="Arial" pitchFamily="34" charset="0"/>
              <a:buChar char="•"/>
            </a:pPr>
            <a:r>
              <a:rPr lang="es-ES" sz="2400" dirty="0" smtClean="0"/>
              <a:t> TCP</a:t>
            </a:r>
            <a:r>
              <a:rPr lang="es-ES" sz="2400" dirty="0" smtClean="0"/>
              <a:t>: ofrece fiabilidad a los programas.</a:t>
            </a:r>
          </a:p>
          <a:p>
            <a:pPr>
              <a:buFont typeface="Arial" pitchFamily="34" charset="0"/>
              <a:buChar char="•"/>
            </a:pPr>
            <a:r>
              <a:rPr lang="es-ES" sz="2400" dirty="0" smtClean="0"/>
              <a:t> UDP</a:t>
            </a:r>
            <a:r>
              <a:rPr lang="es-ES" sz="2400" dirty="0" smtClean="0"/>
              <a:t>: ofrece velocidad sacrificando la fiabilidad</a:t>
            </a:r>
            <a:r>
              <a:rPr lang="es-ES" sz="2400" dirty="0" smtClean="0"/>
              <a:t>.</a:t>
            </a:r>
          </a:p>
          <a:p>
            <a:pPr>
              <a:buFont typeface="Arial" pitchFamily="34" charset="0"/>
              <a:buChar char="•"/>
            </a:pPr>
            <a:endParaRPr lang="es-ES" sz="2400" dirty="0" smtClean="0"/>
          </a:p>
          <a:p>
            <a:r>
              <a:rPr lang="es-ES" sz="2400" dirty="0" smtClean="0"/>
              <a:t>A partir de ahora cuando usemos un número de puerto habrá que comprobar si ese número ya está usado</a:t>
            </a:r>
            <a:r>
              <a:rPr lang="es-ES" sz="2400" dirty="0" smtClean="0"/>
              <a:t>.</a:t>
            </a:r>
          </a:p>
          <a:p>
            <a:endParaRPr lang="es-ES" sz="2400" dirty="0" smtClean="0"/>
          </a:p>
          <a:p>
            <a:r>
              <a:rPr lang="es-ES" sz="2400" dirty="0" smtClean="0"/>
              <a:t>Por ejemplo, es mala idea que nuestros servidores usen el puerto 80 TCP para aceptar peticiones, probablemente ya esté en uso. Antes de usar un puerto en una aplicación comercial deberíamos consultar la lista de «IANA </a:t>
            </a:r>
            <a:r>
              <a:rPr lang="es-ES" sz="2400" dirty="0" err="1" smtClean="0"/>
              <a:t>assigned</a:t>
            </a:r>
            <a:r>
              <a:rPr lang="es-ES" sz="2400" dirty="0" smtClean="0"/>
              <a:t> </a:t>
            </a:r>
            <a:r>
              <a:rPr lang="es-ES" sz="2400" dirty="0" err="1" smtClean="0"/>
              <a:t>ports</a:t>
            </a:r>
            <a:r>
              <a:rPr lang="es-ES" sz="2400" dirty="0" smtClean="0"/>
              <a:t>».</a:t>
            </a:r>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4524315"/>
          </a:xfrm>
          <a:prstGeom prst="rect">
            <a:avLst/>
          </a:prstGeom>
          <a:noFill/>
        </p:spPr>
        <p:txBody>
          <a:bodyPr wrap="square" rtlCol="0">
            <a:spAutoFit/>
          </a:bodyPr>
          <a:lstStyle/>
          <a:p>
            <a:endParaRPr lang="es-ES" sz="2400" dirty="0" smtClean="0"/>
          </a:p>
          <a:p>
            <a:r>
              <a:rPr lang="es-ES" sz="2400" dirty="0" smtClean="0"/>
              <a:t>En líneas generales se pueden usar los puertos desde 1024 TCP a 49151 TCP, pero deberíamos comprobar que el número que elegimos no sea un número usado por un puerto de alguna aplicación que haya en la empresa.</a:t>
            </a:r>
          </a:p>
          <a:p>
            <a:endParaRPr lang="es-ES" sz="2400" dirty="0" smtClean="0"/>
          </a:p>
          <a:p>
            <a:r>
              <a:rPr lang="es-ES" sz="2400" dirty="0" smtClean="0"/>
              <a:t>En clase </a:t>
            </a:r>
            <a:r>
              <a:rPr lang="es-ES" sz="2400" dirty="0" smtClean="0"/>
              <a:t>usaremos el 9876 TCP. Si se desea conectar desde el </a:t>
            </a:r>
            <a:r>
              <a:rPr lang="es-ES" sz="2400" dirty="0" smtClean="0"/>
              <a:t>centro con </a:t>
            </a:r>
            <a:r>
              <a:rPr lang="es-ES" sz="2400" dirty="0" smtClean="0"/>
              <a:t>algún programa ejecutado en casa se deberá «abrir el puerto 9876 TCP</a:t>
            </a:r>
            <a:r>
              <a:rPr lang="es-ES" sz="2400" dirty="0" smtClean="0"/>
              <a:t>».</a:t>
            </a:r>
          </a:p>
          <a:p>
            <a:endParaRPr lang="es-ES" sz="2400" dirty="0" smtClean="0"/>
          </a:p>
          <a:p>
            <a:r>
              <a:rPr lang="es-ES" sz="2400" dirty="0" smtClean="0"/>
              <a:t>Abrir </a:t>
            </a:r>
            <a:r>
              <a:rPr lang="es-ES" sz="2400" dirty="0" smtClean="0"/>
              <a:t>un puerto consiste en configurar el </a:t>
            </a:r>
            <a:r>
              <a:rPr lang="es-ES" sz="2400" dirty="0" err="1" smtClean="0"/>
              <a:t>router</a:t>
            </a:r>
            <a:r>
              <a:rPr lang="es-ES" sz="2400" dirty="0" smtClean="0"/>
              <a:t> para que </a:t>
            </a:r>
            <a:r>
              <a:rPr lang="es-ES" sz="2400" b="1" dirty="0" smtClean="0"/>
              <a:t>SÍ ACEPTE TRÁFICO INICIADO DESDE EL EXTERIOR</a:t>
            </a:r>
            <a:r>
              <a:rPr lang="es-ES" sz="2400" dirty="0" smtClean="0"/>
              <a:t> cosa que no hace nunca por motivos de protección.</a:t>
            </a:r>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normAutofit/>
          </a:bodyPr>
          <a:lstStyle/>
          <a:p>
            <a:r>
              <a:rPr lang="es-ES" dirty="0" smtClean="0"/>
              <a:t>Sockets</a:t>
            </a:r>
            <a:endParaRPr lang="es-ES" dirty="0" smtClean="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377126" cy="369332"/>
          </a:xfrm>
          <a:prstGeom prst="rect">
            <a:avLst/>
          </a:prstGeom>
          <a:noFill/>
        </p:spPr>
        <p:txBody>
          <a:bodyPr wrap="none" rtlCol="0">
            <a:spAutoFit/>
          </a:bodyPr>
          <a:lstStyle/>
          <a:p>
            <a:r>
              <a:rPr lang="es-ES" dirty="0">
                <a:solidFill>
                  <a:schemeClr val="bg1"/>
                </a:solidFill>
              </a:rPr>
              <a:t>Programación </a:t>
            </a:r>
            <a:r>
              <a:rPr lang="es-ES" dirty="0" err="1" smtClean="0">
                <a:solidFill>
                  <a:schemeClr val="bg1"/>
                </a:solidFill>
              </a:rPr>
              <a:t>multihilo</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4893647"/>
          </a:xfrm>
          <a:prstGeom prst="rect">
            <a:avLst/>
          </a:prstGeom>
          <a:noFill/>
        </p:spPr>
        <p:txBody>
          <a:bodyPr wrap="square" rtlCol="0">
            <a:spAutoFit/>
          </a:bodyPr>
          <a:lstStyle/>
          <a:p>
            <a:endParaRPr lang="es-ES" sz="2400" dirty="0" smtClean="0"/>
          </a:p>
          <a:p>
            <a:r>
              <a:rPr lang="es-ES" sz="2400" dirty="0" smtClean="0"/>
              <a:t>La clase URL proporciona un mecanismo muy sencillo pero por desgracia completamente atado al protocolo de las URL</a:t>
            </a:r>
            <a:r>
              <a:rPr lang="es-ES" sz="2400" dirty="0" smtClean="0"/>
              <a:t>.</a:t>
            </a:r>
          </a:p>
          <a:p>
            <a:endParaRPr lang="es-ES" sz="2400" dirty="0" smtClean="0"/>
          </a:p>
          <a:p>
            <a:r>
              <a:rPr lang="es-ES" sz="2400" dirty="0" smtClean="0"/>
              <a:t>Java ofrece otros objetos que permiten tener un mayor control sobre lo que se envía o recibe a través de la red. Por desgracia esto implica que en muchos casos tendremos solo flujos de bajo nivel (</a:t>
            </a:r>
            <a:r>
              <a:rPr lang="es-ES" sz="2400" dirty="0" err="1" smtClean="0"/>
              <a:t>streams</a:t>
            </a:r>
            <a:r>
              <a:rPr lang="es-ES" sz="2400" dirty="0" smtClean="0"/>
              <a:t>).</a:t>
            </a:r>
          </a:p>
          <a:p>
            <a:endParaRPr lang="es-ES" sz="2400" dirty="0" smtClean="0"/>
          </a:p>
          <a:p>
            <a:r>
              <a:rPr lang="es-ES" sz="2400" dirty="0" smtClean="0"/>
              <a:t>En concreto Java ofrece dos elementos fundamentales para crear programas que usen redes</a:t>
            </a:r>
          </a:p>
          <a:p>
            <a:pPr>
              <a:buFont typeface="Arial" pitchFamily="34" charset="0"/>
              <a:buChar char="•"/>
            </a:pPr>
            <a:r>
              <a:rPr lang="es-ES" sz="2400" dirty="0" smtClean="0"/>
              <a:t> Sockets</a:t>
            </a:r>
            <a:endParaRPr lang="es-ES" sz="2400" dirty="0" smtClean="0"/>
          </a:p>
          <a:p>
            <a:pPr>
              <a:buFont typeface="Arial" pitchFamily="34" charset="0"/>
              <a:buChar char="•"/>
            </a:pPr>
            <a:r>
              <a:rPr lang="es-ES" sz="2400" dirty="0" smtClean="0"/>
              <a:t> </a:t>
            </a:r>
            <a:r>
              <a:rPr lang="es-ES" sz="2400" dirty="0" err="1" smtClean="0"/>
              <a:t>ServerSockets</a:t>
            </a:r>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4154984"/>
          </a:xfrm>
          <a:prstGeom prst="rect">
            <a:avLst/>
          </a:prstGeom>
          <a:noFill/>
        </p:spPr>
        <p:txBody>
          <a:bodyPr wrap="square" rtlCol="0">
            <a:spAutoFit/>
          </a:bodyPr>
          <a:lstStyle/>
          <a:p>
            <a:endParaRPr lang="es-ES" sz="2400" dirty="0" smtClean="0"/>
          </a:p>
          <a:p>
            <a:r>
              <a:rPr lang="es-ES" sz="2400" dirty="0" smtClean="0"/>
              <a:t>Un </a:t>
            </a:r>
            <a:r>
              <a:rPr lang="es-ES" sz="2400" i="1" dirty="0" smtClean="0">
                <a:solidFill>
                  <a:srgbClr val="FF0000"/>
                </a:solidFill>
              </a:rPr>
              <a:t>socket</a:t>
            </a:r>
            <a:r>
              <a:rPr lang="es-ES" sz="2400" dirty="0" smtClean="0"/>
              <a:t> es un objeto Java que nos permite contactar con un programa o servidor remoto. Dicho objeto nos proporcionará flujos de entrada y/o salida y podremos comunicarnos con dicho programa</a:t>
            </a:r>
            <a:r>
              <a:rPr lang="es-ES" sz="2400" dirty="0" smtClean="0"/>
              <a:t>.</a:t>
            </a:r>
          </a:p>
          <a:p>
            <a:endParaRPr lang="es-ES" sz="2400" dirty="0" smtClean="0"/>
          </a:p>
          <a:p>
            <a:r>
              <a:rPr lang="es-ES" sz="2400" dirty="0" smtClean="0"/>
              <a:t>Existe otro tipo de sockets, los </a:t>
            </a:r>
            <a:r>
              <a:rPr lang="es-ES" sz="2400" b="1" i="1" dirty="0" err="1" smtClean="0"/>
              <a:t>ServerSocket</a:t>
            </a:r>
            <a:r>
              <a:rPr lang="es-ES" sz="2400" dirty="0" smtClean="0"/>
              <a:t>. Se utilizan para crear programas que acepten conexiones o peticiones</a:t>
            </a:r>
            <a:r>
              <a:rPr lang="es-ES" sz="2400" dirty="0" smtClean="0"/>
              <a:t>.</a:t>
            </a:r>
          </a:p>
          <a:p>
            <a:endParaRPr lang="es-ES" sz="2400" dirty="0" smtClean="0"/>
          </a:p>
          <a:p>
            <a:r>
              <a:rPr lang="es-ES" sz="2400" dirty="0" smtClean="0"/>
              <a:t>Todos los objetos mencionados en este tema están en el paquete java.net.</a:t>
            </a:r>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lstStyle/>
          <a:p>
            <a:r>
              <a:rPr lang="es-ES" dirty="0" smtClean="0"/>
              <a:t>Introducción</a:t>
            </a:r>
            <a:endParaRPr lang="es-ES" dirty="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8133346" y="6448853"/>
            <a:ext cx="5215109"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1569660"/>
          </a:xfrm>
          <a:prstGeom prst="rect">
            <a:avLst/>
          </a:prstGeom>
          <a:noFill/>
        </p:spPr>
        <p:txBody>
          <a:bodyPr wrap="square" rtlCol="0">
            <a:spAutoFit/>
          </a:bodyPr>
          <a:lstStyle/>
          <a:p>
            <a:r>
              <a:rPr lang="es-ES" sz="2400" dirty="0" smtClean="0"/>
              <a:t>Ejemplo de socket básico:</a:t>
            </a:r>
          </a:p>
          <a:p>
            <a:endParaRPr lang="es-ES" sz="2400" dirty="0" smtClean="0"/>
          </a:p>
          <a:p>
            <a:endParaRPr lang="es-ES" sz="2400" dirty="0" smtClean="0"/>
          </a:p>
          <a:p>
            <a:endParaRPr lang="es-ES" sz="2400" dirty="0"/>
          </a:p>
        </p:txBody>
      </p:sp>
      <p:pic>
        <p:nvPicPr>
          <p:cNvPr id="3074" name="Picture 2"/>
          <p:cNvPicPr>
            <a:picLocks noChangeAspect="1" noChangeArrowheads="1"/>
          </p:cNvPicPr>
          <p:nvPr/>
        </p:nvPicPr>
        <p:blipFill>
          <a:blip r:embed="rId2"/>
          <a:srcRect/>
          <a:stretch>
            <a:fillRect/>
          </a:stretch>
        </p:blipFill>
        <p:spPr bwMode="auto">
          <a:xfrm>
            <a:off x="2862263" y="1347788"/>
            <a:ext cx="6041105" cy="4528238"/>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4524315"/>
          </a:xfrm>
          <a:prstGeom prst="rect">
            <a:avLst/>
          </a:prstGeom>
          <a:noFill/>
        </p:spPr>
        <p:txBody>
          <a:bodyPr wrap="square" rtlCol="0">
            <a:spAutoFit/>
          </a:bodyPr>
          <a:lstStyle/>
          <a:p>
            <a:r>
              <a:rPr lang="es-ES" sz="2400" dirty="0" smtClean="0"/>
              <a:t>Para poder crear un socket primero necesitamos una dirección con la que contactar. Toda dirección está formada por dirección IP (o DNS) y un puerto. En nuestro caso intentaremos contactar con </a:t>
            </a:r>
            <a:r>
              <a:rPr lang="es-ES" sz="2400" dirty="0" smtClean="0">
                <a:hlinkClick r:id="rId2"/>
              </a:rPr>
              <a:t>www.google.com:80</a:t>
            </a:r>
            <a:r>
              <a:rPr lang="es-ES" sz="2400" dirty="0" smtClean="0"/>
              <a:t>.</a:t>
            </a:r>
          </a:p>
          <a:p>
            <a:endParaRPr lang="es-ES" sz="2400" dirty="0" smtClean="0"/>
          </a:p>
          <a:p>
            <a:endParaRPr lang="es-ES" sz="2400" dirty="0" smtClean="0"/>
          </a:p>
          <a:p>
            <a:r>
              <a:rPr lang="es-ES" sz="2400" dirty="0" smtClean="0"/>
              <a:t>El paso crítico para iniciar la comunicación es llamar al método </a:t>
            </a:r>
            <a:r>
              <a:rPr lang="es-ES" sz="2400" dirty="0" err="1" smtClean="0"/>
              <a:t>connect</a:t>
            </a:r>
            <a:r>
              <a:rPr lang="es-ES" sz="2400" dirty="0" smtClean="0"/>
              <a:t>. Este método puede disparar una excepción del tipo </a:t>
            </a:r>
            <a:r>
              <a:rPr lang="es-ES" sz="2400" dirty="0" err="1" smtClean="0"/>
              <a:t>IOException</a:t>
            </a:r>
            <a:r>
              <a:rPr lang="es-ES" sz="2400" dirty="0" smtClean="0"/>
              <a:t> que puede significar dos cosas:</a:t>
            </a:r>
          </a:p>
          <a:p>
            <a:pPr>
              <a:buFont typeface="Arial" pitchFamily="34" charset="0"/>
              <a:buChar char="•"/>
            </a:pPr>
            <a:r>
              <a:rPr lang="es-ES" sz="2400" dirty="0" smtClean="0"/>
              <a:t> La </a:t>
            </a:r>
            <a:r>
              <a:rPr lang="es-ES" sz="2400" dirty="0" smtClean="0"/>
              <a:t>conexión no se pudo establecer.</a:t>
            </a:r>
          </a:p>
          <a:p>
            <a:pPr>
              <a:buFont typeface="Arial" pitchFamily="34" charset="0"/>
              <a:buChar char="•"/>
            </a:pPr>
            <a:r>
              <a:rPr lang="es-ES" sz="2400" dirty="0" smtClean="0"/>
              <a:t> Aunque </a:t>
            </a:r>
            <a:r>
              <a:rPr lang="es-ES" sz="2400" dirty="0" smtClean="0"/>
              <a:t>la conexión se estableció no fue posible leer o escribir datos.</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3046988"/>
          </a:xfrm>
          <a:prstGeom prst="rect">
            <a:avLst/>
          </a:prstGeom>
          <a:noFill/>
        </p:spPr>
        <p:txBody>
          <a:bodyPr wrap="square" rtlCol="0">
            <a:spAutoFit/>
          </a:bodyPr>
          <a:lstStyle/>
          <a:p>
            <a:r>
              <a:rPr lang="es-ES" sz="2400" b="1" dirty="0" smtClean="0"/>
              <a:t>Transmisión y recepción </a:t>
            </a:r>
            <a:r>
              <a:rPr lang="es-ES" sz="2400" b="1" dirty="0" smtClean="0"/>
              <a:t>de información</a:t>
            </a:r>
            <a:r>
              <a:rPr lang="es-ES" sz="2400" b="1" dirty="0" smtClean="0"/>
              <a:t>.</a:t>
            </a:r>
          </a:p>
          <a:p>
            <a:endParaRPr lang="es-ES" sz="2400" b="1" dirty="0" smtClean="0"/>
          </a:p>
          <a:p>
            <a:r>
              <a:rPr lang="es-ES" sz="2400" dirty="0" smtClean="0"/>
              <a:t>La clase Socket tiene dos métodos llamados </a:t>
            </a:r>
            <a:r>
              <a:rPr lang="es-ES" sz="2400" dirty="0" err="1" smtClean="0"/>
              <a:t>getInputStream</a:t>
            </a:r>
            <a:r>
              <a:rPr lang="es-ES" sz="2400" dirty="0" smtClean="0"/>
              <a:t> y </a:t>
            </a:r>
            <a:r>
              <a:rPr lang="es-ES" sz="2400" dirty="0" err="1" smtClean="0"/>
              <a:t>getOutputSream</a:t>
            </a:r>
            <a:r>
              <a:rPr lang="es-ES" sz="2400" dirty="0" smtClean="0"/>
              <a:t> que nos permiten obtener </a:t>
            </a:r>
            <a:r>
              <a:rPr lang="es-ES" sz="2400" i="1" dirty="0" smtClean="0"/>
              <a:t>flujos orientados a bytes</a:t>
            </a:r>
            <a:r>
              <a:rPr lang="es-ES" sz="2400" dirty="0" smtClean="0"/>
              <a:t>. Recordemos que es posible crear nuestros propios flujos, con más métodos que ofrecen más comodidad.</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4524315"/>
          </a:xfrm>
          <a:prstGeom prst="rect">
            <a:avLst/>
          </a:prstGeom>
          <a:noFill/>
        </p:spPr>
        <p:txBody>
          <a:bodyPr wrap="square" rtlCol="0">
            <a:spAutoFit/>
          </a:bodyPr>
          <a:lstStyle/>
          <a:p>
            <a:r>
              <a:rPr lang="es-ES" sz="2400" b="1" dirty="0" smtClean="0"/>
              <a:t>Transmisión y recepción de información.</a:t>
            </a:r>
          </a:p>
          <a:p>
            <a:endParaRPr lang="es-ES" sz="2400" b="1" dirty="0" smtClean="0"/>
          </a:p>
          <a:p>
            <a:r>
              <a:rPr lang="es-ES" sz="2400" dirty="0" smtClean="0"/>
              <a:t>La clase Socket tiene dos métodos llamados </a:t>
            </a:r>
            <a:r>
              <a:rPr lang="es-ES" sz="2400" dirty="0" err="1" smtClean="0"/>
              <a:t>getInputStream</a:t>
            </a:r>
            <a:r>
              <a:rPr lang="es-ES" sz="2400" dirty="0" smtClean="0"/>
              <a:t> y </a:t>
            </a:r>
            <a:r>
              <a:rPr lang="es-ES" sz="2400" dirty="0" err="1" smtClean="0"/>
              <a:t>getOutputSream</a:t>
            </a:r>
            <a:r>
              <a:rPr lang="es-ES" sz="2400" dirty="0" smtClean="0"/>
              <a:t> que nos permiten obtener </a:t>
            </a:r>
            <a:r>
              <a:rPr lang="es-ES" sz="2400" i="1" dirty="0" smtClean="0"/>
              <a:t>flujos orientados a bytes</a:t>
            </a:r>
            <a:r>
              <a:rPr lang="es-ES" sz="2400" dirty="0" smtClean="0"/>
              <a:t>. Recordemos que es posible crear nuestros propios flujos, con más métodos que ofrecen más comodidad.</a:t>
            </a:r>
          </a:p>
          <a:p>
            <a:endParaRPr lang="es-ES" sz="2400" dirty="0" smtClean="0"/>
          </a:p>
          <a:p>
            <a:r>
              <a:rPr lang="es-ES" sz="2400" dirty="0" smtClean="0"/>
              <a:t>En el siguiente ejemplo podemos </a:t>
            </a:r>
            <a:r>
              <a:rPr lang="es-ES" sz="2400" dirty="0" smtClean="0"/>
              <a:t>contactar con un programa cualquiera escrito en cualquier lenguaje y enviar las peticiones de acuerdo a un protocolo. Nuestro programa podrá leer las respuestas independientemente de como fuera el servidor.</a:t>
            </a:r>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1200329"/>
          </a:xfrm>
          <a:prstGeom prst="rect">
            <a:avLst/>
          </a:prstGeom>
          <a:noFill/>
        </p:spPr>
        <p:txBody>
          <a:bodyPr wrap="square" rtlCol="0">
            <a:spAutoFit/>
          </a:bodyPr>
          <a:lstStyle/>
          <a:p>
            <a:endParaRPr lang="es-ES" sz="2400" dirty="0" smtClean="0"/>
          </a:p>
          <a:p>
            <a:endParaRPr lang="es-ES" sz="2400" dirty="0" smtClean="0"/>
          </a:p>
          <a:p>
            <a:endParaRPr lang="es-ES" sz="2400" dirty="0"/>
          </a:p>
        </p:txBody>
      </p:sp>
      <p:pic>
        <p:nvPicPr>
          <p:cNvPr id="4098" name="Picture 2"/>
          <p:cNvPicPr>
            <a:picLocks noChangeAspect="1" noChangeArrowheads="1"/>
          </p:cNvPicPr>
          <p:nvPr/>
        </p:nvPicPr>
        <p:blipFill>
          <a:blip r:embed="rId2"/>
          <a:srcRect/>
          <a:stretch>
            <a:fillRect/>
          </a:stretch>
        </p:blipFill>
        <p:spPr bwMode="auto">
          <a:xfrm>
            <a:off x="4567997" y="777039"/>
            <a:ext cx="3808739" cy="5599697"/>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normAutofit fontScale="90000"/>
          </a:bodyPr>
          <a:lstStyle/>
          <a:p>
            <a:r>
              <a:rPr lang="es-ES" sz="6700" dirty="0" smtClean="0"/>
              <a:t>Programación de aplicaciones cliente y servidor.</a:t>
            </a:r>
            <a:r>
              <a:rPr lang="es-ES" b="1" dirty="0" smtClean="0"/>
              <a:t/>
            </a:r>
            <a:br>
              <a:rPr lang="es-ES" b="1" dirty="0" smtClean="0"/>
            </a:br>
            <a:endParaRPr lang="es-ES" dirty="0" smtClean="0"/>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377126" cy="369332"/>
          </a:xfrm>
          <a:prstGeom prst="rect">
            <a:avLst/>
          </a:prstGeom>
          <a:noFill/>
        </p:spPr>
        <p:txBody>
          <a:bodyPr wrap="none" rtlCol="0">
            <a:spAutoFit/>
          </a:bodyPr>
          <a:lstStyle/>
          <a:p>
            <a:r>
              <a:rPr lang="es-ES" dirty="0">
                <a:solidFill>
                  <a:schemeClr val="bg1"/>
                </a:solidFill>
              </a:rPr>
              <a:t>Programación </a:t>
            </a:r>
            <a:r>
              <a:rPr lang="es-ES" dirty="0" err="1" smtClean="0">
                <a:solidFill>
                  <a:schemeClr val="bg1"/>
                </a:solidFill>
              </a:rPr>
              <a:t>multihilo</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0" y="761928"/>
            <a:ext cx="11862486" cy="7109639"/>
          </a:xfrm>
          <a:prstGeom prst="rect">
            <a:avLst/>
          </a:prstGeom>
          <a:noFill/>
        </p:spPr>
        <p:txBody>
          <a:bodyPr wrap="square" rtlCol="0">
            <a:spAutoFit/>
          </a:bodyPr>
          <a:lstStyle/>
          <a:p>
            <a:r>
              <a:rPr lang="es-ES" sz="2400" dirty="0" smtClean="0"/>
              <a:t>Al crear aplicaciones cliente y servidor puede ocurrir que tengamos que implementar varias operaciones:</a:t>
            </a:r>
          </a:p>
          <a:p>
            <a:pPr>
              <a:buFont typeface="Arial" pitchFamily="34" charset="0"/>
              <a:buChar char="•"/>
            </a:pPr>
            <a:r>
              <a:rPr lang="es-ES" sz="2400" dirty="0" smtClean="0"/>
              <a:t> Si </a:t>
            </a:r>
            <a:r>
              <a:rPr lang="es-ES" sz="2400" dirty="0" smtClean="0"/>
              <a:t>tenemos que programar el servidor deberemos definir un protocolo de acceso a ese servidor.</a:t>
            </a:r>
          </a:p>
          <a:p>
            <a:pPr>
              <a:buFont typeface="Arial" pitchFamily="34" charset="0"/>
              <a:buChar char="•"/>
            </a:pPr>
            <a:r>
              <a:rPr lang="es-ES" sz="2400" dirty="0" smtClean="0"/>
              <a:t> Si </a:t>
            </a:r>
            <a:r>
              <a:rPr lang="es-ES" sz="2400" dirty="0" smtClean="0"/>
              <a:t>tenemos que programar solo el cliente necesitaremos conocer el protocolo de acceso a ese servidor</a:t>
            </a:r>
            <a:r>
              <a:rPr lang="es-ES" sz="2400" dirty="0" smtClean="0"/>
              <a:t>.</a:t>
            </a:r>
          </a:p>
          <a:p>
            <a:pPr>
              <a:buFont typeface="Arial" pitchFamily="34" charset="0"/>
              <a:buChar char="•"/>
            </a:pPr>
            <a:endParaRPr lang="es-ES" sz="2400" dirty="0" smtClean="0"/>
          </a:p>
          <a:p>
            <a:r>
              <a:rPr lang="es-ES" sz="2400" dirty="0" smtClean="0"/>
              <a:t>Si tenemos que programar los dos tendremos que empezar por definir el protocolo de comunicación entre ambos</a:t>
            </a:r>
            <a:r>
              <a:rPr lang="es-ES" sz="2400" dirty="0" smtClean="0"/>
              <a:t>.</a:t>
            </a:r>
          </a:p>
          <a:p>
            <a:endParaRPr lang="es-ES" sz="2400" dirty="0" smtClean="0"/>
          </a:p>
          <a:p>
            <a:r>
              <a:rPr lang="es-ES" sz="2400" b="1" dirty="0" smtClean="0"/>
              <a:t>Utilización de hilos en la programación de aplicaciones en red</a:t>
            </a:r>
          </a:p>
          <a:p>
            <a:endParaRPr lang="es-ES" sz="2400" dirty="0" smtClean="0"/>
          </a:p>
          <a:p>
            <a:r>
              <a:rPr lang="es-ES" sz="2400" dirty="0" smtClean="0"/>
              <a:t>En el caso de aplicaciones que necesiten aceptar varias conexiones habrá que mover todo el código de gestión de peticiones a una clase que implemente</a:t>
            </a:r>
            <a:r>
              <a:rPr lang="es-ES" sz="2400" b="1" dirty="0" smtClean="0"/>
              <a:t> </a:t>
            </a:r>
            <a:r>
              <a:rPr lang="es-ES" sz="2400" b="1" dirty="0" err="1" smtClean="0"/>
              <a:t>Runnable</a:t>
            </a:r>
            <a:r>
              <a:rPr lang="es-ES" sz="2400" b="1" dirty="0" smtClean="0"/>
              <a:t>.</a:t>
            </a:r>
            <a:endParaRPr lang="es-ES" sz="2400" dirty="0" smtClean="0"/>
          </a:p>
          <a:p>
            <a:endParaRPr lang="es-ES" sz="2400" dirty="0" smtClean="0"/>
          </a:p>
          <a:p>
            <a:endParaRPr lang="es-ES" sz="2400" dirty="0" smtClean="0"/>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p:cNvSpPr/>
          <p:nvPr/>
        </p:nvSpPr>
        <p:spPr>
          <a:xfrm>
            <a:off x="1" y="-1"/>
            <a:ext cx="12192000" cy="7101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dirty="0" smtClean="0"/>
              <a:t>Acceso a datos – Actividad </a:t>
            </a:r>
            <a:endParaRPr lang="es-ES" sz="2800" dirty="0"/>
          </a:p>
        </p:txBody>
      </p:sp>
      <p:sp>
        <p:nvSpPr>
          <p:cNvPr id="2" name="CuadroTexto 1"/>
          <p:cNvSpPr txBox="1"/>
          <p:nvPr/>
        </p:nvSpPr>
        <p:spPr>
          <a:xfrm>
            <a:off x="218941" y="656107"/>
            <a:ext cx="11973059" cy="2677656"/>
          </a:xfrm>
          <a:prstGeom prst="rect">
            <a:avLst/>
          </a:prstGeom>
          <a:noFill/>
        </p:spPr>
        <p:txBody>
          <a:bodyPr wrap="square" rtlCol="0">
            <a:spAutoFit/>
          </a:bodyPr>
          <a:lstStyle/>
          <a:p>
            <a:endParaRPr lang="es-ES" sz="2400" dirty="0" smtClean="0"/>
          </a:p>
          <a:p>
            <a:endParaRPr lang="es-ES" sz="2400" dirty="0" smtClean="0"/>
          </a:p>
          <a:p>
            <a:endParaRPr lang="es-ES" sz="2400" dirty="0" smtClean="0"/>
          </a:p>
          <a:p>
            <a:endParaRPr lang="es-ES" sz="2400" dirty="0" smtClean="0"/>
          </a:p>
          <a:p>
            <a:endParaRPr lang="es-ES_tradnl" sz="2400" dirty="0" smtClean="0"/>
          </a:p>
          <a:p>
            <a:endParaRPr lang="es-ES_tradnl" sz="2400" dirty="0" smtClean="0"/>
          </a:p>
          <a:p>
            <a:endParaRPr lang="es-ES_tradnl" sz="2400" dirty="0" smtClean="0"/>
          </a:p>
        </p:txBody>
      </p:sp>
      <p:sp>
        <p:nvSpPr>
          <p:cNvPr id="8" name="7 Rectángulo"/>
          <p:cNvSpPr/>
          <p:nvPr/>
        </p:nvSpPr>
        <p:spPr>
          <a:xfrm>
            <a:off x="0" y="971550"/>
            <a:ext cx="11925300" cy="523220"/>
          </a:xfrm>
          <a:prstGeom prst="rect">
            <a:avLst/>
          </a:prstGeom>
        </p:spPr>
        <p:txBody>
          <a:bodyPr wrap="square">
            <a:spAutoFit/>
          </a:bodyPr>
          <a:lstStyle/>
          <a:p>
            <a:r>
              <a:rPr lang="es-ES" sz="2800" dirty="0" smtClean="0"/>
              <a:t>Realiza la actividad </a:t>
            </a:r>
            <a:r>
              <a:rPr lang="es-ES" sz="2800" b="1" dirty="0" smtClean="0"/>
              <a:t>PSP_T3_protocolo1</a:t>
            </a:r>
            <a:endParaRPr lang="es-ES" sz="2800" b="1" dirty="0" smtClean="0"/>
          </a:p>
        </p:txBody>
      </p:sp>
      <p:pic>
        <p:nvPicPr>
          <p:cNvPr id="9" name="Imagen 2"/>
          <p:cNvPicPr>
            <a:picLocks noChangeAspect="1"/>
          </p:cNvPicPr>
          <p:nvPr/>
        </p:nvPicPr>
        <p:blipFill>
          <a:blip r:embed="rId2"/>
          <a:stretch>
            <a:fillRect/>
          </a:stretch>
        </p:blipFill>
        <p:spPr>
          <a:xfrm>
            <a:off x="4410915" y="2323009"/>
            <a:ext cx="3065650" cy="3065650"/>
          </a:xfrm>
          <a:prstGeom prst="rect">
            <a:avLst/>
          </a:prstGeom>
        </p:spPr>
      </p:pic>
      <p:sp>
        <p:nvSpPr>
          <p:cNvPr id="12"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Tree>
    <p:extLst>
      <p:ext uri="{BB962C8B-B14F-4D97-AF65-F5344CB8AC3E}">
        <p14:creationId xmlns="" xmlns:p14="http://schemas.microsoft.com/office/powerpoint/2010/main" val="3044883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7892716" y="6448853"/>
            <a:ext cx="5455740"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3416320"/>
          </a:xfrm>
          <a:prstGeom prst="rect">
            <a:avLst/>
          </a:prstGeom>
          <a:noFill/>
        </p:spPr>
        <p:txBody>
          <a:bodyPr wrap="square" rtlCol="0">
            <a:spAutoFit/>
          </a:bodyPr>
          <a:lstStyle/>
          <a:p>
            <a:r>
              <a:rPr lang="es-ES" sz="2400" dirty="0" smtClean="0"/>
              <a:t>En Java toda la comunicación vista en primer curso de DAM consiste en dos cosas</a:t>
            </a:r>
          </a:p>
          <a:p>
            <a:pPr>
              <a:buFont typeface="Arial" pitchFamily="34" charset="0"/>
              <a:buChar char="•"/>
            </a:pPr>
            <a:r>
              <a:rPr lang="es-ES" sz="2400" dirty="0" smtClean="0"/>
              <a:t> Entrada/salida </a:t>
            </a:r>
            <a:r>
              <a:rPr lang="es-ES" sz="2400" dirty="0" smtClean="0"/>
              <a:t>por consola: con las clases System.in o System.out.</a:t>
            </a:r>
          </a:p>
          <a:p>
            <a:pPr>
              <a:buFont typeface="Arial" pitchFamily="34" charset="0"/>
              <a:buChar char="•"/>
            </a:pPr>
            <a:r>
              <a:rPr lang="es-ES" sz="2400" dirty="0" smtClean="0"/>
              <a:t> Lectura/escritura </a:t>
            </a:r>
            <a:r>
              <a:rPr lang="es-ES" sz="2400" dirty="0" smtClean="0"/>
              <a:t>en ficheros: con las clases </a:t>
            </a:r>
            <a:r>
              <a:rPr lang="es-ES" sz="2400" dirty="0" err="1" smtClean="0"/>
              <a:t>File</a:t>
            </a:r>
            <a:r>
              <a:rPr lang="es-ES" sz="2400" dirty="0" smtClean="0"/>
              <a:t> y similares</a:t>
            </a:r>
            <a:r>
              <a:rPr lang="es-ES" sz="2400" dirty="0" smtClean="0"/>
              <a:t>.</a:t>
            </a:r>
          </a:p>
          <a:p>
            <a:pPr>
              <a:buFont typeface="Arial" pitchFamily="34" charset="0"/>
              <a:buChar char="•"/>
            </a:pPr>
            <a:endParaRPr lang="es-ES" sz="2400" dirty="0" smtClean="0"/>
          </a:p>
          <a:p>
            <a:r>
              <a:rPr lang="es-ES" sz="2400" dirty="0" smtClean="0"/>
              <a:t>Se puede avanzar un paso más utilizando Java para enviar datos a través de Internet a otro programa Java remoto, que es lo que haremos en este capítulo</a:t>
            </a:r>
            <a:r>
              <a:rPr lang="es-ES" sz="2400" dirty="0" smtClean="0"/>
              <a:t>.</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229601" y="6448853"/>
            <a:ext cx="5118856"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4893647"/>
          </a:xfrm>
          <a:prstGeom prst="rect">
            <a:avLst/>
          </a:prstGeom>
          <a:noFill/>
        </p:spPr>
        <p:txBody>
          <a:bodyPr wrap="square" rtlCol="0">
            <a:spAutoFit/>
          </a:bodyPr>
          <a:lstStyle/>
          <a:p>
            <a:r>
              <a:rPr lang="es-ES" sz="2400" dirty="0" smtClean="0"/>
              <a:t>Cuando se hacen programas Java que se comuniquen lo habitual es que uno o varios actúen de cliente y uno o varios actúen de servidores</a:t>
            </a:r>
            <a:r>
              <a:rPr lang="es-ES" sz="2400" dirty="0" smtClean="0"/>
              <a:t>.</a:t>
            </a:r>
          </a:p>
          <a:p>
            <a:endParaRPr lang="es-ES" sz="2400" dirty="0" smtClean="0"/>
          </a:p>
          <a:p>
            <a:r>
              <a:rPr lang="es-ES" sz="2400" b="1" dirty="0" smtClean="0"/>
              <a:t>Servidor</a:t>
            </a:r>
            <a:r>
              <a:rPr lang="es-ES" sz="2400" dirty="0" smtClean="0"/>
              <a:t>: espera peticiones, recibe datos de entrada y devuelve respuestas.</a:t>
            </a:r>
          </a:p>
          <a:p>
            <a:r>
              <a:rPr lang="es-ES" sz="2400" b="1" dirty="0" smtClean="0"/>
              <a:t>Cliente</a:t>
            </a:r>
            <a:r>
              <a:rPr lang="es-ES" sz="2400" dirty="0" smtClean="0"/>
              <a:t>: genera peticiones, las envía a un servidor y espera respuestas</a:t>
            </a:r>
            <a:r>
              <a:rPr lang="es-ES" sz="2400" dirty="0" smtClean="0"/>
              <a:t>.</a:t>
            </a:r>
          </a:p>
          <a:p>
            <a:endParaRPr lang="es-ES" sz="2400" dirty="0" smtClean="0"/>
          </a:p>
          <a:p>
            <a:r>
              <a:rPr lang="es-ES" sz="2400" dirty="0" smtClean="0"/>
              <a:t>Un factor fundamental en los servidores es que tienen que ser capaces de procesar varias peticiones a la vez: </a:t>
            </a:r>
            <a:r>
              <a:rPr lang="es-ES" sz="2400" b="1" dirty="0" smtClean="0"/>
              <a:t>deben ser </a:t>
            </a:r>
            <a:r>
              <a:rPr lang="es-ES" sz="2400" b="1" dirty="0" err="1" smtClean="0"/>
              <a:t>multihilo</a:t>
            </a:r>
            <a:r>
              <a:rPr lang="es-ES" sz="2400" dirty="0" smtClean="0"/>
              <a:t>.</a:t>
            </a:r>
          </a:p>
          <a:p>
            <a:endParaRPr lang="es-ES" sz="2400" dirty="0" smtClean="0"/>
          </a:p>
          <a:p>
            <a:r>
              <a:rPr lang="es-ES" sz="2400" dirty="0" smtClean="0"/>
              <a:t>Un servidor siempre está esperando peticiones para poder realizarlas:</a:t>
            </a:r>
            <a:endParaRPr lang="es-ES" sz="2400" dirty="0" smtClean="0"/>
          </a:p>
          <a:p>
            <a:endParaRPr lang="es-ES" sz="2400" dirty="0" smtClean="0"/>
          </a:p>
          <a:p>
            <a:endParaRPr lang="es-ES" sz="2400" dirty="0" smtClean="0"/>
          </a:p>
          <a:p>
            <a:endParaRPr lang="es-ES" sz="2400" dirty="0"/>
          </a:p>
        </p:txBody>
      </p:sp>
      <p:pic>
        <p:nvPicPr>
          <p:cNvPr id="1026" name="Picture 2"/>
          <p:cNvPicPr>
            <a:picLocks noChangeAspect="1" noChangeArrowheads="1"/>
          </p:cNvPicPr>
          <p:nvPr/>
        </p:nvPicPr>
        <p:blipFill>
          <a:blip r:embed="rId2"/>
          <a:srcRect/>
          <a:stretch>
            <a:fillRect/>
          </a:stretch>
        </p:blipFill>
        <p:spPr bwMode="auto">
          <a:xfrm>
            <a:off x="4030579" y="4889583"/>
            <a:ext cx="3962400" cy="904875"/>
          </a:xfrm>
          <a:prstGeom prst="rect">
            <a:avLst/>
          </a:prstGeom>
          <a:noFill/>
          <a:ln w="9525">
            <a:noFill/>
            <a:miter lim="800000"/>
            <a:headEnd/>
            <a:tailEnd/>
          </a:ln>
          <a:effectLst/>
        </p:spPr>
      </p:pic>
    </p:spTree>
    <p:extLst>
      <p:ext uri="{BB962C8B-B14F-4D97-AF65-F5344CB8AC3E}">
        <p14:creationId xmlns="" xmlns:p14="http://schemas.microsoft.com/office/powerpoint/2010/main" val="68854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4154984"/>
          </a:xfrm>
          <a:prstGeom prst="rect">
            <a:avLst/>
          </a:prstGeom>
          <a:noFill/>
        </p:spPr>
        <p:txBody>
          <a:bodyPr wrap="square" rtlCol="0">
            <a:spAutoFit/>
          </a:bodyPr>
          <a:lstStyle/>
          <a:p>
            <a:r>
              <a:rPr lang="es-ES" sz="2400" b="1" dirty="0" err="1" smtClean="0"/>
              <a:t>InputStreams</a:t>
            </a:r>
            <a:r>
              <a:rPr lang="es-ES" sz="2400" b="1" dirty="0" smtClean="0"/>
              <a:t> y </a:t>
            </a:r>
            <a:r>
              <a:rPr lang="es-ES" sz="2400" b="1" dirty="0" err="1" smtClean="0"/>
              <a:t>OutputStreams</a:t>
            </a:r>
            <a:endParaRPr lang="es-ES" sz="2400" b="1" dirty="0" smtClean="0"/>
          </a:p>
          <a:p>
            <a:endParaRPr lang="es-ES" sz="2400" b="1" dirty="0" smtClean="0"/>
          </a:p>
          <a:p>
            <a:r>
              <a:rPr lang="es-ES" sz="2400" dirty="0" smtClean="0"/>
              <a:t>Manejan bytes a secas. Por ejemplo, si queremos leer un fichero byte a byte usaremos </a:t>
            </a:r>
            <a:r>
              <a:rPr lang="es-ES" sz="2400" dirty="0" err="1" smtClean="0"/>
              <a:t>FileInputStream</a:t>
            </a:r>
            <a:r>
              <a:rPr lang="es-ES" sz="2400" dirty="0" smtClean="0"/>
              <a:t> y si queremos escribir usaremos </a:t>
            </a:r>
            <a:r>
              <a:rPr lang="es-ES" sz="2400" dirty="0" err="1" smtClean="0"/>
              <a:t>FileOutputStream</a:t>
            </a:r>
            <a:r>
              <a:rPr lang="es-ES" sz="2400" dirty="0" smtClean="0"/>
              <a:t>.</a:t>
            </a:r>
          </a:p>
          <a:p>
            <a:endParaRPr lang="es-ES" sz="2400" dirty="0" smtClean="0"/>
          </a:p>
          <a:p>
            <a:r>
              <a:rPr lang="es-ES" sz="2400" dirty="0" smtClean="0"/>
              <a:t>Son operaciones a muy bajo nivel que usaremos muy pocas veces (por ejemplo, solo si quisiéramos cambiar el primer byte de un archivo). En general usaremos otras clases más cómodas de usar.</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5632311"/>
          </a:xfrm>
          <a:prstGeom prst="rect">
            <a:avLst/>
          </a:prstGeom>
          <a:noFill/>
        </p:spPr>
        <p:txBody>
          <a:bodyPr wrap="square" rtlCol="0">
            <a:spAutoFit/>
          </a:bodyPr>
          <a:lstStyle/>
          <a:p>
            <a:r>
              <a:rPr lang="es-ES" sz="2400" b="1" dirty="0" err="1" smtClean="0"/>
              <a:t>Readers</a:t>
            </a:r>
            <a:r>
              <a:rPr lang="es-ES" sz="2400" b="1" dirty="0" smtClean="0"/>
              <a:t> y </a:t>
            </a:r>
            <a:r>
              <a:rPr lang="es-ES" sz="2400" b="1" dirty="0" err="1" smtClean="0"/>
              <a:t>Writers</a:t>
            </a:r>
            <a:endParaRPr lang="es-ES" sz="2400" b="1" dirty="0" smtClean="0"/>
          </a:p>
          <a:p>
            <a:endParaRPr lang="es-ES" sz="2400" b="1" dirty="0" smtClean="0"/>
          </a:p>
          <a:p>
            <a:r>
              <a:rPr lang="es-ES" sz="2400" dirty="0" smtClean="0"/>
              <a:t>En lugar de manejar </a:t>
            </a:r>
            <a:r>
              <a:rPr lang="es-ES" sz="2400" i="1" dirty="0" smtClean="0"/>
              <a:t>bytes</a:t>
            </a:r>
            <a:r>
              <a:rPr lang="es-ES" sz="2400" dirty="0" smtClean="0"/>
              <a:t> manejan </a:t>
            </a:r>
            <a:r>
              <a:rPr lang="es-ES" sz="2400" i="1" dirty="0" smtClean="0"/>
              <a:t>caracteres</a:t>
            </a:r>
            <a:r>
              <a:rPr lang="es-ES" sz="2400" dirty="0" smtClean="0"/>
              <a:t> (recordemos que hoy en día y con Unicode una letra como la </a:t>
            </a:r>
            <a:r>
              <a:rPr lang="es-ES" sz="2400" i="1" dirty="0" smtClean="0"/>
              <a:t>ñ</a:t>
            </a:r>
            <a:r>
              <a:rPr lang="es-ES" sz="2400" dirty="0" smtClean="0"/>
              <a:t> en realidad podría ocupar más de un byte</a:t>
            </a:r>
            <a:r>
              <a:rPr lang="es-ES" sz="2400" dirty="0" smtClean="0"/>
              <a:t>).</a:t>
            </a:r>
          </a:p>
          <a:p>
            <a:endParaRPr lang="es-ES" sz="2400" dirty="0" smtClean="0"/>
          </a:p>
          <a:p>
            <a:r>
              <a:rPr lang="es-ES" sz="2400" dirty="0" smtClean="0"/>
              <a:t>Así, cuando queramos leer letras de un archivo usaremos clases como </a:t>
            </a:r>
            <a:r>
              <a:rPr lang="es-ES" sz="2400" dirty="0" err="1" smtClean="0"/>
              <a:t>FileReader</a:t>
            </a:r>
            <a:r>
              <a:rPr lang="es-ES" sz="2400" dirty="0" smtClean="0"/>
              <a:t> y </a:t>
            </a:r>
            <a:r>
              <a:rPr lang="es-ES" sz="2400" dirty="0" err="1" smtClean="0"/>
              <a:t>FileWriter</a:t>
            </a:r>
            <a:r>
              <a:rPr lang="es-ES" sz="2400" dirty="0" smtClean="0"/>
              <a:t>.</a:t>
            </a:r>
          </a:p>
          <a:p>
            <a:r>
              <a:rPr lang="es-ES" sz="2400" dirty="0" smtClean="0"/>
              <a:t>Las clases </a:t>
            </a:r>
            <a:r>
              <a:rPr lang="es-ES" sz="2400" dirty="0" err="1" smtClean="0"/>
              <a:t>Readers</a:t>
            </a:r>
            <a:r>
              <a:rPr lang="es-ES" sz="2400" dirty="0" smtClean="0"/>
              <a:t> y </a:t>
            </a:r>
            <a:r>
              <a:rPr lang="es-ES" sz="2400" dirty="0" err="1" smtClean="0"/>
              <a:t>Writers</a:t>
            </a:r>
            <a:r>
              <a:rPr lang="es-ES" sz="2400" dirty="0" smtClean="0"/>
              <a:t> en realidad se apoyan sobre las </a:t>
            </a:r>
            <a:r>
              <a:rPr lang="es-ES" sz="2400" dirty="0" err="1" smtClean="0"/>
              <a:t>InputStreams</a:t>
            </a:r>
            <a:r>
              <a:rPr lang="es-ES" sz="2400" dirty="0" smtClean="0"/>
              <a:t> y </a:t>
            </a:r>
            <a:r>
              <a:rPr lang="es-ES" sz="2400" dirty="0" err="1" smtClean="0"/>
              <a:t>OutputStreams</a:t>
            </a:r>
            <a:r>
              <a:rPr lang="es-ES" sz="2400" dirty="0" smtClean="0"/>
              <a:t>.</a:t>
            </a:r>
          </a:p>
          <a:p>
            <a:endParaRPr lang="es-ES" sz="2400" dirty="0" smtClean="0"/>
          </a:p>
          <a:p>
            <a:r>
              <a:rPr lang="es-ES" sz="2400" dirty="0" smtClean="0"/>
              <a:t>A veces nos interesará mezclar conceptos y por ejemplo poder tener una clase que use caracteres cuando a lo mejor Java nos ha dado una clase que usa bytes. Así, por ejemplo </a:t>
            </a:r>
            <a:r>
              <a:rPr lang="es-ES" sz="2400" dirty="0" err="1" smtClean="0"/>
              <a:t>InputStreamReader</a:t>
            </a:r>
            <a:r>
              <a:rPr lang="es-ES" sz="2400" dirty="0" smtClean="0"/>
              <a:t> puede coger un objeto que lea bytes y nos devolverá caracteres. De la misma forma </a:t>
            </a:r>
            <a:r>
              <a:rPr lang="es-ES" sz="2400" dirty="0" err="1" smtClean="0"/>
              <a:t>OutputStreamWriter</a:t>
            </a:r>
            <a:r>
              <a:rPr lang="es-ES" sz="2400" dirty="0" smtClean="0"/>
              <a:t> coge letras y devuelve los bytes que la componen.</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5262979"/>
          </a:xfrm>
          <a:prstGeom prst="rect">
            <a:avLst/>
          </a:prstGeom>
          <a:noFill/>
        </p:spPr>
        <p:txBody>
          <a:bodyPr wrap="square" rtlCol="0">
            <a:spAutoFit/>
          </a:bodyPr>
          <a:lstStyle/>
          <a:p>
            <a:r>
              <a:rPr lang="es-ES" sz="2400" b="1" dirty="0" err="1" smtClean="0"/>
              <a:t>BufferedReaders</a:t>
            </a:r>
            <a:r>
              <a:rPr lang="es-ES" sz="2400" b="1" dirty="0" smtClean="0"/>
              <a:t> y </a:t>
            </a:r>
            <a:r>
              <a:rPr lang="es-ES" sz="2400" b="1" dirty="0" err="1" smtClean="0"/>
              <a:t>PrintWriters</a:t>
            </a:r>
            <a:endParaRPr lang="es-ES" sz="2400" b="1" dirty="0" smtClean="0"/>
          </a:p>
          <a:p>
            <a:endParaRPr lang="es-ES" sz="2400" b="1" dirty="0" smtClean="0"/>
          </a:p>
          <a:p>
            <a:r>
              <a:rPr lang="es-ES" sz="2400" dirty="0" smtClean="0"/>
              <a:t>Cuando trabajamos con caracteres (que recordemos pueden tener varios bytes) normalmente no trabajamos de uno en uno. Es más frecuente usar </a:t>
            </a:r>
            <a:r>
              <a:rPr lang="es-ES" sz="2400" b="1" dirty="0" smtClean="0"/>
              <a:t>líneas</a:t>
            </a:r>
            <a:r>
              <a:rPr lang="es-ES" sz="2400" dirty="0" smtClean="0"/>
              <a:t> que se leen y escriben de una sola vez. Así por ejemplo, la clase </a:t>
            </a:r>
            <a:r>
              <a:rPr lang="es-ES" sz="2400" dirty="0" err="1" smtClean="0"/>
              <a:t>PrintWriter</a:t>
            </a:r>
            <a:r>
              <a:rPr lang="es-ES" sz="2400" dirty="0" smtClean="0"/>
              <a:t> tiene un método </a:t>
            </a:r>
            <a:r>
              <a:rPr lang="es-ES" sz="2400" dirty="0" err="1" smtClean="0"/>
              <a:t>print</a:t>
            </a:r>
            <a:r>
              <a:rPr lang="es-ES" sz="2400" dirty="0" smtClean="0"/>
              <a:t>(</a:t>
            </a:r>
            <a:r>
              <a:rPr lang="es-ES" sz="2400" dirty="0" err="1" smtClean="0"/>
              <a:t>ln</a:t>
            </a:r>
            <a:r>
              <a:rPr lang="es-ES" sz="2400" dirty="0" smtClean="0"/>
              <a:t>) que puede imprimir elementos complejos como </a:t>
            </a:r>
            <a:r>
              <a:rPr lang="es-ES" sz="2400" dirty="0" err="1" smtClean="0"/>
              <a:t>floats</a:t>
            </a:r>
            <a:r>
              <a:rPr lang="es-ES" sz="2400" dirty="0" smtClean="0"/>
              <a:t> o cadenas largas</a:t>
            </a:r>
            <a:r>
              <a:rPr lang="es-ES" sz="2400" dirty="0" smtClean="0"/>
              <a:t>.</a:t>
            </a:r>
          </a:p>
          <a:p>
            <a:endParaRPr lang="es-ES" sz="2400" dirty="0" smtClean="0"/>
          </a:p>
          <a:p>
            <a:r>
              <a:rPr lang="es-ES" sz="2400" dirty="0" smtClean="0"/>
              <a:t>Además, Java ofrece clases que gestionan automáticamente los </a:t>
            </a:r>
            <a:r>
              <a:rPr lang="es-ES" sz="2400" i="1" dirty="0" smtClean="0"/>
              <a:t>buffers</a:t>
            </a:r>
            <a:r>
              <a:rPr lang="es-ES" sz="2400" dirty="0" smtClean="0"/>
              <a:t> por nosotros lo que nos da más comodidad y eficiencia. Por ello es muy habitual hacer cosas como esta:</a:t>
            </a:r>
          </a:p>
          <a:p>
            <a:r>
              <a:rPr lang="es-ES" sz="2400" dirty="0" err="1" smtClean="0"/>
              <a:t>lectorEficiente</a:t>
            </a:r>
            <a:r>
              <a:rPr lang="es-ES" sz="2400" dirty="0" smtClean="0"/>
              <a:t> = new </a:t>
            </a:r>
            <a:r>
              <a:rPr lang="es-ES" sz="2400" dirty="0" err="1" smtClean="0"/>
              <a:t>BufferedReader</a:t>
            </a:r>
            <a:r>
              <a:rPr lang="es-ES" sz="2400" dirty="0" smtClean="0"/>
              <a:t>(new </a:t>
            </a:r>
            <a:r>
              <a:rPr lang="es-ES" sz="2400" dirty="0" err="1" smtClean="0"/>
              <a:t>FileReader</a:t>
            </a:r>
            <a:r>
              <a:rPr lang="es-ES" sz="2400" dirty="0" smtClean="0"/>
              <a:t>("fich1.txt</a:t>
            </a:r>
            <a:r>
              <a:rPr lang="es-ES" sz="2400" dirty="0" smtClean="0"/>
              <a:t>"));</a:t>
            </a:r>
          </a:p>
          <a:p>
            <a:r>
              <a:rPr lang="es-ES" sz="2400" dirty="0" err="1" smtClean="0"/>
              <a:t>escritorEficiente</a:t>
            </a:r>
            <a:r>
              <a:rPr lang="es-ES" sz="2400" dirty="0" smtClean="0"/>
              <a:t> </a:t>
            </a:r>
            <a:r>
              <a:rPr lang="es-ES" sz="2400" dirty="0" smtClean="0"/>
              <a:t>= new </a:t>
            </a:r>
            <a:r>
              <a:rPr lang="es-ES" sz="2400" dirty="0" err="1" smtClean="0"/>
              <a:t>BufferedWriter</a:t>
            </a:r>
            <a:r>
              <a:rPr lang="es-ES" sz="2400" dirty="0" smtClean="0"/>
              <a:t>(new </a:t>
            </a:r>
            <a:r>
              <a:rPr lang="es-ES" sz="2400" dirty="0" err="1" smtClean="0"/>
              <a:t>FileWriter</a:t>
            </a:r>
            <a:r>
              <a:rPr lang="es-ES" sz="2400" dirty="0" smtClean="0"/>
              <a:t>("fich2.txt")); </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11" name="Rectángulo 10"/>
          <p:cNvSpPr/>
          <p:nvPr/>
        </p:nvSpPr>
        <p:spPr>
          <a:xfrm>
            <a:off x="-3983" y="-1"/>
            <a:ext cx="12192000" cy="7101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t>Programación de comunicaciones en red</a:t>
            </a:r>
            <a:endParaRPr lang="es-ES" sz="3200" dirty="0"/>
          </a:p>
        </p:txBody>
      </p:sp>
      <p:sp>
        <p:nvSpPr>
          <p:cNvPr id="9" name="CuadroTexto 8"/>
          <p:cNvSpPr txBox="1"/>
          <p:nvPr/>
        </p:nvSpPr>
        <p:spPr>
          <a:xfrm>
            <a:off x="8181475" y="6448853"/>
            <a:ext cx="5166982" cy="369332"/>
          </a:xfrm>
          <a:prstGeom prst="rect">
            <a:avLst/>
          </a:prstGeom>
          <a:noFill/>
        </p:spPr>
        <p:txBody>
          <a:bodyPr wrap="square" rtlCol="0">
            <a:spAutoFit/>
          </a:bodyPr>
          <a:lstStyle/>
          <a:p>
            <a:r>
              <a:rPr lang="es-ES" dirty="0" smtClean="0">
                <a:solidFill>
                  <a:schemeClr val="bg1"/>
                </a:solidFill>
              </a:rPr>
              <a:t>Programación de comunicaciones en red</a:t>
            </a:r>
            <a:endParaRPr lang="es-ES" dirty="0">
              <a:solidFill>
                <a:schemeClr val="bg1"/>
              </a:solidFill>
            </a:endParaRPr>
          </a:p>
        </p:txBody>
      </p:sp>
      <p:sp>
        <p:nvSpPr>
          <p:cNvPr id="2" name="CuadroTexto 1"/>
          <p:cNvSpPr txBox="1"/>
          <p:nvPr/>
        </p:nvSpPr>
        <p:spPr>
          <a:xfrm>
            <a:off x="160774" y="906307"/>
            <a:ext cx="11862486" cy="4154984"/>
          </a:xfrm>
          <a:prstGeom prst="rect">
            <a:avLst/>
          </a:prstGeom>
          <a:noFill/>
        </p:spPr>
        <p:txBody>
          <a:bodyPr wrap="square" rtlCol="0">
            <a:spAutoFit/>
          </a:bodyPr>
          <a:lstStyle/>
          <a:p>
            <a:r>
              <a:rPr lang="es-ES" sz="2400" dirty="0" smtClean="0"/>
              <a:t>En el primer caso creamos un objeto </a:t>
            </a:r>
            <a:r>
              <a:rPr lang="es-ES" sz="2400" dirty="0" err="1" smtClean="0"/>
              <a:t>FileReader</a:t>
            </a:r>
            <a:r>
              <a:rPr lang="es-ES" sz="2400" dirty="0" smtClean="0"/>
              <a:t> que es capaz de leer caracteres de fich1.txt. Como esto nos parece poco práctico creamos otro objeto a partir del primero de tipo </a:t>
            </a:r>
            <a:r>
              <a:rPr lang="es-ES" sz="2400" dirty="0" err="1" smtClean="0"/>
              <a:t>BufferedReader</a:t>
            </a:r>
            <a:r>
              <a:rPr lang="es-ES" sz="2400" dirty="0" smtClean="0"/>
              <a:t> que nos permitirá leer bloques enteros de texto</a:t>
            </a:r>
            <a:r>
              <a:rPr lang="es-ES" sz="2400" dirty="0" smtClean="0"/>
              <a:t>.</a:t>
            </a:r>
          </a:p>
          <a:p>
            <a:endParaRPr lang="es-ES" sz="2400" dirty="0" smtClean="0"/>
          </a:p>
          <a:p>
            <a:r>
              <a:rPr lang="es-ES" sz="2400" dirty="0" smtClean="0"/>
              <a:t>De hecho, si se comprueba la ayuda de la clase </a:t>
            </a:r>
            <a:r>
              <a:rPr lang="es-ES" sz="2400" dirty="0" err="1" smtClean="0"/>
              <a:t>FileReader</a:t>
            </a:r>
            <a:r>
              <a:rPr lang="es-ES" sz="2400" dirty="0" smtClean="0"/>
              <a:t> se verá que solo hay un método </a:t>
            </a:r>
            <a:r>
              <a:rPr lang="es-ES" sz="2400" dirty="0" err="1" smtClean="0"/>
              <a:t>read</a:t>
            </a:r>
            <a:r>
              <a:rPr lang="es-ES" sz="2400" dirty="0" smtClean="0"/>
              <a:t> que devuelve un </a:t>
            </a:r>
            <a:r>
              <a:rPr lang="es-ES" sz="2400" dirty="0" err="1" smtClean="0"/>
              <a:t>int</a:t>
            </a:r>
            <a:r>
              <a:rPr lang="es-ES" sz="2400" dirty="0" smtClean="0"/>
              <a:t>, es decir el siguiente </a:t>
            </a:r>
            <a:r>
              <a:rPr lang="es-ES" sz="2400" b="1" dirty="0" smtClean="0"/>
              <a:t>carácter</a:t>
            </a:r>
            <a:r>
              <a:rPr lang="es-ES" sz="2400" dirty="0" smtClean="0"/>
              <a:t> disponible, lo que hace que el método sea muy incómodo. Sin embargo </a:t>
            </a:r>
            <a:r>
              <a:rPr lang="es-ES" sz="2400" dirty="0" err="1" smtClean="0"/>
              <a:t>BufferedReader</a:t>
            </a:r>
            <a:r>
              <a:rPr lang="es-ES" sz="2400" dirty="0" smtClean="0"/>
              <a:t> nos resuelve esta incomodidad permitiéndonos trabajar con líneas.</a:t>
            </a:r>
          </a:p>
          <a:p>
            <a:endParaRPr lang="es-ES" sz="2400" dirty="0" smtClean="0"/>
          </a:p>
          <a:p>
            <a:endParaRPr lang="es-ES" sz="2400" dirty="0" smtClean="0"/>
          </a:p>
          <a:p>
            <a:endParaRPr lang="es-ES" sz="2400" dirty="0"/>
          </a:p>
        </p:txBody>
      </p:sp>
    </p:spTree>
    <p:extLst>
      <p:ext uri="{BB962C8B-B14F-4D97-AF65-F5344CB8AC3E}">
        <p14:creationId xmlns="" xmlns:p14="http://schemas.microsoft.com/office/powerpoint/2010/main" val="6885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CC3300"/>
            </a:gs>
          </a:gsLst>
          <a:lin ang="5400000" scaled="1"/>
        </a:gra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167063" y="1124530"/>
            <a:ext cx="9721516" cy="2387600"/>
          </a:xfrm>
        </p:spPr>
        <p:txBody>
          <a:bodyPr>
            <a:normAutofit/>
          </a:bodyPr>
          <a:lstStyle/>
          <a:p>
            <a:r>
              <a:rPr lang="es-ES" dirty="0" smtClean="0"/>
              <a:t>Elementos de programación de aplicaciones en red. Librerías</a:t>
            </a:r>
          </a:p>
        </p:txBody>
      </p:sp>
      <p:sp>
        <p:nvSpPr>
          <p:cNvPr id="6" name="Rectángulo 5"/>
          <p:cNvSpPr/>
          <p:nvPr/>
        </p:nvSpPr>
        <p:spPr>
          <a:xfrm>
            <a:off x="1" y="6409038"/>
            <a:ext cx="12192000" cy="448962"/>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p:cNvSpPr txBox="1"/>
          <p:nvPr/>
        </p:nvSpPr>
        <p:spPr>
          <a:xfrm>
            <a:off x="1" y="6448853"/>
            <a:ext cx="3680366" cy="369332"/>
          </a:xfrm>
          <a:prstGeom prst="rect">
            <a:avLst/>
          </a:prstGeom>
          <a:noFill/>
        </p:spPr>
        <p:txBody>
          <a:bodyPr wrap="none" rtlCol="0">
            <a:spAutoFit/>
          </a:bodyPr>
          <a:lstStyle/>
          <a:p>
            <a:r>
              <a:rPr lang="es-ES" dirty="0">
                <a:solidFill>
                  <a:schemeClr val="bg1"/>
                </a:solidFill>
              </a:rPr>
              <a:t>Programación de servicios y procesos</a:t>
            </a:r>
          </a:p>
        </p:txBody>
      </p:sp>
      <p:sp>
        <p:nvSpPr>
          <p:cNvPr id="8" name="CuadroTexto 7"/>
          <p:cNvSpPr txBox="1"/>
          <p:nvPr/>
        </p:nvSpPr>
        <p:spPr>
          <a:xfrm>
            <a:off x="9357555" y="6448853"/>
            <a:ext cx="2377126" cy="369332"/>
          </a:xfrm>
          <a:prstGeom prst="rect">
            <a:avLst/>
          </a:prstGeom>
          <a:noFill/>
        </p:spPr>
        <p:txBody>
          <a:bodyPr wrap="none" rtlCol="0">
            <a:spAutoFit/>
          </a:bodyPr>
          <a:lstStyle/>
          <a:p>
            <a:r>
              <a:rPr lang="es-ES" dirty="0">
                <a:solidFill>
                  <a:schemeClr val="bg1"/>
                </a:solidFill>
              </a:rPr>
              <a:t>Programación </a:t>
            </a:r>
            <a:r>
              <a:rPr lang="es-ES" dirty="0" err="1" smtClean="0">
                <a:solidFill>
                  <a:schemeClr val="bg1"/>
                </a:solidFill>
              </a:rPr>
              <a:t>multihilo</a:t>
            </a:r>
            <a:endParaRPr lang="es-ES" dirty="0">
              <a:solidFill>
                <a:schemeClr val="bg1"/>
              </a:solidFill>
            </a:endParaRPr>
          </a:p>
        </p:txBody>
      </p:sp>
    </p:spTree>
    <p:extLst>
      <p:ext uri="{BB962C8B-B14F-4D97-AF65-F5344CB8AC3E}">
        <p14:creationId xmlns="" xmlns:p14="http://schemas.microsoft.com/office/powerpoint/2010/main" val="36415413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TM02900743[[fn=Orgánico]]</Template>
  <TotalTime>3201</TotalTime>
  <Words>1793</Words>
  <Application>Microsoft Office PowerPoint</Application>
  <PresentationFormat>Personalizado</PresentationFormat>
  <Paragraphs>219</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HDOfficeLightV0</vt:lpstr>
      <vt:lpstr>Programación de servicios y procesos</vt:lpstr>
      <vt:lpstr>Introducción</vt:lpstr>
      <vt:lpstr>Diapositiva 3</vt:lpstr>
      <vt:lpstr>Diapositiva 4</vt:lpstr>
      <vt:lpstr>Diapositiva 5</vt:lpstr>
      <vt:lpstr>Diapositiva 6</vt:lpstr>
      <vt:lpstr>Diapositiva 7</vt:lpstr>
      <vt:lpstr>Diapositiva 8</vt:lpstr>
      <vt:lpstr>Elementos de programación de aplicaciones en red. Librerías</vt:lpstr>
      <vt:lpstr>Diapositiva 10</vt:lpstr>
      <vt:lpstr>Diapositiva 11</vt:lpstr>
      <vt:lpstr>Diapositiva 12</vt:lpstr>
      <vt:lpstr>Protocolos</vt:lpstr>
      <vt:lpstr>Diapositiva 14</vt:lpstr>
      <vt:lpstr>Diapositiva 15</vt:lpstr>
      <vt:lpstr>Diapositiva 16</vt:lpstr>
      <vt:lpstr>Sockets</vt:lpstr>
      <vt:lpstr>Diapositiva 18</vt:lpstr>
      <vt:lpstr>Diapositiva 19</vt:lpstr>
      <vt:lpstr>Diapositiva 20</vt:lpstr>
      <vt:lpstr>Diapositiva 21</vt:lpstr>
      <vt:lpstr>Diapositiva 22</vt:lpstr>
      <vt:lpstr>Diapositiva 23</vt:lpstr>
      <vt:lpstr>Diapositiva 24</vt:lpstr>
      <vt:lpstr>Programación de aplicaciones cliente y servidor. </vt:lpstr>
      <vt:lpstr>Diapositiva 26</vt:lpstr>
      <vt:lpstr>Diapositiva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Enri</dc:creator>
  <cp:lastModifiedBy>David</cp:lastModifiedBy>
  <cp:revision>443</cp:revision>
  <dcterms:created xsi:type="dcterms:W3CDTF">2018-08-07T17:50:25Z</dcterms:created>
  <dcterms:modified xsi:type="dcterms:W3CDTF">2020-08-30T18:08:16Z</dcterms:modified>
</cp:coreProperties>
</file>