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79"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369" r:id="rId20"/>
    <p:sldId id="413" r:id="rId21"/>
    <p:sldId id="414" r:id="rId22"/>
    <p:sldId id="415" r:id="rId23"/>
    <p:sldId id="416" r:id="rId24"/>
    <p:sldId id="417" r:id="rId25"/>
    <p:sldId id="418" r:id="rId26"/>
    <p:sldId id="419"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 initials="E" lastIdx="2" clrIdx="0">
    <p:extLst>
      <p:ext uri="{19B8F6BF-5375-455C-9EA6-DF929625EA0E}">
        <p15:presenceInfo xmlns:p15="http://schemas.microsoft.com/office/powerpoint/2012/main" xmlns="" userId="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FF"/>
    <a:srgbClr val="FF99FF"/>
    <a:srgbClr val="CC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44" autoAdjust="0"/>
    <p:restoredTop sz="94660"/>
  </p:normalViewPr>
  <p:slideViewPr>
    <p:cSldViewPr snapToGrid="0">
      <p:cViewPr varScale="1">
        <p:scale>
          <a:sx n="79" d="100"/>
          <a:sy n="79" d="100"/>
        </p:scale>
        <p:origin x="-156" y="-60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4013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14169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3272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7995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0277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8925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xmlns="" val="209406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xmlns="" val="418761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23989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404980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31/08/2020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40795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0026873-34F0-4FB9-AFD5-448FE6A5D157}" type="datetimeFigureOut">
              <a:rPr lang="es-ES" smtClean="0"/>
              <a:pPr/>
              <a:t>31/08/2020</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94993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mailto:john%40gmail.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de servicios y procesos</a:t>
            </a:r>
          </a:p>
        </p:txBody>
      </p:sp>
      <p:sp>
        <p:nvSpPr>
          <p:cNvPr id="5" name="Subtítulo 4"/>
          <p:cNvSpPr>
            <a:spLocks noGrp="1"/>
          </p:cNvSpPr>
          <p:nvPr>
            <p:ph type="subTitle" idx="1"/>
          </p:nvPr>
        </p:nvSpPr>
        <p:spPr/>
        <p:txBody>
          <a:bodyPr/>
          <a:lstStyle/>
          <a:p>
            <a:r>
              <a:rPr lang="es-ES" dirty="0"/>
              <a:t>Tema </a:t>
            </a:r>
            <a:r>
              <a:rPr lang="es-ES" dirty="0" smtClean="0"/>
              <a:t>4:  Generación de servicios en red</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828421" y="6448853"/>
            <a:ext cx="136357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40922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4893647"/>
          </a:xfrm>
          <a:prstGeom prst="rect">
            <a:avLst/>
          </a:prstGeom>
          <a:noFill/>
        </p:spPr>
        <p:txBody>
          <a:bodyPr wrap="square" rtlCol="0">
            <a:spAutoFit/>
          </a:bodyPr>
          <a:lstStyle/>
          <a:p>
            <a:r>
              <a:rPr lang="es-ES" sz="2400" dirty="0" smtClean="0"/>
              <a:t>El protocolo para la transferencia de hipertexto (</a:t>
            </a:r>
            <a:r>
              <a:rPr lang="es-ES" sz="2400" dirty="0" err="1" smtClean="0"/>
              <a:t>HyperText</a:t>
            </a:r>
            <a:r>
              <a:rPr lang="es-ES" sz="2400" dirty="0" smtClean="0"/>
              <a:t> Transfer </a:t>
            </a:r>
            <a:r>
              <a:rPr lang="es-ES" sz="2400" dirty="0" err="1" smtClean="0"/>
              <a:t>Protocol</a:t>
            </a:r>
            <a:r>
              <a:rPr lang="es-ES" sz="2400" dirty="0" smtClean="0"/>
              <a:t>) es un protocolo que en su momento se diseñó para que los navegadores (clientes web) se conectasen a servidores y descargasen archivos HTML. Sin embargo, su uso se ha popularizado en otros ámbitos como son la creación de </a:t>
            </a:r>
            <a:r>
              <a:rPr lang="es-ES" sz="2400" b="1" dirty="0" smtClean="0"/>
              <a:t>aplicaciones web</a:t>
            </a:r>
            <a:r>
              <a:rPr lang="es-ES" sz="2400" dirty="0" smtClean="0"/>
              <a:t>, es decir aplicaciones pensadas para ser manejadas desde un navegador</a:t>
            </a:r>
            <a:r>
              <a:rPr lang="es-ES" sz="2400" dirty="0" smtClean="0"/>
              <a:t>.</a:t>
            </a:r>
          </a:p>
          <a:p>
            <a:endParaRPr lang="es-ES" sz="2400" dirty="0" smtClean="0"/>
          </a:p>
          <a:p>
            <a:r>
              <a:rPr lang="es-ES" sz="2400" dirty="0" smtClean="0"/>
              <a:t>Desde mayo de 2015, HTTP va por su versión 2.0 que incluye mejoras en la latencia de los tiempos de respuesta y mejoras en el empaquetado de los datos</a:t>
            </a:r>
            <a:r>
              <a:rPr lang="es-ES" sz="2400" dirty="0" smtClean="0"/>
              <a:t>.</a:t>
            </a:r>
          </a:p>
          <a:p>
            <a:r>
              <a:rPr lang="es-ES" sz="2400" dirty="0" smtClean="0"/>
              <a:t>En 2018 se lanzo la versión 3.0 con más mejoras a nivel de seguridad, todos los paquetes van cifrados evitando añadir una capa superior HTTPS.</a:t>
            </a:r>
          </a:p>
          <a:p>
            <a:endParaRPr lang="es-ES" sz="2400" i="1"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POP3</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3416320"/>
          </a:xfrm>
          <a:prstGeom prst="rect">
            <a:avLst/>
          </a:prstGeom>
          <a:noFill/>
        </p:spPr>
        <p:txBody>
          <a:bodyPr wrap="square" rtlCol="0">
            <a:spAutoFit/>
          </a:bodyPr>
          <a:lstStyle/>
          <a:p>
            <a:r>
              <a:rPr lang="es-ES" sz="2400" dirty="0" smtClean="0"/>
              <a:t>POP3 significa «Post Office </a:t>
            </a:r>
            <a:r>
              <a:rPr lang="es-ES" sz="2400" dirty="0" err="1" smtClean="0"/>
              <a:t>Protocol</a:t>
            </a:r>
            <a:r>
              <a:rPr lang="es-ES" sz="2400" dirty="0" smtClean="0"/>
              <a:t> </a:t>
            </a:r>
            <a:r>
              <a:rPr lang="es-ES" sz="2400" dirty="0" err="1" smtClean="0"/>
              <a:t>version</a:t>
            </a:r>
            <a:r>
              <a:rPr lang="es-ES" sz="2400" dirty="0" smtClean="0"/>
              <a:t> 3» y </a:t>
            </a:r>
            <a:r>
              <a:rPr lang="es-ES" sz="2400" b="1" dirty="0" smtClean="0"/>
              <a:t>está pensando fundamentalmente</a:t>
            </a:r>
            <a:r>
              <a:rPr lang="es-ES" sz="2400" dirty="0" smtClean="0"/>
              <a:t> para descargar cliente desde un servidor de correo al ordenador de un cliente que habitualmente utiliza Outlook, </a:t>
            </a:r>
            <a:r>
              <a:rPr lang="es-ES" sz="2400" dirty="0" err="1" smtClean="0"/>
              <a:t>Mozilla</a:t>
            </a:r>
            <a:r>
              <a:rPr lang="es-ES" sz="2400" dirty="0" smtClean="0"/>
              <a:t> </a:t>
            </a:r>
            <a:r>
              <a:rPr lang="es-ES" sz="2400" dirty="0" err="1" smtClean="0"/>
              <a:t>Thunderbird</a:t>
            </a:r>
            <a:r>
              <a:rPr lang="es-ES" sz="2400" dirty="0" smtClean="0"/>
              <a:t> o algún otro cliente de correo. </a:t>
            </a:r>
            <a:endParaRPr lang="es-ES" sz="2400" dirty="0" smtClean="0"/>
          </a:p>
          <a:p>
            <a:endParaRPr lang="es-ES" sz="2400" dirty="0" smtClean="0"/>
          </a:p>
          <a:p>
            <a:r>
              <a:rPr lang="es-ES" sz="2400" dirty="0" smtClean="0"/>
              <a:t>Las </a:t>
            </a:r>
            <a:r>
              <a:rPr lang="es-ES" sz="2400" dirty="0" smtClean="0"/>
              <a:t>versiones más antiguas no usaban mecanismos de cifrado, pero al igual que Telnet, POP3 ha necesitado cambiar para manejar correctamente la seguridad (aunque Telnet ha sido sustituido por otro protocolo y POP3 lo que ha hecho ha sido incorporar extensiones).</a:t>
            </a:r>
            <a:endParaRPr lang="es-ES" sz="2400" i="1"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SMTP</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6370975"/>
          </a:xfrm>
          <a:prstGeom prst="rect">
            <a:avLst/>
          </a:prstGeom>
          <a:noFill/>
        </p:spPr>
        <p:txBody>
          <a:bodyPr wrap="square" rtlCol="0">
            <a:spAutoFit/>
          </a:bodyPr>
          <a:lstStyle/>
          <a:p>
            <a:r>
              <a:rPr lang="es-ES" sz="2400" dirty="0" smtClean="0"/>
              <a:t>Al contrario que POP3, está pensado sobre todo para </a:t>
            </a:r>
            <a:r>
              <a:rPr lang="es-ES" sz="2400" b="1" dirty="0" smtClean="0"/>
              <a:t>enviar correo</a:t>
            </a:r>
            <a:r>
              <a:rPr lang="es-ES" sz="2400" dirty="0" smtClean="0"/>
              <a:t>. Esto significa que quienes usan SMTP son máquinas que están en una de estas situaciones</a:t>
            </a:r>
            <a:r>
              <a:rPr lang="es-ES" sz="2400" dirty="0" smtClean="0"/>
              <a:t>.</a:t>
            </a:r>
          </a:p>
          <a:p>
            <a:endParaRPr lang="es-ES" sz="2400" dirty="0" smtClean="0"/>
          </a:p>
          <a:p>
            <a:pPr>
              <a:buFont typeface="Arial" pitchFamily="34" charset="0"/>
              <a:buChar char="•"/>
            </a:pPr>
            <a:r>
              <a:rPr lang="es-ES" sz="2400" dirty="0" smtClean="0"/>
              <a:t> Cliente </a:t>
            </a:r>
            <a:r>
              <a:rPr lang="es-ES" sz="2400" dirty="0" smtClean="0"/>
              <a:t>de correo (que supongamos que tiene el usuario «pepe») de un servidor de correo (por ejemplo «hotmail.es») y que quiere enviar un mensaje a otro usuario «</a:t>
            </a:r>
            <a:r>
              <a:rPr lang="es-ES" sz="2400" dirty="0" err="1" smtClean="0"/>
              <a:t>john</a:t>
            </a:r>
            <a:r>
              <a:rPr lang="es-ES" sz="2400" dirty="0" smtClean="0"/>
              <a:t>» que tiene su cuenta en «gmail.com». Esto significa que si «pepe» escribe un mensaje en su Outlook y quiere enviarlo a «</a:t>
            </a:r>
            <a:r>
              <a:rPr lang="es-ES" sz="2400" dirty="0" smtClean="0">
                <a:hlinkClick r:id="rId2"/>
              </a:rPr>
              <a:t>john@gmail.com</a:t>
            </a:r>
            <a:r>
              <a:rPr lang="es-ES" sz="2400" dirty="0" smtClean="0"/>
              <a:t>» primero tiene que enviar el mensaje desde su ordenador a «hotmail.es» y pedirle que lo entregue. La subida del correo desde el ordenador de «pepe» a «hotmail.es» </a:t>
            </a:r>
            <a:r>
              <a:rPr lang="es-ES" sz="2400" b="1" dirty="0" smtClean="0"/>
              <a:t>se hace mediante SMTP</a:t>
            </a:r>
            <a:r>
              <a:rPr lang="es-ES" sz="2400" dirty="0" smtClean="0"/>
              <a:t>.</a:t>
            </a:r>
          </a:p>
          <a:p>
            <a:pPr>
              <a:buFont typeface="Arial" pitchFamily="34" charset="0"/>
              <a:buChar char="•"/>
            </a:pPr>
            <a:endParaRPr lang="es-ES" sz="2400" dirty="0" smtClean="0"/>
          </a:p>
          <a:p>
            <a:pPr>
              <a:buFont typeface="Arial" pitchFamily="34" charset="0"/>
              <a:buChar char="•"/>
            </a:pPr>
            <a:r>
              <a:rPr lang="es-ES" sz="2400" dirty="0" smtClean="0"/>
              <a:t> Servidor </a:t>
            </a:r>
            <a:r>
              <a:rPr lang="es-ES" sz="2400" dirty="0" smtClean="0"/>
              <a:t>de correo que quiere enviar mensaje a otro servidor. En el ejemplo anterior «hotmail.es» recibe un correo que debe entregar a su destinatario, pero como dicho destinatario está en otro servidor debe entregarlo a «gmail.com» que comprobará si tiene un usuario «</a:t>
            </a:r>
            <a:r>
              <a:rPr lang="es-ES" sz="2400" dirty="0" err="1" smtClean="0"/>
              <a:t>john</a:t>
            </a:r>
            <a:r>
              <a:rPr lang="es-ES" sz="2400" dirty="0" smtClean="0"/>
              <a:t>» y si es así recibirá el mensaje. </a:t>
            </a:r>
            <a:r>
              <a:rPr lang="es-ES" sz="2400" b="1" dirty="0" smtClean="0"/>
              <a:t>Todo este proceso también se hace mediante </a:t>
            </a:r>
            <a:r>
              <a:rPr lang="es-ES" sz="2400" b="1" dirty="0" smtClean="0"/>
              <a:t>SMTP.</a:t>
            </a:r>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4154984"/>
          </a:xfrm>
          <a:prstGeom prst="rect">
            <a:avLst/>
          </a:prstGeom>
          <a:noFill/>
        </p:spPr>
        <p:txBody>
          <a:bodyPr wrap="square" rtlCol="0">
            <a:spAutoFit/>
          </a:bodyPr>
          <a:lstStyle/>
          <a:p>
            <a:r>
              <a:rPr lang="es-ES" sz="2400" b="1" dirty="0" smtClean="0"/>
              <a:t>Librerías de clases y componentes</a:t>
            </a:r>
            <a:r>
              <a:rPr lang="es-ES" sz="2400" b="1" dirty="0" smtClean="0"/>
              <a:t>.</a:t>
            </a:r>
          </a:p>
          <a:p>
            <a:endParaRPr lang="es-ES" sz="2400" b="1" dirty="0" smtClean="0"/>
          </a:p>
          <a:p>
            <a:r>
              <a:rPr lang="es-ES" sz="2400" dirty="0" smtClean="0"/>
              <a:t>La </a:t>
            </a:r>
            <a:r>
              <a:rPr lang="es-ES" sz="2400" dirty="0" smtClean="0"/>
              <a:t>biblioteca </a:t>
            </a:r>
            <a:r>
              <a:rPr lang="es-ES" sz="2400" b="1" dirty="0" err="1" smtClean="0"/>
              <a:t>JavaMail</a:t>
            </a:r>
            <a:r>
              <a:rPr lang="es-ES" sz="2400" dirty="0" smtClean="0"/>
              <a:t>. Curiosamente, no se distribuye con el JDK, sino que debe descargarse el JAR por separado</a:t>
            </a:r>
            <a:r>
              <a:rPr lang="es-ES" sz="2400" dirty="0" smtClean="0"/>
              <a:t>.</a:t>
            </a:r>
          </a:p>
          <a:p>
            <a:endParaRPr lang="es-ES" sz="2400" dirty="0" smtClean="0"/>
          </a:p>
          <a:p>
            <a:r>
              <a:rPr lang="es-ES" sz="2400" dirty="0" smtClean="0"/>
              <a:t>La biblioteca </a:t>
            </a:r>
            <a:r>
              <a:rPr lang="es-ES" sz="2400" dirty="0" smtClean="0"/>
              <a:t>Apache </a:t>
            </a:r>
            <a:r>
              <a:rPr lang="es-ES" sz="2400" dirty="0" err="1" smtClean="0"/>
              <a:t>Commons</a:t>
            </a:r>
            <a:r>
              <a:rPr lang="es-ES" sz="2400" dirty="0" smtClean="0"/>
              <a:t> </a:t>
            </a:r>
            <a:r>
              <a:rPr lang="es-ES" sz="2400" dirty="0" smtClean="0"/>
              <a:t>Email es </a:t>
            </a:r>
            <a:r>
              <a:rPr lang="es-ES" sz="2400" dirty="0" smtClean="0"/>
              <a:t>una biblioteca de libre distribución que facilita el desarrollo de aplicaciones que necesiten enviar o recibir email</a:t>
            </a:r>
            <a:r>
              <a:rPr lang="es-ES" sz="2400" dirty="0" smtClean="0"/>
              <a:t>. Esta </a:t>
            </a:r>
            <a:r>
              <a:rPr lang="es-ES" sz="2400" dirty="0" smtClean="0"/>
              <a:t>clase no tiene propiedades de interés y no está orientada a eventos, sin embargo tiene algunos métodos interesantes que además son bastante </a:t>
            </a:r>
            <a:r>
              <a:rPr lang="es-ES" sz="2400" dirty="0" err="1" smtClean="0"/>
              <a:t>autoexplicativos</a:t>
            </a:r>
            <a:r>
              <a:rPr lang="es-ES" sz="2400" dirty="0" smtClean="0"/>
              <a:t>.</a:t>
            </a:r>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4154984"/>
          </a:xfrm>
          <a:prstGeom prst="rect">
            <a:avLst/>
          </a:prstGeom>
          <a:noFill/>
        </p:spPr>
        <p:txBody>
          <a:bodyPr wrap="square" rtlCol="0">
            <a:spAutoFit/>
          </a:bodyPr>
          <a:lstStyle/>
          <a:p>
            <a:r>
              <a:rPr lang="es-ES" sz="2400" dirty="0" smtClean="0"/>
              <a:t>El método </a:t>
            </a:r>
            <a:r>
              <a:rPr lang="es-ES" sz="2400" b="1" dirty="0" err="1" smtClean="0"/>
              <a:t>setHostname</a:t>
            </a:r>
            <a:r>
              <a:rPr lang="es-ES" sz="2400" dirty="0" smtClean="0"/>
              <a:t> permite configurar el servidor SMTP de nuestro proveedor de correo.</a:t>
            </a:r>
          </a:p>
          <a:p>
            <a:endParaRPr lang="es-ES" sz="2400" dirty="0" smtClean="0"/>
          </a:p>
          <a:p>
            <a:r>
              <a:rPr lang="es-ES" sz="2400" dirty="0" smtClean="0"/>
              <a:t>El </a:t>
            </a:r>
            <a:r>
              <a:rPr lang="es-ES" sz="2400" dirty="0" smtClean="0"/>
              <a:t>método </a:t>
            </a:r>
            <a:r>
              <a:rPr lang="es-ES" sz="2400" b="1" dirty="0" err="1" smtClean="0"/>
              <a:t>setSmtpPort</a:t>
            </a:r>
            <a:r>
              <a:rPr lang="es-ES" sz="2400" dirty="0" smtClean="0"/>
              <a:t> permite indicar el número de puerto en el que el servidor de correo escucha. Para conexiones SMTPS (SMTP seguro) el puerto es el 465.</a:t>
            </a:r>
          </a:p>
          <a:p>
            <a:endParaRPr lang="es-ES" sz="2400" dirty="0" smtClean="0"/>
          </a:p>
          <a:p>
            <a:r>
              <a:rPr lang="es-ES" sz="2400" dirty="0" smtClean="0"/>
              <a:t>El </a:t>
            </a:r>
            <a:r>
              <a:rPr lang="es-ES" sz="2400" dirty="0" smtClean="0"/>
              <a:t>método </a:t>
            </a:r>
            <a:r>
              <a:rPr lang="es-ES" sz="2400" b="1" dirty="0" err="1" smtClean="0"/>
              <a:t>setAuthenticator</a:t>
            </a:r>
            <a:r>
              <a:rPr lang="es-ES" sz="2400" dirty="0" smtClean="0"/>
              <a:t> permite indicar el objeto que se encargará de configurar la autenticación. Suele usar un objeto básico de la clase </a:t>
            </a:r>
            <a:r>
              <a:rPr lang="es-ES" sz="2400" dirty="0" err="1" smtClean="0"/>
              <a:t>DefaultAuthenticator</a:t>
            </a:r>
            <a:r>
              <a:rPr lang="es-ES" sz="2400" dirty="0" smtClean="0"/>
              <a:t>.</a:t>
            </a:r>
          </a:p>
          <a:p>
            <a:r>
              <a:rPr lang="es-ES" sz="2400" dirty="0" smtClean="0"/>
              <a:t>El método </a:t>
            </a:r>
            <a:r>
              <a:rPr lang="es-ES" sz="2400" b="1" dirty="0" err="1" smtClean="0"/>
              <a:t>setSslOnConect</a:t>
            </a:r>
            <a:r>
              <a:rPr lang="es-ES" sz="2400" dirty="0" smtClean="0"/>
              <a:t> se usa para indicar si se establece una conexión SSL (o TLS) en el momento de </a:t>
            </a:r>
            <a:r>
              <a:rPr lang="es-ES" sz="2400" dirty="0" smtClean="0"/>
              <a:t>conectar.</a:t>
            </a:r>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1569660"/>
          </a:xfrm>
          <a:prstGeom prst="rect">
            <a:avLst/>
          </a:prstGeom>
          <a:noFill/>
        </p:spPr>
        <p:txBody>
          <a:bodyPr wrap="square" rtlCol="0">
            <a:spAutoFit/>
          </a:bodyPr>
          <a:lstStyle/>
          <a:p>
            <a:r>
              <a:rPr lang="es-ES" sz="2400" dirty="0" smtClean="0"/>
              <a:t>Ejemplo:</a:t>
            </a:r>
          </a:p>
          <a:p>
            <a:endParaRPr lang="es-ES" sz="2400" dirty="0" smtClean="0"/>
          </a:p>
          <a:p>
            <a:endParaRPr lang="es-ES" sz="2400" dirty="0" smtClean="0"/>
          </a:p>
          <a:p>
            <a:endParaRPr lang="es-ES" sz="2400" dirty="0"/>
          </a:p>
        </p:txBody>
      </p:sp>
      <p:pic>
        <p:nvPicPr>
          <p:cNvPr id="1026" name="Picture 2"/>
          <p:cNvPicPr>
            <a:picLocks noChangeAspect="1" noChangeArrowheads="1"/>
          </p:cNvPicPr>
          <p:nvPr/>
        </p:nvPicPr>
        <p:blipFill>
          <a:blip r:embed="rId2"/>
          <a:srcRect/>
          <a:stretch>
            <a:fillRect/>
          </a:stretch>
        </p:blipFill>
        <p:spPr bwMode="auto">
          <a:xfrm>
            <a:off x="4135605" y="858252"/>
            <a:ext cx="4257675" cy="5334000"/>
          </a:xfrm>
          <a:prstGeom prst="rect">
            <a:avLst/>
          </a:prstGeom>
          <a:noFill/>
          <a:ln w="9525">
            <a:noFill/>
            <a:miter lim="800000"/>
            <a:headEnd/>
            <a:tailEnd/>
          </a:ln>
          <a:effectLst/>
        </p:spPr>
      </p:pic>
    </p:spTree>
    <p:extLst>
      <p:ext uri="{BB962C8B-B14F-4D97-AF65-F5344CB8AC3E}">
        <p14:creationId xmlns:p14="http://schemas.microsoft.com/office/powerpoint/2010/main" xmlns="" val="68854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1200329"/>
          </a:xfrm>
          <a:prstGeom prst="rect">
            <a:avLst/>
          </a:prstGeom>
          <a:noFill/>
        </p:spPr>
        <p:txBody>
          <a:bodyPr wrap="square" rtlCol="0">
            <a:spAutoFit/>
          </a:bodyPr>
          <a:lstStyle/>
          <a:p>
            <a:endParaRPr lang="es-ES" sz="2400" dirty="0" smtClean="0"/>
          </a:p>
          <a:p>
            <a:endParaRPr lang="es-ES" sz="2400" dirty="0" smtClean="0"/>
          </a:p>
          <a:p>
            <a:endParaRPr lang="es-ES" sz="2400" dirty="0"/>
          </a:p>
        </p:txBody>
      </p:sp>
      <p:pic>
        <p:nvPicPr>
          <p:cNvPr id="2050" name="Picture 2"/>
          <p:cNvPicPr>
            <a:picLocks noChangeAspect="1" noChangeArrowheads="1"/>
          </p:cNvPicPr>
          <p:nvPr/>
        </p:nvPicPr>
        <p:blipFill>
          <a:blip r:embed="rId2"/>
          <a:srcRect/>
          <a:stretch>
            <a:fillRect/>
          </a:stretch>
        </p:blipFill>
        <p:spPr bwMode="auto">
          <a:xfrm>
            <a:off x="3772652" y="733926"/>
            <a:ext cx="5029827" cy="5642811"/>
          </a:xfrm>
          <a:prstGeom prst="rect">
            <a:avLst/>
          </a:prstGeom>
          <a:noFill/>
          <a:ln w="9525">
            <a:noFill/>
            <a:miter lim="800000"/>
            <a:headEnd/>
            <a:tailEnd/>
          </a:ln>
          <a:effectLst/>
        </p:spPr>
      </p:pic>
    </p:spTree>
    <p:extLst>
      <p:ext uri="{BB962C8B-B14F-4D97-AF65-F5344CB8AC3E}">
        <p14:creationId xmlns:p14="http://schemas.microsoft.com/office/powerpoint/2010/main" xmlns="" val="6885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Acceso a datos –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3220"/>
          </a:xfrm>
          <a:prstGeom prst="rect">
            <a:avLst/>
          </a:prstGeom>
        </p:spPr>
        <p:txBody>
          <a:bodyPr wrap="square">
            <a:spAutoFit/>
          </a:bodyPr>
          <a:lstStyle/>
          <a:p>
            <a:r>
              <a:rPr lang="es-ES" sz="2800" dirty="0" smtClean="0"/>
              <a:t>Realiza la actividad </a:t>
            </a:r>
            <a:r>
              <a:rPr lang="es-ES" sz="2800" b="1" dirty="0" smtClean="0"/>
              <a:t>PSP_T4_mail</a:t>
            </a:r>
            <a:endParaRPr lang="es-ES" sz="2800" b="1" dirty="0" smtClean="0"/>
          </a:p>
        </p:txBody>
      </p:sp>
      <p:pic>
        <p:nvPicPr>
          <p:cNvPr id="9" name="Imagen 2"/>
          <p:cNvPicPr>
            <a:picLocks noChangeAspect="1"/>
          </p:cNvPicPr>
          <p:nvPr/>
        </p:nvPicPr>
        <p:blipFill>
          <a:blip r:embed="rId2"/>
          <a:stretch>
            <a:fillRect/>
          </a:stretch>
        </p:blipFill>
        <p:spPr>
          <a:xfrm>
            <a:off x="4410915" y="2323009"/>
            <a:ext cx="3065650" cy="3065650"/>
          </a:xfrm>
          <a:prstGeom prst="rect">
            <a:avLst/>
          </a:prstGeom>
        </p:spPr>
      </p:pic>
      <p:sp>
        <p:nvSpPr>
          <p:cNvPr id="12"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Tree>
    <p:extLst>
      <p:ext uri="{BB962C8B-B14F-4D97-AF65-F5344CB8AC3E}">
        <p14:creationId xmlns:p14="http://schemas.microsoft.com/office/powerpoint/2010/main" xmlns="" val="3044883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Introducción</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647947" y="6448853"/>
            <a:ext cx="27005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5632311"/>
          </a:xfrm>
          <a:prstGeom prst="rect">
            <a:avLst/>
          </a:prstGeom>
          <a:noFill/>
        </p:spPr>
        <p:txBody>
          <a:bodyPr wrap="square" rtlCol="0">
            <a:spAutoFit/>
          </a:bodyPr>
          <a:lstStyle/>
          <a:p>
            <a:r>
              <a:rPr lang="es-ES" sz="2400" b="1" dirty="0" smtClean="0"/>
              <a:t>Programación de servidores</a:t>
            </a:r>
            <a:r>
              <a:rPr lang="es-ES" sz="2400" b="1" dirty="0" smtClean="0"/>
              <a:t>.</a:t>
            </a:r>
          </a:p>
          <a:p>
            <a:endParaRPr lang="es-ES" sz="2400" b="1" dirty="0" smtClean="0"/>
          </a:p>
          <a:p>
            <a:r>
              <a:rPr lang="es-ES" sz="2400" dirty="0" smtClean="0"/>
              <a:t>Sabemos que un servidor es simplemente un programa. En concreto un programa que ofrece sus servicios a otros programas. Este concepto permite estructurar las aplicaciones utilizando un mecanismo que se conoce como «programación cliente/servidor». </a:t>
            </a:r>
            <a:endParaRPr lang="es-ES" sz="2400" dirty="0" smtClean="0"/>
          </a:p>
          <a:p>
            <a:endParaRPr lang="es-ES" sz="2400" dirty="0" smtClean="0"/>
          </a:p>
          <a:p>
            <a:r>
              <a:rPr lang="es-ES" sz="2400" dirty="0" smtClean="0"/>
              <a:t>En </a:t>
            </a:r>
            <a:r>
              <a:rPr lang="es-ES" sz="2400" dirty="0" smtClean="0"/>
              <a:t>estos programas </a:t>
            </a:r>
            <a:r>
              <a:rPr lang="es-ES" sz="2400" b="1" dirty="0" smtClean="0"/>
              <a:t>se determina un protocolo de comunicaciones</a:t>
            </a:r>
            <a:r>
              <a:rPr lang="es-ES" sz="2400" dirty="0" smtClean="0"/>
              <a:t> entre cliente y servidor y </a:t>
            </a:r>
            <a:r>
              <a:rPr lang="es-ES" sz="2400" dirty="0" smtClean="0"/>
              <a:t>después </a:t>
            </a:r>
            <a:r>
              <a:rPr lang="es-ES" sz="2400" dirty="0" smtClean="0"/>
              <a:t>el cliente «pide» operaciones al servidor y este le devuelve resultados. Lo más interesante de este sistema que:</a:t>
            </a:r>
          </a:p>
          <a:p>
            <a:endParaRPr lang="es-ES" sz="2400" dirty="0" smtClean="0"/>
          </a:p>
          <a:p>
            <a:pPr>
              <a:buFont typeface="Arial" pitchFamily="34" charset="0"/>
              <a:buChar char="•"/>
            </a:pPr>
            <a:r>
              <a:rPr lang="es-ES" sz="2400" dirty="0" smtClean="0"/>
              <a:t> </a:t>
            </a:r>
            <a:r>
              <a:rPr lang="es-ES" sz="2400" dirty="0" smtClean="0"/>
              <a:t>El </a:t>
            </a:r>
            <a:r>
              <a:rPr lang="es-ES" sz="2400" dirty="0" smtClean="0"/>
              <a:t>cliente y el servidor pueden estar en sitios distintos y comunicarse a través de protocolos de </a:t>
            </a:r>
            <a:r>
              <a:rPr lang="es-ES" sz="2400" dirty="0" smtClean="0"/>
              <a:t>  red.</a:t>
            </a:r>
          </a:p>
          <a:p>
            <a:pPr>
              <a:buFont typeface="Arial" pitchFamily="34" charset="0"/>
              <a:buChar char="•"/>
            </a:pPr>
            <a:r>
              <a:rPr lang="es-ES" sz="2400" dirty="0" smtClean="0"/>
              <a:t> </a:t>
            </a:r>
            <a:r>
              <a:rPr lang="es-ES" sz="2400" dirty="0" smtClean="0"/>
              <a:t> El cliente y el servidor </a:t>
            </a:r>
            <a:r>
              <a:rPr lang="es-ES" sz="2400" i="1" dirty="0" smtClean="0"/>
              <a:t>pueden estar programados en distintos lenguajes</a:t>
            </a:r>
          </a:p>
          <a:p>
            <a:pPr>
              <a:buFont typeface="Arial" pitchFamily="34" charset="0"/>
              <a:buChar char="•"/>
            </a:pPr>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5262979"/>
          </a:xfrm>
          <a:prstGeom prst="rect">
            <a:avLst/>
          </a:prstGeom>
          <a:noFill/>
        </p:spPr>
        <p:txBody>
          <a:bodyPr wrap="square" rtlCol="0">
            <a:spAutoFit/>
          </a:bodyPr>
          <a:lstStyle/>
          <a:p>
            <a:endParaRPr lang="es-ES" sz="2400" dirty="0" smtClean="0"/>
          </a:p>
          <a:p>
            <a:r>
              <a:rPr lang="es-ES" sz="2400" dirty="0" smtClean="0"/>
              <a:t>Supongamos un servidor que ofrece operaciones de cálculo a cualquier programa cliente. Un protocolo de comunicaciones muy simple sería:</a:t>
            </a:r>
          </a:p>
          <a:p>
            <a:r>
              <a:rPr lang="es-ES" sz="2400" dirty="0" smtClean="0"/>
              <a:t>Cuando el cliente se conecta al servidor envía una primera línea con uno de estos cuatro símbolos: + - * </a:t>
            </a:r>
            <a:r>
              <a:rPr lang="es-ES" sz="2400" dirty="0" smtClean="0"/>
              <a:t>/</a:t>
            </a:r>
          </a:p>
          <a:p>
            <a:endParaRPr lang="es-ES" sz="2400" dirty="0" smtClean="0"/>
          </a:p>
          <a:p>
            <a:r>
              <a:rPr lang="es-ES" sz="2400" dirty="0" smtClean="0"/>
              <a:t>Después </a:t>
            </a:r>
            <a:r>
              <a:rPr lang="es-ES" sz="2400" dirty="0" smtClean="0"/>
              <a:t>el cliente envía dos números, cada uno en una línea separada</a:t>
            </a:r>
            <a:r>
              <a:rPr lang="es-ES" sz="2400" dirty="0" smtClean="0"/>
              <a:t>.</a:t>
            </a:r>
          </a:p>
          <a:p>
            <a:endParaRPr lang="es-ES" sz="2400" dirty="0" smtClean="0"/>
          </a:p>
          <a:p>
            <a:r>
              <a:rPr lang="es-ES" sz="2400" dirty="0" smtClean="0"/>
              <a:t>Cuando el cliente haya enviado estas 3 líneas debe ponerse en modo de escucha y esperar que el servidor le devuelva un resultado que será un único número en una única línea.</a:t>
            </a:r>
          </a:p>
          <a:p>
            <a:r>
              <a:rPr lang="es-ES" sz="2400" dirty="0" smtClean="0"/>
              <a:t>Aunque para programas pequeños esto funciona perfectamente, existen estándares ya especificados que nos ayudan a construir aplicaciones. A continuación veremos algunos.</a:t>
            </a:r>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SOAP</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3046988"/>
          </a:xfrm>
          <a:prstGeom prst="rect">
            <a:avLst/>
          </a:prstGeom>
          <a:noFill/>
        </p:spPr>
        <p:txBody>
          <a:bodyPr wrap="square" rtlCol="0">
            <a:spAutoFit/>
          </a:bodyPr>
          <a:lstStyle/>
          <a:p>
            <a:endParaRPr lang="es-ES" sz="2400" dirty="0" smtClean="0"/>
          </a:p>
          <a:p>
            <a:r>
              <a:rPr lang="es-ES" sz="2400" dirty="0" smtClean="0"/>
              <a:t>Es un protocolo que permite la comunicación entre aplicaciones a través de mensajes por medio de Internet. Es independiente de la plataforma, y del lenguaje. Esta basado en </a:t>
            </a:r>
            <a:r>
              <a:rPr lang="es-ES" sz="2400" b="1" dirty="0" smtClean="0"/>
              <a:t>XML</a:t>
            </a:r>
            <a:r>
              <a:rPr lang="es-ES" sz="2400" dirty="0" smtClean="0"/>
              <a:t> y es la base principal de los </a:t>
            </a:r>
            <a:r>
              <a:rPr lang="es-ES" sz="2400" b="1" dirty="0" smtClean="0"/>
              <a:t>Web </a:t>
            </a:r>
            <a:r>
              <a:rPr lang="es-ES" sz="2400" b="1" dirty="0" err="1" smtClean="0"/>
              <a:t>Services</a:t>
            </a:r>
            <a:r>
              <a:rPr lang="es-ES" sz="2400" dirty="0" smtClean="0"/>
              <a:t>. </a:t>
            </a:r>
            <a:endParaRPr lang="es-ES" sz="2400" dirty="0" smtClean="0"/>
          </a:p>
          <a:p>
            <a:endParaRPr lang="es-ES" sz="2400" dirty="0" smtClean="0"/>
          </a:p>
          <a:p>
            <a:r>
              <a:rPr lang="es-ES" sz="2400" dirty="0" smtClean="0"/>
              <a:t>Los </a:t>
            </a:r>
            <a:r>
              <a:rPr lang="es-ES" sz="2400" dirty="0" smtClean="0"/>
              <a:t>mensajes SOAP son documento </a:t>
            </a:r>
            <a:r>
              <a:rPr lang="es-ES" sz="2400" b="1" dirty="0" smtClean="0"/>
              <a:t>XML</a:t>
            </a:r>
            <a:r>
              <a:rPr lang="es-ES" sz="2400" dirty="0" smtClean="0"/>
              <a:t> propiamente </a:t>
            </a:r>
            <a:r>
              <a:rPr lang="es-ES" sz="2400" dirty="0" smtClean="0"/>
              <a:t>dicho.</a:t>
            </a:r>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5632311"/>
          </a:xfrm>
          <a:prstGeom prst="rect">
            <a:avLst/>
          </a:prstGeom>
          <a:noFill/>
        </p:spPr>
        <p:txBody>
          <a:bodyPr wrap="square" rtlCol="0">
            <a:spAutoFit/>
          </a:bodyPr>
          <a:lstStyle/>
          <a:p>
            <a:endParaRPr lang="es-ES" sz="2400" dirty="0" smtClean="0"/>
          </a:p>
          <a:p>
            <a:r>
              <a:rPr lang="fr-FR" sz="2400" dirty="0" smtClean="0"/>
              <a:t>&lt;?</a:t>
            </a:r>
            <a:r>
              <a:rPr lang="fr-FR" sz="2400" dirty="0" err="1" smtClean="0"/>
              <a:t>xml</a:t>
            </a:r>
            <a:r>
              <a:rPr lang="fr-FR" sz="2400" dirty="0" smtClean="0"/>
              <a:t> version=”1.0″?&gt;</a:t>
            </a:r>
            <a:br>
              <a:rPr lang="fr-FR" sz="2400" dirty="0" smtClean="0"/>
            </a:br>
            <a:r>
              <a:rPr lang="fr-FR" sz="2400" dirty="0" smtClean="0"/>
              <a:t>&lt;</a:t>
            </a:r>
            <a:r>
              <a:rPr lang="fr-FR" sz="2400" dirty="0" err="1" smtClean="0"/>
              <a:t>soap:Envelope</a:t>
            </a:r>
            <a:r>
              <a:rPr lang="fr-FR" sz="2400" dirty="0" smtClean="0"/>
              <a:t> </a:t>
            </a:r>
            <a:r>
              <a:rPr lang="fr-FR" sz="2400" dirty="0" err="1" smtClean="0"/>
              <a:t>xmlns:soap</a:t>
            </a:r>
            <a:r>
              <a:rPr lang="fr-FR" sz="2400" dirty="0" smtClean="0"/>
              <a:t>=”http://www.w3.org/2001/12/soap-envelope”</a:t>
            </a:r>
            <a:br>
              <a:rPr lang="fr-FR" sz="2400" dirty="0" smtClean="0"/>
            </a:br>
            <a:r>
              <a:rPr lang="fr-FR" sz="2400" dirty="0" err="1" smtClean="0"/>
              <a:t>Soap:encodingStyle</a:t>
            </a:r>
            <a:r>
              <a:rPr lang="fr-FR" sz="2400" dirty="0" smtClean="0"/>
              <a:t>=”http://www.w3.org/2001/12/soap-encoding”&gt;</a:t>
            </a:r>
            <a:br>
              <a:rPr lang="fr-FR" sz="2400" dirty="0" smtClean="0"/>
            </a:br>
            <a:r>
              <a:rPr lang="fr-FR" sz="2400" dirty="0" smtClean="0"/>
              <a:t>&lt;</a:t>
            </a:r>
            <a:r>
              <a:rPr lang="fr-FR" sz="2400" dirty="0" err="1" smtClean="0"/>
              <a:t>soap:Header</a:t>
            </a:r>
            <a:r>
              <a:rPr lang="fr-FR" sz="2400" dirty="0" smtClean="0"/>
              <a:t>&gt;</a:t>
            </a:r>
            <a:br>
              <a:rPr lang="fr-FR" sz="2400" dirty="0" smtClean="0"/>
            </a:br>
            <a:r>
              <a:rPr lang="fr-FR" sz="2400" dirty="0" smtClean="0"/>
              <a:t>…</a:t>
            </a:r>
            <a:br>
              <a:rPr lang="fr-FR" sz="2400" dirty="0" smtClean="0"/>
            </a:br>
            <a:r>
              <a:rPr lang="fr-FR" sz="2400" dirty="0" smtClean="0"/>
              <a:t>&lt;/</a:t>
            </a:r>
            <a:r>
              <a:rPr lang="fr-FR" sz="2400" dirty="0" err="1" smtClean="0"/>
              <a:t>soap:Header</a:t>
            </a:r>
            <a:r>
              <a:rPr lang="fr-FR" sz="2400" dirty="0" smtClean="0"/>
              <a:t>&gt;</a:t>
            </a:r>
            <a:br>
              <a:rPr lang="fr-FR" sz="2400" dirty="0" smtClean="0"/>
            </a:br>
            <a:r>
              <a:rPr lang="fr-FR" sz="2400" dirty="0" smtClean="0"/>
              <a:t>&lt;</a:t>
            </a:r>
            <a:r>
              <a:rPr lang="fr-FR" sz="2400" dirty="0" err="1" smtClean="0"/>
              <a:t>soap:Body</a:t>
            </a:r>
            <a:r>
              <a:rPr lang="fr-FR" sz="2400" dirty="0" smtClean="0"/>
              <a:t>&gt;</a:t>
            </a:r>
            <a:br>
              <a:rPr lang="fr-FR" sz="2400" dirty="0" smtClean="0"/>
            </a:br>
            <a:r>
              <a:rPr lang="fr-FR" sz="2400" dirty="0" smtClean="0"/>
              <a:t>…</a:t>
            </a:r>
            <a:br>
              <a:rPr lang="fr-FR" sz="2400" dirty="0" smtClean="0"/>
            </a:br>
            <a:r>
              <a:rPr lang="fr-FR" sz="2400" dirty="0" smtClean="0"/>
              <a:t>&lt;</a:t>
            </a:r>
            <a:r>
              <a:rPr lang="fr-FR" sz="2400" dirty="0" err="1" smtClean="0"/>
              <a:t>soap:Fault</a:t>
            </a:r>
            <a:r>
              <a:rPr lang="fr-FR" sz="2400" dirty="0" smtClean="0"/>
              <a:t>&gt;</a:t>
            </a:r>
            <a:br>
              <a:rPr lang="fr-FR" sz="2400" dirty="0" smtClean="0"/>
            </a:br>
            <a:r>
              <a:rPr lang="fr-FR" sz="2400" dirty="0" smtClean="0"/>
              <a:t>…</a:t>
            </a:r>
            <a:br>
              <a:rPr lang="fr-FR" sz="2400" dirty="0" smtClean="0"/>
            </a:br>
            <a:r>
              <a:rPr lang="fr-FR" sz="2400" dirty="0" smtClean="0"/>
              <a:t>&lt;/</a:t>
            </a:r>
            <a:r>
              <a:rPr lang="fr-FR" sz="2400" dirty="0" err="1" smtClean="0"/>
              <a:t>soap:Fault</a:t>
            </a:r>
            <a:r>
              <a:rPr lang="fr-FR" sz="2400" dirty="0" smtClean="0"/>
              <a:t>&gt;</a:t>
            </a:r>
            <a:br>
              <a:rPr lang="fr-FR" sz="2400" dirty="0" smtClean="0"/>
            </a:br>
            <a:r>
              <a:rPr lang="fr-FR" sz="2400" dirty="0" smtClean="0"/>
              <a:t>&lt;/</a:t>
            </a:r>
            <a:r>
              <a:rPr lang="fr-FR" sz="2400" dirty="0" err="1" smtClean="0"/>
              <a:t>soap:Body</a:t>
            </a:r>
            <a:r>
              <a:rPr lang="fr-FR" sz="2400" dirty="0" smtClean="0"/>
              <a:t>&gt;</a:t>
            </a:r>
            <a:br>
              <a:rPr lang="fr-FR" sz="2400" dirty="0" smtClean="0"/>
            </a:br>
            <a:r>
              <a:rPr lang="fr-FR" sz="2400" dirty="0" smtClean="0"/>
              <a:t>&lt;/</a:t>
            </a:r>
            <a:r>
              <a:rPr lang="fr-FR" sz="2400" dirty="0" err="1" smtClean="0"/>
              <a:t>soap:Envelope</a:t>
            </a:r>
            <a:r>
              <a:rPr lang="fr-FR" sz="2400" dirty="0" smtClean="0"/>
              <a:t>&gt;</a:t>
            </a:r>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REST</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3416320"/>
          </a:xfrm>
          <a:prstGeom prst="rect">
            <a:avLst/>
          </a:prstGeom>
          <a:noFill/>
        </p:spPr>
        <p:txBody>
          <a:bodyPr wrap="square" rtlCol="0">
            <a:spAutoFit/>
          </a:bodyPr>
          <a:lstStyle/>
          <a:p>
            <a:endParaRPr lang="es-ES" sz="2400" dirty="0" smtClean="0"/>
          </a:p>
          <a:p>
            <a:r>
              <a:rPr lang="es-ES" sz="2400" b="1" dirty="0" smtClean="0"/>
              <a:t>REST</a:t>
            </a:r>
            <a:r>
              <a:rPr lang="es-ES" sz="2400" dirty="0" smtClean="0"/>
              <a:t> </a:t>
            </a:r>
            <a:r>
              <a:rPr lang="es-ES" sz="2400" dirty="0" smtClean="0"/>
              <a:t>es cualquier interfaz entre sistemas que use HTTP para obtener datos o generar operaciones sobre esos datos en todos los formatos posibles, como XML y JSON</a:t>
            </a:r>
            <a:r>
              <a:rPr lang="es-ES" sz="2400" dirty="0" smtClean="0"/>
              <a:t>.</a:t>
            </a:r>
          </a:p>
          <a:p>
            <a:endParaRPr lang="es-ES" sz="2400" dirty="0" smtClean="0"/>
          </a:p>
          <a:p>
            <a:r>
              <a:rPr lang="es-ES" sz="2400" dirty="0" smtClean="0"/>
              <a:t>Es una alternativa en auge a otros protocolos estándar de intercambio de datos como SOAP (Simple </a:t>
            </a:r>
            <a:r>
              <a:rPr lang="es-ES" sz="2400" dirty="0" err="1" smtClean="0"/>
              <a:t>Object</a:t>
            </a:r>
            <a:r>
              <a:rPr lang="es-ES" sz="2400" dirty="0" smtClean="0"/>
              <a:t> Access </a:t>
            </a:r>
            <a:r>
              <a:rPr lang="es-ES" sz="2400" dirty="0" err="1" smtClean="0"/>
              <a:t>Protocol</a:t>
            </a:r>
            <a:r>
              <a:rPr lang="es-ES" sz="2400" dirty="0" smtClean="0"/>
              <a:t>), que disponen de una gran capacidad pero también mucha complejidad. </a:t>
            </a:r>
            <a:r>
              <a:rPr lang="es-ES" sz="2400" smtClean="0"/>
              <a:t>A veces es preferible </a:t>
            </a:r>
            <a:r>
              <a:rPr lang="es-ES" sz="2400" b="1" smtClean="0"/>
              <a:t>una solución más sencilla de manipulación de datos como REST</a:t>
            </a:r>
            <a:r>
              <a:rPr lang="es-ES" sz="2400" smtClean="0"/>
              <a:t>.</a:t>
            </a:r>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60774" y="906307"/>
            <a:ext cx="11862486" cy="2677656"/>
          </a:xfrm>
          <a:prstGeom prst="rect">
            <a:avLst/>
          </a:prstGeom>
          <a:noFill/>
        </p:spPr>
        <p:txBody>
          <a:bodyPr wrap="square" rtlCol="0">
            <a:spAutoFit/>
          </a:bodyPr>
          <a:lstStyle/>
          <a:p>
            <a:r>
              <a:rPr lang="es-ES" sz="2400" dirty="0" smtClean="0"/>
              <a:t>Una vez vistas las comunicaciones en Java a través de sockets podemos utilizar dicho conocimiento para dar un paso más allá y acceder a servicios de red habituales</a:t>
            </a:r>
            <a:r>
              <a:rPr lang="es-ES" sz="2400" dirty="0" smtClean="0"/>
              <a:t>.</a:t>
            </a:r>
          </a:p>
          <a:p>
            <a:endParaRPr lang="es-ES" sz="2400" dirty="0" smtClean="0"/>
          </a:p>
          <a:p>
            <a:r>
              <a:rPr lang="es-ES" sz="2400" dirty="0" smtClean="0"/>
              <a:t>En </a:t>
            </a:r>
            <a:r>
              <a:rPr lang="es-ES" sz="2400" dirty="0" smtClean="0"/>
              <a:t>las siguientes secciones desglosamos el funcionamiento de los </a:t>
            </a:r>
            <a:r>
              <a:rPr lang="es-ES" sz="2400" dirty="0" smtClean="0"/>
              <a:t>protocolos </a:t>
            </a:r>
            <a:r>
              <a:rPr lang="es-ES" sz="2400" dirty="0" smtClean="0"/>
              <a:t>y proporcionamos algunas clases básicas para realizar dichos accesos.</a:t>
            </a:r>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Telnet/SSH</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60774" y="906307"/>
            <a:ext cx="11862486" cy="4893647"/>
          </a:xfrm>
          <a:prstGeom prst="rect">
            <a:avLst/>
          </a:prstGeom>
          <a:noFill/>
        </p:spPr>
        <p:txBody>
          <a:bodyPr wrap="square" rtlCol="0">
            <a:spAutoFit/>
          </a:bodyPr>
          <a:lstStyle/>
          <a:p>
            <a:r>
              <a:rPr lang="es-ES" sz="2400" dirty="0" smtClean="0"/>
              <a:t>Aunque hoy está prácticamente obsoleto, Telnet fue un servicio de administración remota que permitía conectarse a máquinas UNIX desde un sitio remoto, permitiendo enviar comandos y ver el resultado de dichos comandos en nuestro terminal </a:t>
            </a:r>
            <a:r>
              <a:rPr lang="es-ES" sz="2400" i="1" dirty="0" smtClean="0"/>
              <a:t>como si estuviésemos sentados en la máquina </a:t>
            </a:r>
            <a:r>
              <a:rPr lang="es-ES" sz="2400" i="1" dirty="0" smtClean="0"/>
              <a:t>administrada.</a:t>
            </a:r>
          </a:p>
          <a:p>
            <a:endParaRPr lang="es-ES" sz="2400" i="1" dirty="0" smtClean="0"/>
          </a:p>
          <a:p>
            <a:r>
              <a:rPr lang="es-ES" sz="2400" dirty="0" smtClean="0"/>
              <a:t>El gran problema de Telnet fue </a:t>
            </a:r>
            <a:r>
              <a:rPr lang="es-ES" sz="2400" b="1" dirty="0" smtClean="0"/>
              <a:t>la seguridad</a:t>
            </a:r>
            <a:r>
              <a:rPr lang="es-ES" sz="2400" dirty="0" smtClean="0"/>
              <a:t>. Telnet no enviaba datos cifrados por lo que cualquier persona con un </a:t>
            </a:r>
            <a:r>
              <a:rPr lang="es-ES" sz="2400" i="1" dirty="0" err="1" smtClean="0"/>
              <a:t>sniffer</a:t>
            </a:r>
            <a:r>
              <a:rPr lang="es-ES" sz="2400" dirty="0" smtClean="0"/>
              <a:t> podía capturar el tráfico de una sesión y ver no solamente los comandos sino también los usuarios y contraseñas enviados a través de la red. Por ello, Telnet prácticamente no se usa hoy en día y ha sido sustituido «de facto» por SSH, que hace lo mismo pero cifrando la comunicación con criptografía de clave pública.</a:t>
            </a:r>
            <a:endParaRPr lang="es-ES" sz="2400" i="1" dirty="0" smtClean="0"/>
          </a:p>
          <a:p>
            <a:endParaRPr lang="es-ES" sz="2400" i="1"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FTP</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7109639"/>
          </a:xfrm>
          <a:prstGeom prst="rect">
            <a:avLst/>
          </a:prstGeom>
          <a:noFill/>
        </p:spPr>
        <p:txBody>
          <a:bodyPr wrap="square" rtlCol="0">
            <a:spAutoFit/>
          </a:bodyPr>
          <a:lstStyle/>
          <a:p>
            <a:r>
              <a:rPr lang="es-ES" sz="2400" dirty="0" smtClean="0"/>
              <a:t>FTP significa «</a:t>
            </a:r>
            <a:r>
              <a:rPr lang="es-ES" sz="2400" dirty="0" err="1" smtClean="0"/>
              <a:t>File</a:t>
            </a:r>
            <a:r>
              <a:rPr lang="es-ES" sz="2400" dirty="0" smtClean="0"/>
              <a:t> Transfer </a:t>
            </a:r>
            <a:r>
              <a:rPr lang="es-ES" sz="2400" dirty="0" err="1" smtClean="0"/>
              <a:t>Protocol</a:t>
            </a:r>
            <a:r>
              <a:rPr lang="es-ES" sz="2400" dirty="0" smtClean="0"/>
              <a:t>» y es un protocolo orientado a comandos pensado para descargar ficheros. Podría decirse que también tiende a desaparecer, ya que cada vez más a menudo se usa el navegador (con HTTP) para descargar ficheros. En realidad, algunos navegadores, como </a:t>
            </a:r>
            <a:r>
              <a:rPr lang="es-ES" sz="2400" dirty="0" err="1" smtClean="0"/>
              <a:t>Mozilla</a:t>
            </a:r>
            <a:r>
              <a:rPr lang="es-ES" sz="2400" dirty="0" smtClean="0"/>
              <a:t> </a:t>
            </a:r>
            <a:r>
              <a:rPr lang="es-ES" sz="2400" dirty="0" err="1" smtClean="0"/>
              <a:t>Firefox</a:t>
            </a:r>
            <a:r>
              <a:rPr lang="es-ES" sz="2400" dirty="0" smtClean="0"/>
              <a:t> siguen implementando el protocolo FTP, permitiendo así el descargar ficheros como si en realidad estuviésemos usando comandos</a:t>
            </a:r>
            <a:r>
              <a:rPr lang="es-ES" sz="2400" dirty="0" smtClean="0"/>
              <a:t>.</a:t>
            </a:r>
          </a:p>
          <a:p>
            <a:endParaRPr lang="es-ES" sz="2400" dirty="0" smtClean="0"/>
          </a:p>
          <a:p>
            <a:r>
              <a:rPr lang="es-ES" sz="2400" dirty="0" smtClean="0"/>
              <a:t>Cabe destacar que FTP tiene dos modalidades de uso: pasivo y activo. La diferencia entre activo y pasivo está en quien inicia las conexiones. </a:t>
            </a:r>
            <a:endParaRPr lang="es-ES" sz="2400" dirty="0" smtClean="0"/>
          </a:p>
          <a:p>
            <a:endParaRPr lang="es-ES" sz="2400" dirty="0" smtClean="0"/>
          </a:p>
          <a:p>
            <a:r>
              <a:rPr lang="es-ES" sz="2400" dirty="0" smtClean="0"/>
              <a:t>Cuando </a:t>
            </a:r>
            <a:r>
              <a:rPr lang="es-ES" sz="2400" dirty="0" smtClean="0"/>
              <a:t>se definió FTP como protocolo, se daba por sentado que todo el mundo aceptaría conexiones siempre, por lo cual en el FTP normal (el activo) se permite que el servidor inicie una conexión con nosotros para enviarnos un fichero. En FTP hay dos conexiones, una para enviar comandos (que inician los </a:t>
            </a:r>
            <a:r>
              <a:rPr lang="es-ES" sz="2400" dirty="0" smtClean="0"/>
              <a:t>clientes) </a:t>
            </a:r>
            <a:r>
              <a:rPr lang="es-ES" sz="2400" dirty="0" smtClean="0"/>
              <a:t>y otra (que inicia el servidor) para recibir el archivo. Podría decirse que en el FTP normal/activo «no se descarga» sino que «el servidor envía un fichero».</a:t>
            </a:r>
            <a:endParaRPr lang="es-ES" sz="2400" dirty="0" smtClean="0"/>
          </a:p>
          <a:p>
            <a:endParaRPr lang="es-ES" sz="2400" i="1" dirty="0" smtClean="0"/>
          </a:p>
          <a:p>
            <a:endParaRPr lang="es-ES" sz="2400" i="1"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876547" y="6448853"/>
            <a:ext cx="2471908"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
        <p:nvSpPr>
          <p:cNvPr id="2" name="CuadroTexto 1"/>
          <p:cNvSpPr txBox="1"/>
          <p:nvPr/>
        </p:nvSpPr>
        <p:spPr>
          <a:xfrm>
            <a:off x="-1" y="737865"/>
            <a:ext cx="12043611" cy="6370975"/>
          </a:xfrm>
          <a:prstGeom prst="rect">
            <a:avLst/>
          </a:prstGeom>
          <a:noFill/>
        </p:spPr>
        <p:txBody>
          <a:bodyPr wrap="square" rtlCol="0">
            <a:spAutoFit/>
          </a:bodyPr>
          <a:lstStyle/>
          <a:p>
            <a:r>
              <a:rPr lang="es-ES" sz="2400" dirty="0" smtClean="0"/>
              <a:t>Cuando la seguridad empezó a preocupar a todo el </a:t>
            </a:r>
            <a:r>
              <a:rPr lang="es-ES" sz="2400" dirty="0" err="1" smtClean="0"/>
              <a:t>mundo,los</a:t>
            </a:r>
            <a:r>
              <a:rPr lang="es-ES" sz="2400" dirty="0" smtClean="0"/>
              <a:t> </a:t>
            </a:r>
            <a:r>
              <a:rPr lang="es-ES" sz="2400" dirty="0" smtClean="0"/>
              <a:t>fabricantes y compañías telefónicas empezaron a distribuir </a:t>
            </a:r>
            <a:r>
              <a:rPr lang="es-ES" sz="2400" dirty="0" err="1" smtClean="0"/>
              <a:t>routers</a:t>
            </a:r>
            <a:r>
              <a:rPr lang="es-ES" sz="2400" dirty="0" smtClean="0"/>
              <a:t> en los que por defecto no se aceptaban conexiones empezadas fuera de nuestra red, así que de repente el FTP empezó mostrar un comportamiento peculiar que podría resumirse en la frase «se pueden enviar comandos pero no descargar ficheros». Ese error tiene su lógica porque la conexión de comandos la inicia el cliente pero el servidor inicia la conexión (mejor dicho, lo intenta) para enviar el fichero al cliente. </a:t>
            </a:r>
            <a:endParaRPr lang="es-ES" sz="2400" dirty="0" smtClean="0"/>
          </a:p>
          <a:p>
            <a:r>
              <a:rPr lang="es-ES" sz="2400" dirty="0" smtClean="0"/>
              <a:t>Debido </a:t>
            </a:r>
            <a:r>
              <a:rPr lang="es-ES" sz="2400" dirty="0" smtClean="0"/>
              <a:t>a estos problemas se desarrolló el «modo pasivo», que consiste en que ahora el cliente inicia una conexión para enviar comandos e inicia otra conexión para descargar el fichero. </a:t>
            </a:r>
            <a:endParaRPr lang="es-ES" sz="2400" dirty="0" smtClean="0"/>
          </a:p>
          <a:p>
            <a:endParaRPr lang="es-ES" sz="2400" dirty="0" smtClean="0"/>
          </a:p>
          <a:p>
            <a:r>
              <a:rPr lang="es-ES" sz="2400" dirty="0" smtClean="0"/>
              <a:t>Como </a:t>
            </a:r>
            <a:r>
              <a:rPr lang="es-ES" sz="2400" dirty="0" smtClean="0"/>
              <a:t>la conexión de descarga se inicia «dentro de la red», el </a:t>
            </a:r>
            <a:r>
              <a:rPr lang="es-ES" sz="2400" dirty="0" err="1" smtClean="0"/>
              <a:t>router</a:t>
            </a:r>
            <a:r>
              <a:rPr lang="es-ES" sz="2400" dirty="0" smtClean="0"/>
              <a:t> autoriza la salida, toma nota de la conexión y cuando llega la respuesta, la deja pasar (porque observa que la conexión no se ha iniciado fuera, sino que es la respuesta a una conexión iniciada dentro). Como puede deducirse se llama pasivo porque el servidor ya no es activo, sino que se limita a recibir conexiones.</a:t>
            </a:r>
            <a:endParaRPr lang="es-ES" sz="2400" i="1" dirty="0" smtClean="0"/>
          </a:p>
          <a:p>
            <a:endParaRPr lang="es-ES" sz="2400" i="1" dirty="0" smtClean="0"/>
          </a:p>
          <a:p>
            <a:endParaRPr lang="es-ES" sz="2400" dirty="0" smtClean="0"/>
          </a:p>
          <a:p>
            <a:endParaRPr lang="es-ES" sz="2400" dirty="0"/>
          </a:p>
        </p:txBody>
      </p:sp>
    </p:spTree>
    <p:extLst>
      <p:ext uri="{BB962C8B-B14F-4D97-AF65-F5344CB8AC3E}">
        <p14:creationId xmlns:p14="http://schemas.microsoft.com/office/powerpoint/2010/main" xmlns="" val="6885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HTTP</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792326" y="6448853"/>
            <a:ext cx="2556129" cy="369332"/>
          </a:xfrm>
          <a:prstGeom prst="rect">
            <a:avLst/>
          </a:prstGeom>
          <a:noFill/>
        </p:spPr>
        <p:txBody>
          <a:bodyPr wrap="square" rtlCol="0">
            <a:spAutoFit/>
          </a:bodyPr>
          <a:lstStyle/>
          <a:p>
            <a:r>
              <a:rPr lang="es-ES" dirty="0" smtClean="0">
                <a:solidFill>
                  <a:schemeClr val="bg1"/>
                </a:solidFill>
              </a:rPr>
              <a:t>Servicios red</a:t>
            </a:r>
            <a:endParaRPr lang="es-ES" dirty="0">
              <a:solidFill>
                <a:schemeClr val="bg1"/>
              </a:solidFill>
            </a:endParaRPr>
          </a:p>
        </p:txBody>
      </p:sp>
    </p:spTree>
    <p:extLst>
      <p:ext uri="{BB962C8B-B14F-4D97-AF65-F5344CB8AC3E}">
        <p14:creationId xmlns:p14="http://schemas.microsoft.com/office/powerpoint/2010/main" xmlns="" val="36415413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TM02900743[[fn=Orgánico]]</Template>
  <TotalTime>3265</TotalTime>
  <Words>1777</Words>
  <Application>Microsoft Office PowerPoint</Application>
  <PresentationFormat>Personalizado</PresentationFormat>
  <Paragraphs>156</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HDOfficeLightV0</vt:lpstr>
      <vt:lpstr>Programación de servicios y procesos</vt:lpstr>
      <vt:lpstr>Introducción</vt:lpstr>
      <vt:lpstr>Diapositiva 3</vt:lpstr>
      <vt:lpstr>Telnet/SSH</vt:lpstr>
      <vt:lpstr>Diapositiva 5</vt:lpstr>
      <vt:lpstr>FTP</vt:lpstr>
      <vt:lpstr>Diapositiva 7</vt:lpstr>
      <vt:lpstr>Diapositiva 8</vt:lpstr>
      <vt:lpstr>HTTP</vt:lpstr>
      <vt:lpstr>Diapositiva 10</vt:lpstr>
      <vt:lpstr>POP3</vt:lpstr>
      <vt:lpstr>Diapositiva 12</vt:lpstr>
      <vt:lpstr>SMTP</vt:lpstr>
      <vt:lpstr>Diapositiva 14</vt:lpstr>
      <vt:lpstr>Diapositiva 15</vt:lpstr>
      <vt:lpstr>Diapositiva 16</vt:lpstr>
      <vt:lpstr>Diapositiva 17</vt:lpstr>
      <vt:lpstr>Diapositiva 18</vt:lpstr>
      <vt:lpstr>Diapositiva 19</vt:lpstr>
      <vt:lpstr>Diapositiva 20</vt:lpstr>
      <vt:lpstr>Diapositiva 21</vt:lpstr>
      <vt:lpstr>SOAP</vt:lpstr>
      <vt:lpstr>Diapositiva 23</vt:lpstr>
      <vt:lpstr>Diapositiva 24</vt:lpstr>
      <vt:lpstr>REST</vt:lpstr>
      <vt:lpstr>Diapositiva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dc:creator>
  <cp:lastModifiedBy>David</cp:lastModifiedBy>
  <cp:revision>460</cp:revision>
  <dcterms:created xsi:type="dcterms:W3CDTF">2018-08-07T17:50:25Z</dcterms:created>
  <dcterms:modified xsi:type="dcterms:W3CDTF">2020-08-31T18:15:50Z</dcterms:modified>
</cp:coreProperties>
</file>