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4" r:id="rId3"/>
    <p:sldId id="279" r:id="rId4"/>
    <p:sldId id="420" r:id="rId5"/>
    <p:sldId id="421" r:id="rId6"/>
    <p:sldId id="427" r:id="rId7"/>
    <p:sldId id="422" r:id="rId8"/>
    <p:sldId id="423" r:id="rId9"/>
    <p:sldId id="424" r:id="rId10"/>
    <p:sldId id="425" r:id="rId11"/>
    <p:sldId id="426" r:id="rId12"/>
    <p:sldId id="428" r:id="rId13"/>
    <p:sldId id="430" r:id="rId14"/>
    <p:sldId id="431" r:id="rId15"/>
    <p:sldId id="432" r:id="rId16"/>
    <p:sldId id="433" r:id="rId17"/>
    <p:sldId id="434" r:id="rId18"/>
    <p:sldId id="435" r:id="rId19"/>
    <p:sldId id="436" r:id="rId20"/>
    <p:sldId id="437" r:id="rId21"/>
    <p:sldId id="439" r:id="rId22"/>
    <p:sldId id="369"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 initials="E" lastIdx="2" clrIdx="0">
    <p:extLst>
      <p:ext uri="{19B8F6BF-5375-455C-9EA6-DF929625EA0E}">
        <p15:presenceInfo xmlns="" xmlns:p15="http://schemas.microsoft.com/office/powerpoint/2012/main" userId="En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CCFF"/>
    <a:srgbClr val="FF99FF"/>
    <a:srgbClr val="CC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44" autoAdjust="0"/>
    <p:restoredTop sz="94660"/>
  </p:normalViewPr>
  <p:slideViewPr>
    <p:cSldViewPr snapToGrid="0">
      <p:cViewPr varScale="1">
        <p:scale>
          <a:sx n="79" d="100"/>
          <a:sy n="79" d="100"/>
        </p:scale>
        <p:origin x="-84" y="-60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0026873-34F0-4FB9-AFD5-448FE6A5D157}" type="datetimeFigureOut">
              <a:rPr lang="es-ES" smtClean="0"/>
              <a:pPr/>
              <a:t>01/09/2020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240136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026873-34F0-4FB9-AFD5-448FE6A5D157}" type="datetimeFigureOut">
              <a:rPr lang="es-ES" smtClean="0"/>
              <a:pPr/>
              <a:t>01/09/2020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141693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0026873-34F0-4FB9-AFD5-448FE6A5D157}" type="datetimeFigureOut">
              <a:rPr lang="es-ES" smtClean="0"/>
              <a:pPr/>
              <a:t>01/09/2020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332729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026873-34F0-4FB9-AFD5-448FE6A5D157}" type="datetimeFigureOut">
              <a:rPr lang="es-ES" smtClean="0"/>
              <a:pPr/>
              <a:t>01/09/2020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379951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0026873-34F0-4FB9-AFD5-448FE6A5D157}" type="datetimeFigureOut">
              <a:rPr lang="es-ES" smtClean="0"/>
              <a:pPr/>
              <a:t>01/09/2020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202779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0026873-34F0-4FB9-AFD5-448FE6A5D157}" type="datetimeFigureOut">
              <a:rPr lang="es-ES" smtClean="0"/>
              <a:pPr/>
              <a:t>01/09/2020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89254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0026873-34F0-4FB9-AFD5-448FE6A5D157}" type="datetimeFigureOut">
              <a:rPr lang="es-ES" smtClean="0"/>
              <a:pPr/>
              <a:t>01/09/2020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2FCEA948-EB9F-4A67-8BBA-447DA251A1C7}" type="slidenum">
              <a:rPr lang="es-ES" smtClean="0"/>
              <a:pPr/>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 xmlns:p14="http://schemas.microsoft.com/office/powerpoint/2010/main" val="209406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026873-34F0-4FB9-AFD5-448FE6A5D157}" type="datetimeFigureOut">
              <a:rPr lang="es-ES" smtClean="0"/>
              <a:pPr/>
              <a:t>01/09/2020</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2FCEA948-EB9F-4A67-8BBA-447DA251A1C7}" type="slidenum">
              <a:rPr lang="es-ES" smtClean="0"/>
              <a:pPr/>
              <a:t>‹Nº›</a:t>
            </a:fld>
            <a:endParaRPr lang="es-E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 xmlns:p14="http://schemas.microsoft.com/office/powerpoint/2010/main" val="418761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26873-34F0-4FB9-AFD5-448FE6A5D157}" type="datetimeFigureOut">
              <a:rPr lang="es-ES" smtClean="0"/>
              <a:pPr/>
              <a:t>01/09/2020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223989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0026873-34F0-4FB9-AFD5-448FE6A5D157}" type="datetimeFigureOut">
              <a:rPr lang="es-ES" smtClean="0"/>
              <a:pPr/>
              <a:t>01/09/2020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404980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0026873-34F0-4FB9-AFD5-448FE6A5D157}" type="datetimeFigureOut">
              <a:rPr lang="es-ES" smtClean="0"/>
              <a:pPr/>
              <a:t>01/09/2020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340795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0026873-34F0-4FB9-AFD5-448FE6A5D157}" type="datetimeFigureOut">
              <a:rPr lang="es-ES" smtClean="0"/>
              <a:pPr/>
              <a:t>01/09/2020</a:t>
            </a:fld>
            <a:endParaRPr lang="es-E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949936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a:t>Programación de servicios y procesos</a:t>
            </a:r>
          </a:p>
        </p:txBody>
      </p:sp>
      <p:sp>
        <p:nvSpPr>
          <p:cNvPr id="5" name="Subtítulo 4"/>
          <p:cNvSpPr>
            <a:spLocks noGrp="1"/>
          </p:cNvSpPr>
          <p:nvPr>
            <p:ph type="subTitle" idx="1"/>
          </p:nvPr>
        </p:nvSpPr>
        <p:spPr/>
        <p:txBody>
          <a:bodyPr/>
          <a:lstStyle/>
          <a:p>
            <a:r>
              <a:rPr lang="es-ES" dirty="0"/>
              <a:t>Tema </a:t>
            </a:r>
            <a:r>
              <a:rPr lang="es-ES" dirty="0" smtClean="0"/>
              <a:t>5</a:t>
            </a:r>
            <a:r>
              <a:rPr lang="es-ES" dirty="0" smtClean="0"/>
              <a:t>:  Programación segura</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022305" y="6448853"/>
            <a:ext cx="2169694"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Tree>
    <p:extLst>
      <p:ext uri="{BB962C8B-B14F-4D97-AF65-F5344CB8AC3E}">
        <p14:creationId xmlns="" xmlns:p14="http://schemas.microsoft.com/office/powerpoint/2010/main" val="4092289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689738"/>
            <a:ext cx="11862486" cy="4893647"/>
          </a:xfrm>
          <a:prstGeom prst="rect">
            <a:avLst/>
          </a:prstGeom>
          <a:noFill/>
        </p:spPr>
        <p:txBody>
          <a:bodyPr wrap="square" rtlCol="0">
            <a:spAutoFit/>
          </a:bodyPr>
          <a:lstStyle/>
          <a:p>
            <a:endParaRPr lang="es-ES" sz="2400" dirty="0" smtClean="0"/>
          </a:p>
          <a:p>
            <a:r>
              <a:rPr lang="es-ES" sz="2400" dirty="0" smtClean="0"/>
              <a:t>Hoy </a:t>
            </a:r>
            <a:r>
              <a:rPr lang="es-ES" sz="2400" dirty="0" smtClean="0"/>
              <a:t>por hoy, las mayores garantías las ofrecen los asimétricos, de los cuales hay varios sistemas. El inconveniente que pueden tener los asimétricos es que son más lentos computacionalmente.</a:t>
            </a:r>
          </a:p>
          <a:p>
            <a:r>
              <a:rPr lang="es-ES" sz="2400" dirty="0" smtClean="0"/>
              <a:t>En este curso usaremos el cifrado asimétrico RSA</a:t>
            </a:r>
            <a:r>
              <a:rPr lang="es-ES" sz="2400" dirty="0" smtClean="0"/>
              <a:t>.</a:t>
            </a:r>
          </a:p>
          <a:p>
            <a:endParaRPr lang="es-ES" sz="2400" dirty="0" smtClean="0"/>
          </a:p>
          <a:p>
            <a:r>
              <a:rPr lang="es-ES" sz="2400" dirty="0" smtClean="0"/>
              <a:t>Los </a:t>
            </a:r>
            <a:r>
              <a:rPr lang="es-ES" sz="2400" dirty="0" smtClean="0"/>
              <a:t>objetos que cifran y descifran en Java utilizan estrictamente objetos byte[], que son los que debemos manejar siempre. Las conversiones a </a:t>
            </a:r>
            <a:r>
              <a:rPr lang="es-ES" sz="2400" dirty="0" err="1" smtClean="0"/>
              <a:t>String</a:t>
            </a:r>
            <a:r>
              <a:rPr lang="es-ES" sz="2400" dirty="0" smtClean="0"/>
              <a:t> las hacemos nosotros para poder visualizar resultados.</a:t>
            </a:r>
          </a:p>
          <a:p>
            <a:endParaRPr lang="es-ES" sz="2400" dirty="0" smtClean="0"/>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689738"/>
            <a:ext cx="11862486" cy="1938992"/>
          </a:xfrm>
          <a:prstGeom prst="rect">
            <a:avLst/>
          </a:prstGeom>
          <a:noFill/>
        </p:spPr>
        <p:txBody>
          <a:bodyPr wrap="square" rtlCol="0">
            <a:spAutoFit/>
          </a:bodyPr>
          <a:lstStyle/>
          <a:p>
            <a:endParaRPr lang="es-ES" sz="2400" dirty="0" smtClean="0"/>
          </a:p>
          <a:p>
            <a:endParaRPr lang="es-ES" sz="2400" dirty="0" smtClean="0"/>
          </a:p>
          <a:p>
            <a:endParaRPr lang="es-ES" sz="2400" dirty="0" smtClean="0"/>
          </a:p>
          <a:p>
            <a:endParaRPr lang="es-ES" sz="2400" dirty="0" smtClean="0"/>
          </a:p>
          <a:p>
            <a:endParaRPr lang="es-ES" sz="2400" dirty="0"/>
          </a:p>
        </p:txBody>
      </p:sp>
      <p:pic>
        <p:nvPicPr>
          <p:cNvPr id="3074" name="Picture 2"/>
          <p:cNvPicPr>
            <a:picLocks noChangeAspect="1" noChangeArrowheads="1"/>
          </p:cNvPicPr>
          <p:nvPr/>
        </p:nvPicPr>
        <p:blipFill>
          <a:blip r:embed="rId2"/>
          <a:srcRect/>
          <a:stretch>
            <a:fillRect/>
          </a:stretch>
        </p:blipFill>
        <p:spPr bwMode="auto">
          <a:xfrm>
            <a:off x="890451" y="806116"/>
            <a:ext cx="3634426" cy="547938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730031" y="794083"/>
            <a:ext cx="4279617" cy="5557839"/>
          </a:xfrm>
          <a:prstGeom prst="rect">
            <a:avLst/>
          </a:prstGeom>
          <a:noFill/>
          <a:ln w="9525">
            <a:noFill/>
            <a:miter lim="800000"/>
            <a:headEnd/>
            <a:tailEnd/>
          </a:ln>
          <a:effectLst/>
        </p:spPr>
      </p:pic>
      <p:sp>
        <p:nvSpPr>
          <p:cNvPr id="10" name="9 Flecha derecha"/>
          <p:cNvSpPr/>
          <p:nvPr/>
        </p:nvSpPr>
        <p:spPr>
          <a:xfrm>
            <a:off x="5161547" y="3164305"/>
            <a:ext cx="637674" cy="360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 xmlns:p14="http://schemas.microsoft.com/office/powerpoint/2010/main" val="68854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689738"/>
            <a:ext cx="12192000" cy="7109639"/>
          </a:xfrm>
          <a:prstGeom prst="rect">
            <a:avLst/>
          </a:prstGeom>
          <a:noFill/>
        </p:spPr>
        <p:txBody>
          <a:bodyPr wrap="square" rtlCol="0">
            <a:spAutoFit/>
          </a:bodyPr>
          <a:lstStyle/>
          <a:p>
            <a:r>
              <a:rPr lang="es-ES" sz="2400" b="1" dirty="0" smtClean="0"/>
              <a:t>Protocolos </a:t>
            </a:r>
            <a:r>
              <a:rPr lang="es-ES" sz="2400" b="1" dirty="0" smtClean="0"/>
              <a:t>seguros de comunicaciones</a:t>
            </a:r>
            <a:r>
              <a:rPr lang="es-ES" sz="2400" b="1" dirty="0" smtClean="0"/>
              <a:t>.</a:t>
            </a:r>
          </a:p>
          <a:p>
            <a:endParaRPr lang="es-ES" sz="2400" b="1" dirty="0" smtClean="0"/>
          </a:p>
          <a:p>
            <a:r>
              <a:rPr lang="es-ES" sz="2400" dirty="0" smtClean="0"/>
              <a:t>En general, ahora que ya conocemos sockets, el uso de </a:t>
            </a:r>
            <a:r>
              <a:rPr lang="es-ES" sz="2400" dirty="0" smtClean="0"/>
              <a:t>cliente-servidor </a:t>
            </a:r>
            <a:r>
              <a:rPr lang="es-ES" sz="2400" dirty="0" smtClean="0"/>
              <a:t>y el uso de la criptografía de clave asimétrica ya es posible crear aplicaciones que se comuniquen de forma </a:t>
            </a:r>
            <a:r>
              <a:rPr lang="es-ES" sz="2400" dirty="0" smtClean="0"/>
              <a:t>segura.</a:t>
            </a:r>
          </a:p>
          <a:p>
            <a:endParaRPr lang="es-ES" sz="2400" dirty="0" smtClean="0"/>
          </a:p>
          <a:p>
            <a:r>
              <a:rPr lang="es-ES" sz="2400" dirty="0" smtClean="0"/>
              <a:t>En general, todo protocolo que queramos implementar dará estos pasos.</a:t>
            </a:r>
          </a:p>
          <a:p>
            <a:pPr marL="457200" indent="-457200">
              <a:buFont typeface="+mj-lt"/>
              <a:buAutoNum type="arabicPeriod"/>
            </a:pPr>
            <a:r>
              <a:rPr lang="es-ES" sz="2400" dirty="0" smtClean="0"/>
              <a:t>Todo cliente genera su pareja de claves</a:t>
            </a:r>
            <a:r>
              <a:rPr lang="es-ES" sz="2400" dirty="0" smtClean="0"/>
              <a:t>.</a:t>
            </a:r>
          </a:p>
          <a:p>
            <a:pPr marL="457200" indent="-457200">
              <a:buFont typeface="+mj-lt"/>
              <a:buAutoNum type="arabicPeriod"/>
            </a:pPr>
            <a:r>
              <a:rPr lang="es-ES" sz="2400" dirty="0" smtClean="0"/>
              <a:t>Todo </a:t>
            </a:r>
            <a:r>
              <a:rPr lang="es-ES" sz="2400" dirty="0" smtClean="0"/>
              <a:t>servidor genera su pareja de </a:t>
            </a:r>
            <a:r>
              <a:rPr lang="es-ES" sz="2400" dirty="0" smtClean="0"/>
              <a:t>claves.</a:t>
            </a:r>
          </a:p>
          <a:p>
            <a:pPr marL="457200" indent="-457200">
              <a:buFont typeface="+mj-lt"/>
              <a:buAutoNum type="arabicPeriod"/>
            </a:pPr>
            <a:r>
              <a:rPr lang="es-ES" sz="2400" dirty="0" smtClean="0"/>
              <a:t>Cuando </a:t>
            </a:r>
            <a:r>
              <a:rPr lang="es-ES" sz="2400" dirty="0" smtClean="0"/>
              <a:t>un cliente se conecte a un servidor, le envía su clave de cifrado y conserva la de </a:t>
            </a:r>
            <a:r>
              <a:rPr lang="es-ES" sz="2400" dirty="0" smtClean="0"/>
              <a:t>descifrado.</a:t>
            </a:r>
          </a:p>
          <a:p>
            <a:pPr marL="457200" indent="-457200">
              <a:buFont typeface="+mj-lt"/>
              <a:buAutoNum type="arabicPeriod"/>
            </a:pPr>
            <a:r>
              <a:rPr lang="es-ES" sz="2400" dirty="0" smtClean="0"/>
              <a:t>Cuando </a:t>
            </a:r>
            <a:r>
              <a:rPr lang="es-ES" sz="2400" dirty="0" smtClean="0"/>
              <a:t>un servidor recibe la conexión de un cliente recibe la clave de cifrado de dicho </a:t>
            </a:r>
            <a:r>
              <a:rPr lang="es-ES" sz="2400" dirty="0" smtClean="0"/>
              <a:t>cliente.</a:t>
            </a:r>
          </a:p>
          <a:p>
            <a:pPr marL="457200" indent="-457200">
              <a:buFont typeface="+mj-lt"/>
              <a:buAutoNum type="arabicPeriod"/>
            </a:pPr>
            <a:r>
              <a:rPr lang="es-ES" sz="2400" dirty="0" smtClean="0"/>
              <a:t>El </a:t>
            </a:r>
            <a:r>
              <a:rPr lang="es-ES" sz="2400" dirty="0" smtClean="0"/>
              <a:t>servidor envía su clave pública al </a:t>
            </a:r>
            <a:r>
              <a:rPr lang="es-ES" sz="2400" dirty="0" smtClean="0"/>
              <a:t>cliente.</a:t>
            </a:r>
          </a:p>
          <a:p>
            <a:pPr marL="457200" indent="-457200">
              <a:buFont typeface="+mj-lt"/>
              <a:buAutoNum type="arabicPeriod"/>
            </a:pPr>
            <a:r>
              <a:rPr lang="es-ES" sz="2400" dirty="0" smtClean="0"/>
              <a:t>Ahora </a:t>
            </a:r>
            <a:r>
              <a:rPr lang="es-ES" sz="2400" dirty="0" smtClean="0"/>
              <a:t>cliente y servidor pueden enviar mensajes al otro con la garantía de que solo servidor y cliente respectivamente pueden descifrar.</a:t>
            </a:r>
          </a:p>
          <a:p>
            <a:endParaRPr lang="es-ES" sz="2400" dirty="0" smtClean="0"/>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lstStyle/>
          <a:p>
            <a:r>
              <a:rPr lang="es-ES" dirty="0" smtClean="0"/>
              <a:t>PKI</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094496" y="6448853"/>
            <a:ext cx="325396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Tree>
    <p:extLst>
      <p:ext uri="{BB962C8B-B14F-4D97-AF65-F5344CB8AC3E}">
        <p14:creationId xmlns="" xmlns:p14="http://schemas.microsoft.com/office/powerpoint/2010/main" val="36415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689738"/>
            <a:ext cx="12192000" cy="3046988"/>
          </a:xfrm>
          <a:prstGeom prst="rect">
            <a:avLst/>
          </a:prstGeom>
          <a:noFill/>
        </p:spPr>
        <p:txBody>
          <a:bodyPr wrap="square" rtlCol="0">
            <a:spAutoFit/>
          </a:bodyPr>
          <a:lstStyle/>
          <a:p>
            <a:r>
              <a:rPr lang="es-ES" sz="2400" b="1" dirty="0" smtClean="0"/>
              <a:t>Infraestructura de clave pública (PKI</a:t>
            </a:r>
            <a:r>
              <a:rPr lang="es-ES" sz="2400" b="1" dirty="0" smtClean="0"/>
              <a:t>)</a:t>
            </a:r>
          </a:p>
          <a:p>
            <a:endParaRPr lang="es-ES" sz="2400" b="1" dirty="0" smtClean="0"/>
          </a:p>
          <a:p>
            <a:r>
              <a:rPr lang="es-ES" sz="2400" dirty="0" smtClean="0"/>
              <a:t>Para garantizar la seguridad es necesario que entre un tercer jugador en el intercambio de claves entre clientes y servidores. Este tercer individuo son las </a:t>
            </a:r>
            <a:r>
              <a:rPr lang="es-ES" sz="2400" i="1" dirty="0" smtClean="0"/>
              <a:t>autoridades de certificación</a:t>
            </a:r>
            <a:r>
              <a:rPr lang="es-ES" sz="2400" dirty="0" smtClean="0"/>
              <a:t> .</a:t>
            </a:r>
          </a:p>
          <a:p>
            <a:endParaRPr lang="es-ES" sz="2400" dirty="0" smtClean="0"/>
          </a:p>
          <a:p>
            <a:endParaRPr lang="es-ES" sz="2400" dirty="0" smtClean="0"/>
          </a:p>
          <a:p>
            <a:endParaRPr lang="es-ES" sz="2400" dirty="0" smtClean="0"/>
          </a:p>
          <a:p>
            <a:endParaRPr lang="es-ES" sz="2400" dirty="0"/>
          </a:p>
        </p:txBody>
      </p:sp>
      <p:pic>
        <p:nvPicPr>
          <p:cNvPr id="4098" name="Picture 2"/>
          <p:cNvPicPr>
            <a:picLocks noChangeAspect="1" noChangeArrowheads="1"/>
          </p:cNvPicPr>
          <p:nvPr/>
        </p:nvPicPr>
        <p:blipFill>
          <a:blip r:embed="rId2"/>
          <a:srcRect/>
          <a:stretch>
            <a:fillRect/>
          </a:stretch>
        </p:blipFill>
        <p:spPr bwMode="auto">
          <a:xfrm>
            <a:off x="3891715" y="3022934"/>
            <a:ext cx="3638550" cy="1943100"/>
          </a:xfrm>
          <a:prstGeom prst="rect">
            <a:avLst/>
          </a:prstGeom>
          <a:noFill/>
          <a:ln w="9525">
            <a:noFill/>
            <a:miter lim="800000"/>
            <a:headEnd/>
            <a:tailEnd/>
          </a:ln>
          <a:effectLst/>
        </p:spPr>
      </p:pic>
    </p:spTree>
    <p:extLst>
      <p:ext uri="{BB962C8B-B14F-4D97-AF65-F5344CB8AC3E}">
        <p14:creationId xmlns="" xmlns:p14="http://schemas.microsoft.com/office/powerpoint/2010/main" val="68854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509264"/>
            <a:ext cx="12192000" cy="4893647"/>
          </a:xfrm>
          <a:prstGeom prst="rect">
            <a:avLst/>
          </a:prstGeom>
          <a:noFill/>
        </p:spPr>
        <p:txBody>
          <a:bodyPr wrap="square" rtlCol="0">
            <a:spAutoFit/>
          </a:bodyPr>
          <a:lstStyle/>
          <a:p>
            <a:endParaRPr lang="es-ES" sz="2400" dirty="0" smtClean="0"/>
          </a:p>
          <a:p>
            <a:r>
              <a:rPr lang="es-ES" sz="2400" dirty="0" smtClean="0"/>
              <a:t>Por </a:t>
            </a:r>
            <a:r>
              <a:rPr lang="es-ES" sz="2400" dirty="0" smtClean="0"/>
              <a:t>fortuna Java dispone de clases ya prefabricadas que facilitan enormemente el que dos aplicaciones intercambios datos de forma segura a través de una red. Se deben considerar los siguientes puntos</a:t>
            </a:r>
            <a:r>
              <a:rPr lang="es-ES" sz="2400" dirty="0" smtClean="0"/>
              <a:t>:</a:t>
            </a:r>
          </a:p>
          <a:p>
            <a:endParaRPr lang="es-ES" sz="2400" dirty="0" smtClean="0"/>
          </a:p>
          <a:p>
            <a:pPr>
              <a:buFont typeface="Arial" pitchFamily="34" charset="0"/>
              <a:buChar char="•"/>
            </a:pPr>
            <a:r>
              <a:rPr lang="es-ES" sz="2400" dirty="0" smtClean="0"/>
              <a:t> </a:t>
            </a:r>
            <a:r>
              <a:rPr lang="es-ES" sz="2400" dirty="0" smtClean="0"/>
              <a:t>El </a:t>
            </a:r>
            <a:r>
              <a:rPr lang="es-ES" sz="2400" dirty="0" smtClean="0"/>
              <a:t>servidor debe tener su propio certificado. Si no lo tenemos, se puede generar primero una pareja de claves con la herramienta </a:t>
            </a:r>
            <a:r>
              <a:rPr lang="es-ES" sz="2400" dirty="0" err="1" smtClean="0"/>
              <a:t>keytool</a:t>
            </a:r>
            <a:r>
              <a:rPr lang="es-ES" sz="2400" dirty="0" smtClean="0"/>
              <a:t>, como se muestra en la figura adjunta. </a:t>
            </a:r>
            <a:endParaRPr lang="es-ES" sz="2400" dirty="0" smtClean="0"/>
          </a:p>
          <a:p>
            <a:r>
              <a:rPr lang="es-ES" sz="2400" dirty="0" smtClean="0"/>
              <a:t>La </a:t>
            </a:r>
            <a:r>
              <a:rPr lang="es-ES" sz="2400" dirty="0" smtClean="0"/>
              <a:t>herramienta guardará la pareja de claves en un almacén (el cual tiene su propia clave). </a:t>
            </a:r>
            <a:r>
              <a:rPr lang="es-ES" sz="2400" dirty="0" err="1" smtClean="0"/>
              <a:t>Despues</a:t>
            </a:r>
            <a:r>
              <a:rPr lang="es-ES" sz="2400" dirty="0" smtClean="0"/>
              <a:t> generaremos un certificado a partir de esa pareja con </a:t>
            </a:r>
            <a:r>
              <a:rPr lang="es-ES" sz="2400" dirty="0" err="1" smtClean="0"/>
              <a:t>keytool</a:t>
            </a:r>
            <a:r>
              <a:rPr lang="es-ES" sz="2400" dirty="0" smtClean="0"/>
              <a:t> -</a:t>
            </a:r>
            <a:r>
              <a:rPr lang="es-ES" sz="2400" dirty="0" err="1" smtClean="0"/>
              <a:t>export</a:t>
            </a:r>
            <a:r>
              <a:rPr lang="es-ES" sz="2400" dirty="0" smtClean="0"/>
              <a:t> -</a:t>
            </a:r>
            <a:r>
              <a:rPr lang="es-ES" sz="2400" dirty="0" err="1" smtClean="0"/>
              <a:t>file</a:t>
            </a:r>
            <a:r>
              <a:rPr lang="es-ES" sz="2400" dirty="0" smtClean="0"/>
              <a:t> certificadoservidor.cer -</a:t>
            </a:r>
            <a:r>
              <a:rPr lang="es-ES" sz="2400" dirty="0" err="1" smtClean="0"/>
              <a:t>keystore</a:t>
            </a:r>
            <a:r>
              <a:rPr lang="es-ES" sz="2400" dirty="0" smtClean="0"/>
              <a:t> </a:t>
            </a:r>
            <a:r>
              <a:rPr lang="es-ES" sz="2400" dirty="0" err="1" smtClean="0"/>
              <a:t>almacenclaves</a:t>
            </a:r>
            <a:r>
              <a:rPr lang="es-ES" sz="2400" dirty="0" smtClean="0"/>
              <a:t>.</a:t>
            </a:r>
          </a:p>
          <a:p>
            <a:endParaRPr lang="es-ES" sz="2400" dirty="0" smtClean="0"/>
          </a:p>
          <a:p>
            <a:endParaRPr lang="es-ES" sz="2400" dirty="0" smtClean="0"/>
          </a:p>
          <a:p>
            <a:endParaRPr lang="es-ES" sz="2400" dirty="0"/>
          </a:p>
        </p:txBody>
      </p:sp>
      <p:pic>
        <p:nvPicPr>
          <p:cNvPr id="5122" name="Picture 2"/>
          <p:cNvPicPr>
            <a:picLocks noChangeAspect="1" noChangeArrowheads="1"/>
          </p:cNvPicPr>
          <p:nvPr/>
        </p:nvPicPr>
        <p:blipFill>
          <a:blip r:embed="rId2"/>
          <a:srcRect/>
          <a:stretch>
            <a:fillRect/>
          </a:stretch>
        </p:blipFill>
        <p:spPr bwMode="auto">
          <a:xfrm>
            <a:off x="265447" y="4336383"/>
            <a:ext cx="5019675" cy="18669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655845" y="4493794"/>
            <a:ext cx="6343650" cy="1143000"/>
          </a:xfrm>
          <a:prstGeom prst="rect">
            <a:avLst/>
          </a:prstGeom>
          <a:noFill/>
          <a:ln w="9525">
            <a:noFill/>
            <a:miter lim="800000"/>
            <a:headEnd/>
            <a:tailEnd/>
          </a:ln>
          <a:effectLst/>
        </p:spPr>
      </p:pic>
    </p:spTree>
    <p:extLst>
      <p:ext uri="{BB962C8B-B14F-4D97-AF65-F5344CB8AC3E}">
        <p14:creationId xmlns="" xmlns:p14="http://schemas.microsoft.com/office/powerpoint/2010/main" val="688540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509264"/>
            <a:ext cx="12192000" cy="5262979"/>
          </a:xfrm>
          <a:prstGeom prst="rect">
            <a:avLst/>
          </a:prstGeom>
          <a:noFill/>
        </p:spPr>
        <p:txBody>
          <a:bodyPr wrap="square" rtlCol="0">
            <a:spAutoFit/>
          </a:bodyPr>
          <a:lstStyle/>
          <a:p>
            <a:endParaRPr lang="es-ES" sz="2400" dirty="0" smtClean="0"/>
          </a:p>
          <a:p>
            <a:r>
              <a:rPr lang="es-ES" sz="2400" dirty="0" smtClean="0"/>
              <a:t>Una vez creados los ficheros </a:t>
            </a:r>
            <a:r>
              <a:rPr lang="es-ES" sz="2400" dirty="0" err="1" smtClean="0"/>
              <a:t>iniciales</a:t>
            </a:r>
            <a:r>
              <a:rPr lang="es-ES" sz="2400" dirty="0" smtClean="0"/>
              <a:t> se deben dar los siguientes pasos en Java (servidor y cliente van por separado</a:t>
            </a:r>
            <a:r>
              <a:rPr lang="es-ES" sz="2400" dirty="0" smtClean="0"/>
              <a:t>):</a:t>
            </a:r>
          </a:p>
          <a:p>
            <a:endParaRPr lang="es-ES" sz="2400" dirty="0" smtClean="0"/>
          </a:p>
          <a:p>
            <a:pPr marL="457200" indent="-457200">
              <a:buFont typeface="+mj-lt"/>
              <a:buAutoNum type="arabicPeriod"/>
            </a:pPr>
            <a:r>
              <a:rPr lang="es-ES" sz="2400" dirty="0" smtClean="0"/>
              <a:t>El servidor debe cargar su almacén de claves (el fichero </a:t>
            </a:r>
            <a:r>
              <a:rPr lang="es-ES" sz="2400" dirty="0" err="1" smtClean="0"/>
              <a:t>clavesservidor</a:t>
            </a:r>
            <a:r>
              <a:rPr lang="es-ES" sz="2400" dirty="0" smtClean="0"/>
              <a:t>)</a:t>
            </a:r>
          </a:p>
          <a:p>
            <a:pPr marL="457200" indent="-457200">
              <a:buFont typeface="+mj-lt"/>
              <a:buAutoNum type="arabicPeriod"/>
            </a:pPr>
            <a:r>
              <a:rPr lang="es-ES" sz="2400" dirty="0" smtClean="0"/>
              <a:t>Ese almacén (cargado en un objeto Java llamado </a:t>
            </a:r>
            <a:r>
              <a:rPr lang="es-ES" sz="2400" dirty="0" err="1" smtClean="0"/>
              <a:t>KeyStore</a:t>
            </a:r>
            <a:r>
              <a:rPr lang="es-ES" sz="2400" dirty="0" smtClean="0"/>
              <a:t>), se usará para crear un gestor de claves (objeto </a:t>
            </a:r>
            <a:r>
              <a:rPr lang="es-ES" sz="2400" dirty="0" err="1" smtClean="0"/>
              <a:t>KeyManager</a:t>
            </a:r>
            <a:r>
              <a:rPr lang="es-ES" sz="2400" dirty="0" smtClean="0"/>
              <a:t>), el cual se obtiene a partir de una «fábrica» llamada </a:t>
            </a:r>
            <a:r>
              <a:rPr lang="es-ES" sz="2400" dirty="0" err="1" smtClean="0"/>
              <a:t>KeyManagerFactory</a:t>
            </a:r>
            <a:r>
              <a:rPr lang="es-ES" sz="2400" dirty="0" smtClean="0"/>
              <a:t>.</a:t>
            </a:r>
          </a:p>
          <a:p>
            <a:pPr marL="457200" indent="-457200">
              <a:buFont typeface="+mj-lt"/>
              <a:buAutoNum type="arabicPeriod"/>
            </a:pPr>
            <a:r>
              <a:rPr lang="es-ES" sz="2400" dirty="0" smtClean="0"/>
              <a:t>Se creará un contexto SSL (objeto </a:t>
            </a:r>
            <a:r>
              <a:rPr lang="es-ES" sz="2400" dirty="0" err="1" smtClean="0"/>
              <a:t>SSLContext</a:t>
            </a:r>
            <a:r>
              <a:rPr lang="es-ES" sz="2400" dirty="0" smtClean="0"/>
              <a:t>) a partir de la fábrica comentada.</a:t>
            </a:r>
          </a:p>
          <a:p>
            <a:pPr marL="457200" indent="-457200">
              <a:buFont typeface="+mj-lt"/>
              <a:buAutoNum type="arabicPeriod"/>
            </a:pPr>
            <a:r>
              <a:rPr lang="es-ES" sz="2400" dirty="0" smtClean="0"/>
              <a:t>El objeto </a:t>
            </a:r>
            <a:r>
              <a:rPr lang="es-ES" sz="2400" dirty="0" err="1" smtClean="0"/>
              <a:t>SSLContext</a:t>
            </a:r>
            <a:r>
              <a:rPr lang="es-ES" sz="2400" dirty="0" smtClean="0"/>
              <a:t> permitirá crear una fábrica de sockets que será la que finalmente nos permita tener un </a:t>
            </a:r>
            <a:r>
              <a:rPr lang="es-ES" sz="2400" dirty="0" err="1" smtClean="0"/>
              <a:t>SSLServerSocket</a:t>
            </a:r>
            <a:r>
              <a:rPr lang="es-ES" sz="2400" dirty="0" smtClean="0"/>
              <a:t>, es decir un socket de servidor que usará cifrado.</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509264"/>
            <a:ext cx="12192000" cy="1569660"/>
          </a:xfrm>
          <a:prstGeom prst="rect">
            <a:avLst/>
          </a:prstGeom>
          <a:noFill/>
        </p:spPr>
        <p:txBody>
          <a:bodyPr wrap="square" rtlCol="0">
            <a:spAutoFit/>
          </a:bodyPr>
          <a:lstStyle/>
          <a:p>
            <a:endParaRPr lang="es-ES" sz="2400" dirty="0" smtClean="0"/>
          </a:p>
          <a:p>
            <a:endParaRPr lang="es-ES" sz="2400" dirty="0" smtClean="0"/>
          </a:p>
          <a:p>
            <a:endParaRPr lang="es-ES" sz="2400" dirty="0" smtClean="0"/>
          </a:p>
          <a:p>
            <a:endParaRPr lang="es-ES" sz="2400" dirty="0"/>
          </a:p>
        </p:txBody>
      </p:sp>
      <p:pic>
        <p:nvPicPr>
          <p:cNvPr id="6146" name="Picture 2"/>
          <p:cNvPicPr>
            <a:picLocks noChangeAspect="1" noChangeArrowheads="1"/>
          </p:cNvPicPr>
          <p:nvPr/>
        </p:nvPicPr>
        <p:blipFill>
          <a:blip r:embed="rId2"/>
          <a:srcRect/>
          <a:stretch>
            <a:fillRect/>
          </a:stretch>
        </p:blipFill>
        <p:spPr bwMode="auto">
          <a:xfrm>
            <a:off x="252970" y="721894"/>
            <a:ext cx="4858948" cy="5662614"/>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7172325" y="2891590"/>
            <a:ext cx="5019675" cy="3505200"/>
          </a:xfrm>
          <a:prstGeom prst="rect">
            <a:avLst/>
          </a:prstGeom>
          <a:noFill/>
          <a:ln w="9525">
            <a:noFill/>
            <a:miter lim="800000"/>
            <a:headEnd/>
            <a:tailEnd/>
          </a:ln>
          <a:effectLst/>
        </p:spPr>
      </p:pic>
      <p:sp>
        <p:nvSpPr>
          <p:cNvPr id="10" name="9 Flecha derecha"/>
          <p:cNvSpPr/>
          <p:nvPr/>
        </p:nvSpPr>
        <p:spPr>
          <a:xfrm>
            <a:off x="5715000" y="3922295"/>
            <a:ext cx="493295" cy="276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 xmlns:p14="http://schemas.microsoft.com/office/powerpoint/2010/main" val="688540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509264"/>
            <a:ext cx="12192000" cy="5632311"/>
          </a:xfrm>
          <a:prstGeom prst="rect">
            <a:avLst/>
          </a:prstGeom>
          <a:noFill/>
        </p:spPr>
        <p:txBody>
          <a:bodyPr wrap="square" rtlCol="0">
            <a:spAutoFit/>
          </a:bodyPr>
          <a:lstStyle/>
          <a:p>
            <a:endParaRPr lang="es-ES" sz="2400" dirty="0" smtClean="0"/>
          </a:p>
          <a:p>
            <a:r>
              <a:rPr lang="es-ES" sz="2400" dirty="0" smtClean="0"/>
              <a:t>En el cliente se tienen que dar algunos pasos parecidos:</a:t>
            </a:r>
          </a:p>
          <a:p>
            <a:pPr marL="457200" indent="-457200">
              <a:buFont typeface="+mj-lt"/>
              <a:buAutoNum type="arabicPeriod"/>
            </a:pPr>
            <a:r>
              <a:rPr lang="es-ES" sz="2400" dirty="0" smtClean="0"/>
              <a:t>En primer lugar se carga el almacén de claves del cliente (que contiene el certificado del servidor y que es la clave para poder «autenticar» el servidor)</a:t>
            </a:r>
          </a:p>
          <a:p>
            <a:pPr marL="457200" indent="-457200">
              <a:buFont typeface="+mj-lt"/>
              <a:buAutoNum type="arabicPeriod"/>
            </a:pPr>
            <a:r>
              <a:rPr lang="es-ES" sz="2400" dirty="0" smtClean="0"/>
              <a:t>El almacén del cliente se usará para crear un «gestor de confianza» (</a:t>
            </a:r>
            <a:r>
              <a:rPr lang="es-ES" sz="2400" dirty="0" err="1" smtClean="0"/>
              <a:t>TrustManager</a:t>
            </a:r>
            <a:r>
              <a:rPr lang="es-ES" sz="2400" dirty="0" smtClean="0"/>
              <a:t>) que Java usará para determinar si puede confiar o no en una conexión. Usaremos un </a:t>
            </a:r>
            <a:r>
              <a:rPr lang="es-ES" sz="2400" dirty="0" err="1" smtClean="0"/>
              <a:t>TrustManagerFactory</a:t>
            </a:r>
            <a:r>
              <a:rPr lang="es-ES" sz="2400" dirty="0" smtClean="0"/>
              <a:t> que usará el almacén del cliente para crear objetos que puedan gestionar la confianza.</a:t>
            </a:r>
          </a:p>
          <a:p>
            <a:pPr marL="457200" indent="-457200">
              <a:buFont typeface="+mj-lt"/>
              <a:buAutoNum type="arabicPeriod"/>
            </a:pPr>
            <a:r>
              <a:rPr lang="es-ES" sz="2400" dirty="0" smtClean="0"/>
              <a:t>Se creará un contexto SSL (</a:t>
            </a:r>
            <a:r>
              <a:rPr lang="es-ES" sz="2400" dirty="0" err="1" smtClean="0"/>
              <a:t>SSLContext</a:t>
            </a:r>
            <a:r>
              <a:rPr lang="es-ES" sz="2400" dirty="0" smtClean="0"/>
              <a:t>) que se basará en los </a:t>
            </a:r>
            <a:r>
              <a:rPr lang="es-ES" sz="2400" dirty="0" err="1" smtClean="0"/>
              <a:t>TrustManager</a:t>
            </a:r>
            <a:r>
              <a:rPr lang="es-ES" sz="2400" dirty="0" smtClean="0"/>
              <a:t> que pueda crear la fábrica.</a:t>
            </a:r>
          </a:p>
          <a:p>
            <a:pPr marL="457200" indent="-457200">
              <a:buFont typeface="+mj-lt"/>
              <a:buAutoNum type="arabicPeriod"/>
            </a:pPr>
            <a:r>
              <a:rPr lang="es-ES" sz="2400" dirty="0" smtClean="0"/>
              <a:t>A partir del contexto SSL el cliente ya puede crear un socket seguro (</a:t>
            </a:r>
            <a:r>
              <a:rPr lang="es-ES" sz="2400" dirty="0" err="1" smtClean="0"/>
              <a:t>SSLSocket</a:t>
            </a:r>
            <a:r>
              <a:rPr lang="es-ES" sz="2400" dirty="0" smtClean="0"/>
              <a:t>) que puede usar para conectar con el servidor de forma segura.</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509264"/>
            <a:ext cx="12192000" cy="1200329"/>
          </a:xfrm>
          <a:prstGeom prst="rect">
            <a:avLst/>
          </a:prstGeom>
          <a:noFill/>
        </p:spPr>
        <p:txBody>
          <a:bodyPr wrap="square" rtlCol="0">
            <a:spAutoFit/>
          </a:bodyPr>
          <a:lstStyle/>
          <a:p>
            <a:endParaRPr lang="es-ES" sz="2400" dirty="0" smtClean="0"/>
          </a:p>
          <a:p>
            <a:endParaRPr lang="es-ES" sz="2400" dirty="0" smtClean="0"/>
          </a:p>
          <a:p>
            <a:endParaRPr lang="es-ES" sz="2400" dirty="0"/>
          </a:p>
        </p:txBody>
      </p:sp>
      <p:pic>
        <p:nvPicPr>
          <p:cNvPr id="7170" name="Picture 2"/>
          <p:cNvPicPr>
            <a:picLocks noChangeAspect="1" noChangeArrowheads="1"/>
          </p:cNvPicPr>
          <p:nvPr/>
        </p:nvPicPr>
        <p:blipFill>
          <a:blip r:embed="rId2"/>
          <a:srcRect/>
          <a:stretch>
            <a:fillRect/>
          </a:stretch>
        </p:blipFill>
        <p:spPr bwMode="auto">
          <a:xfrm>
            <a:off x="0" y="956260"/>
            <a:ext cx="6010275" cy="429577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676929" y="890336"/>
            <a:ext cx="5515071" cy="5340267"/>
          </a:xfrm>
          <a:prstGeom prst="rect">
            <a:avLst/>
          </a:prstGeom>
          <a:noFill/>
          <a:ln w="9525">
            <a:noFill/>
            <a:miter lim="800000"/>
            <a:headEnd/>
            <a:tailEnd/>
          </a:ln>
          <a:effectLst/>
        </p:spPr>
      </p:pic>
      <p:sp>
        <p:nvSpPr>
          <p:cNvPr id="10" name="9 Flecha derecha"/>
          <p:cNvSpPr/>
          <p:nvPr/>
        </p:nvSpPr>
        <p:spPr>
          <a:xfrm>
            <a:off x="6148136" y="2947737"/>
            <a:ext cx="445168" cy="252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 xmlns:p14="http://schemas.microsoft.com/office/powerpoint/2010/main" val="68854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lstStyle/>
          <a:p>
            <a:r>
              <a:rPr lang="es-ES" dirty="0" smtClean="0"/>
              <a:t>Introducción</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094496" y="6448853"/>
            <a:ext cx="325396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Tree>
    <p:extLst>
      <p:ext uri="{BB962C8B-B14F-4D97-AF65-F5344CB8AC3E}">
        <p14:creationId xmlns="" xmlns:p14="http://schemas.microsoft.com/office/powerpoint/2010/main" val="364154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509264"/>
            <a:ext cx="12192000" cy="4893647"/>
          </a:xfrm>
          <a:prstGeom prst="rect">
            <a:avLst/>
          </a:prstGeom>
          <a:noFill/>
        </p:spPr>
        <p:txBody>
          <a:bodyPr wrap="square" rtlCol="0">
            <a:spAutoFit/>
          </a:bodyPr>
          <a:lstStyle/>
          <a:p>
            <a:endParaRPr lang="es-ES" sz="2400" dirty="0" smtClean="0"/>
          </a:p>
          <a:p>
            <a:r>
              <a:rPr lang="es-ES" sz="2400" b="1" dirty="0" smtClean="0"/>
              <a:t>Verificado de aplicaciones</a:t>
            </a:r>
          </a:p>
          <a:p>
            <a:r>
              <a:rPr lang="es-ES" sz="2400" dirty="0" smtClean="0"/>
              <a:t>Si ahora otro usuario desea ejecutar nuestra aplicación deberá importar nuestro certificado. El proceso de verificado es simple:</a:t>
            </a:r>
          </a:p>
          <a:p>
            <a:pPr>
              <a:buFont typeface="Arial" pitchFamily="34" charset="0"/>
              <a:buChar char="•"/>
            </a:pPr>
            <a:r>
              <a:rPr lang="es-ES" sz="2400" dirty="0" smtClean="0"/>
              <a:t> El </a:t>
            </a:r>
            <a:r>
              <a:rPr lang="es-ES" sz="2400" dirty="0" smtClean="0"/>
              <a:t>usuario importa el certificado.</a:t>
            </a:r>
          </a:p>
          <a:p>
            <a:pPr>
              <a:buFont typeface="Arial" pitchFamily="34" charset="0"/>
              <a:buChar char="•"/>
            </a:pPr>
            <a:r>
              <a:rPr lang="es-ES" sz="2400" dirty="0" smtClean="0"/>
              <a:t> Ahora </a:t>
            </a:r>
            <a:r>
              <a:rPr lang="es-ES" sz="2400" dirty="0" smtClean="0"/>
              <a:t>que tiene el certificado puede comprobar la aplicación con </a:t>
            </a:r>
            <a:endParaRPr lang="es-ES" sz="2400" dirty="0" smtClean="0"/>
          </a:p>
          <a:p>
            <a:r>
              <a:rPr lang="es-ES" sz="2400" dirty="0" smtClean="0"/>
              <a:t> </a:t>
            </a:r>
            <a:r>
              <a:rPr lang="es-ES" sz="2400" dirty="0" smtClean="0"/>
              <a:t>     </a:t>
            </a:r>
            <a:r>
              <a:rPr lang="es-ES" sz="2400" i="1" dirty="0" smtClean="0"/>
              <a:t>  </a:t>
            </a:r>
            <a:r>
              <a:rPr lang="es-ES" sz="2400" i="1" dirty="0" err="1" smtClean="0"/>
              <a:t>jarsigner</a:t>
            </a:r>
            <a:r>
              <a:rPr lang="es-ES" sz="2400" i="1" dirty="0" smtClean="0"/>
              <a:t> </a:t>
            </a:r>
            <a:r>
              <a:rPr lang="es-ES" sz="2400" i="1" dirty="0" smtClean="0"/>
              <a:t>-</a:t>
            </a:r>
            <a:r>
              <a:rPr lang="es-ES" sz="2400" i="1" dirty="0" err="1" smtClean="0"/>
              <a:t>verify</a:t>
            </a:r>
            <a:r>
              <a:rPr lang="es-ES" sz="2400" i="1" dirty="0" smtClean="0"/>
              <a:t> -</a:t>
            </a:r>
            <a:r>
              <a:rPr lang="es-ES" sz="2400" i="1" dirty="0" err="1" smtClean="0"/>
              <a:t>keystore</a:t>
            </a:r>
            <a:r>
              <a:rPr lang="es-ES" sz="2400" i="1" dirty="0" smtClean="0"/>
              <a:t> </a:t>
            </a:r>
            <a:r>
              <a:rPr lang="es-ES" sz="2400" i="1" dirty="0" smtClean="0"/>
              <a:t>  &lt;</a:t>
            </a:r>
            <a:r>
              <a:rPr lang="es-ES" sz="2400" i="1" dirty="0" smtClean="0"/>
              <a:t>ruta-</a:t>
            </a:r>
            <a:r>
              <a:rPr lang="es-ES" sz="2400" i="1" dirty="0" err="1" smtClean="0"/>
              <a:t>almacen</a:t>
            </a:r>
            <a:r>
              <a:rPr lang="es-ES" sz="2400" i="1" dirty="0" smtClean="0"/>
              <a:t>&gt; Aplicacion.jar &lt;</a:t>
            </a:r>
            <a:r>
              <a:rPr lang="es-ES" sz="2400" i="1" dirty="0" err="1" smtClean="0"/>
              <a:t>alias_del_programador</a:t>
            </a:r>
            <a:r>
              <a:rPr lang="es-ES" sz="2400" i="1" dirty="0" smtClean="0"/>
              <a:t>&gt;</a:t>
            </a:r>
          </a:p>
          <a:p>
            <a:r>
              <a:rPr lang="es-ES" sz="2400" dirty="0" smtClean="0"/>
              <a:t>El comando deberá responder con algo como </a:t>
            </a:r>
            <a:r>
              <a:rPr lang="es-ES" sz="2400" dirty="0" err="1" smtClean="0"/>
              <a:t>jar</a:t>
            </a:r>
            <a:r>
              <a:rPr lang="es-ES" sz="2400" dirty="0" smtClean="0"/>
              <a:t> </a:t>
            </a:r>
            <a:r>
              <a:rPr lang="es-ES" sz="2400" dirty="0" err="1" smtClean="0"/>
              <a:t>verified</a:t>
            </a:r>
            <a:r>
              <a:rPr lang="es-ES" sz="2400" dirty="0" smtClean="0"/>
              <a:t>. Sin embargo si no tenemos un certificado firmado por alguna autoridad de certificación (CA) la herramienta se quejará de que algunos criterios de seguridad no se cumplen.</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509264"/>
            <a:ext cx="12192000" cy="6740307"/>
          </a:xfrm>
          <a:prstGeom prst="rect">
            <a:avLst/>
          </a:prstGeom>
          <a:noFill/>
        </p:spPr>
        <p:txBody>
          <a:bodyPr wrap="square" rtlCol="0">
            <a:spAutoFit/>
          </a:bodyPr>
          <a:lstStyle/>
          <a:p>
            <a:endParaRPr lang="es-ES" sz="2400" dirty="0" smtClean="0"/>
          </a:p>
          <a:p>
            <a:r>
              <a:rPr lang="es-ES" sz="2400" b="1" dirty="0" smtClean="0"/>
              <a:t>Política de seguridad.</a:t>
            </a:r>
          </a:p>
          <a:p>
            <a:r>
              <a:rPr lang="es-ES" sz="2400" dirty="0" smtClean="0"/>
              <a:t>Java incluye un mecanismo para definir </a:t>
            </a:r>
            <a:r>
              <a:rPr lang="es-ES" sz="2400" i="1" dirty="0" smtClean="0"/>
              <a:t>políticas de seguridad</a:t>
            </a:r>
            <a:r>
              <a:rPr lang="es-ES" sz="2400" dirty="0" smtClean="0"/>
              <a:t>. La definición oficial de Java para una política es </a:t>
            </a:r>
            <a:r>
              <a:rPr lang="es-ES" sz="2400" i="1" dirty="0" smtClean="0"/>
              <a:t>objeto que especifica qué permisos están disponibles para el código en función de su origen y del usuario con el que se ejecutan</a:t>
            </a:r>
            <a:r>
              <a:rPr lang="es-ES" sz="2400" dirty="0" smtClean="0"/>
              <a:t>. Este origen puede ser los diversos directorios del sistema operativo o incluso direcciones URL</a:t>
            </a:r>
            <a:r>
              <a:rPr lang="es-ES" sz="2400" dirty="0" smtClean="0"/>
              <a:t>.</a:t>
            </a:r>
          </a:p>
          <a:p>
            <a:endParaRPr lang="es-ES" sz="2400" dirty="0" smtClean="0"/>
          </a:p>
          <a:p>
            <a:r>
              <a:rPr lang="es-ES" sz="2400" dirty="0" smtClean="0"/>
              <a:t>Cabe destacar que </a:t>
            </a:r>
            <a:r>
              <a:rPr lang="es-ES" sz="2400" b="1" dirty="0" smtClean="0"/>
              <a:t>todo lo que se menciona aquí no funciona si el usuario tiene acceso al sistema y puede ejecutar el intérprete de Java sin restricciones</a:t>
            </a:r>
            <a:r>
              <a:rPr lang="es-ES" sz="2400" dirty="0" smtClean="0"/>
              <a:t>. Es decir, se necesita el trabajo de un administrador de sistemas para restringir la manera en la que el usuario ejecuta el código</a:t>
            </a:r>
            <a:r>
              <a:rPr lang="es-ES" sz="2400" dirty="0" smtClean="0"/>
              <a:t>.</a:t>
            </a:r>
          </a:p>
          <a:p>
            <a:endParaRPr lang="es-ES" sz="2400" dirty="0" smtClean="0"/>
          </a:p>
          <a:p>
            <a:r>
              <a:rPr lang="es-ES" sz="2400" dirty="0" smtClean="0"/>
              <a:t>Supongamos entonces que estamos en un entorno seguro donde los programas Java se ejecutan utilizando un gestor de seguridad, es decir, se lanzan ejecutando java -</a:t>
            </a:r>
            <a:r>
              <a:rPr lang="es-ES" sz="2400" dirty="0" err="1" smtClean="0"/>
              <a:t>Djava.security.manager</a:t>
            </a:r>
            <a:r>
              <a:rPr lang="es-ES" sz="2400" dirty="0" smtClean="0"/>
              <a:t> Clase. En principio, los programas no podrán hacer muchas cosas, como por ejemplo, conectarse a Internet o leer un fichero que no esté en el mismo directorio de la clase.</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Rectángulo 10"/>
          <p:cNvSpPr/>
          <p:nvPr/>
        </p:nvSpPr>
        <p:spPr>
          <a:xfrm>
            <a:off x="1" y="-1"/>
            <a:ext cx="12192000" cy="710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smtClean="0"/>
              <a:t>Acceso a datos – Actividad </a:t>
            </a:r>
            <a:endParaRPr lang="es-ES" sz="2800" dirty="0"/>
          </a:p>
        </p:txBody>
      </p:sp>
      <p:sp>
        <p:nvSpPr>
          <p:cNvPr id="2" name="CuadroTexto 1"/>
          <p:cNvSpPr txBox="1"/>
          <p:nvPr/>
        </p:nvSpPr>
        <p:spPr>
          <a:xfrm>
            <a:off x="218941" y="656107"/>
            <a:ext cx="11973059" cy="2677656"/>
          </a:xfrm>
          <a:prstGeom prst="rect">
            <a:avLst/>
          </a:prstGeom>
          <a:noFill/>
        </p:spPr>
        <p:txBody>
          <a:bodyPr wrap="square" rtlCol="0">
            <a:spAutoFit/>
          </a:bodyPr>
          <a:lstStyle/>
          <a:p>
            <a:endParaRPr lang="es-ES" sz="2400" dirty="0" smtClean="0"/>
          </a:p>
          <a:p>
            <a:endParaRPr lang="es-ES" sz="2400" dirty="0" smtClean="0"/>
          </a:p>
          <a:p>
            <a:endParaRPr lang="es-ES" sz="2400" dirty="0" smtClean="0"/>
          </a:p>
          <a:p>
            <a:endParaRPr lang="es-ES" sz="2400" dirty="0" smtClean="0"/>
          </a:p>
          <a:p>
            <a:endParaRPr lang="es-ES_tradnl" sz="2400" dirty="0" smtClean="0"/>
          </a:p>
          <a:p>
            <a:endParaRPr lang="es-ES_tradnl" sz="2400" dirty="0" smtClean="0"/>
          </a:p>
          <a:p>
            <a:endParaRPr lang="es-ES_tradnl" sz="2400" dirty="0" smtClean="0"/>
          </a:p>
        </p:txBody>
      </p:sp>
      <p:sp>
        <p:nvSpPr>
          <p:cNvPr id="8" name="7 Rectángulo"/>
          <p:cNvSpPr/>
          <p:nvPr/>
        </p:nvSpPr>
        <p:spPr>
          <a:xfrm>
            <a:off x="0" y="971550"/>
            <a:ext cx="11925300" cy="523220"/>
          </a:xfrm>
          <a:prstGeom prst="rect">
            <a:avLst/>
          </a:prstGeom>
        </p:spPr>
        <p:txBody>
          <a:bodyPr wrap="square">
            <a:spAutoFit/>
          </a:bodyPr>
          <a:lstStyle/>
          <a:p>
            <a:r>
              <a:rPr lang="es-ES" sz="2800" dirty="0" smtClean="0"/>
              <a:t>Realiza la actividad </a:t>
            </a:r>
            <a:r>
              <a:rPr lang="es-ES" sz="2800" b="1" dirty="0" smtClean="0"/>
              <a:t>PSP_T5_segur</a:t>
            </a:r>
            <a:endParaRPr lang="es-ES" sz="2800" b="1" dirty="0" smtClean="0"/>
          </a:p>
        </p:txBody>
      </p:sp>
      <p:pic>
        <p:nvPicPr>
          <p:cNvPr id="9" name="Imagen 2"/>
          <p:cNvPicPr>
            <a:picLocks noChangeAspect="1"/>
          </p:cNvPicPr>
          <p:nvPr/>
        </p:nvPicPr>
        <p:blipFill>
          <a:blip r:embed="rId2"/>
          <a:stretch>
            <a:fillRect/>
          </a:stretch>
        </p:blipFill>
        <p:spPr>
          <a:xfrm>
            <a:off x="4410915" y="2323009"/>
            <a:ext cx="3065650" cy="3065650"/>
          </a:xfrm>
          <a:prstGeom prst="rect">
            <a:avLst/>
          </a:prstGeom>
        </p:spPr>
      </p:pic>
      <p:sp>
        <p:nvSpPr>
          <p:cNvPr id="12"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Tree>
    <p:extLst>
      <p:ext uri="{BB962C8B-B14F-4D97-AF65-F5344CB8AC3E}">
        <p14:creationId xmlns="" xmlns:p14="http://schemas.microsoft.com/office/powerpoint/2010/main" val="3044883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160774" y="906307"/>
            <a:ext cx="11862486" cy="4154984"/>
          </a:xfrm>
          <a:prstGeom prst="rect">
            <a:avLst/>
          </a:prstGeom>
          <a:noFill/>
        </p:spPr>
        <p:txBody>
          <a:bodyPr wrap="square" rtlCol="0">
            <a:spAutoFit/>
          </a:bodyPr>
          <a:lstStyle/>
          <a:p>
            <a:r>
              <a:rPr lang="es-ES" sz="2400" dirty="0" smtClean="0"/>
              <a:t>En general, cuando se envía algo a través de sockets se envía como «texto plano», es decir, no sabemos si hay alguien usando un </a:t>
            </a:r>
            <a:r>
              <a:rPr lang="es-ES" sz="2400" dirty="0" err="1" smtClean="0"/>
              <a:t>sniffer</a:t>
            </a:r>
            <a:r>
              <a:rPr lang="es-ES" sz="2400" dirty="0" smtClean="0"/>
              <a:t> en la red y por tanto no sabemos si alguien está capturando los datos.</a:t>
            </a:r>
          </a:p>
          <a:p>
            <a:r>
              <a:rPr lang="es-ES" sz="2400" dirty="0" smtClean="0"/>
              <a:t>En general, cualquier sistema que pretenda ser seguro necesitará usar cifrado</a:t>
            </a:r>
            <a:r>
              <a:rPr lang="es-ES" sz="2400" dirty="0" smtClean="0"/>
              <a:t>.</a:t>
            </a:r>
          </a:p>
          <a:p>
            <a:endParaRPr lang="es-ES" sz="2400" dirty="0" smtClean="0"/>
          </a:p>
          <a:p>
            <a:r>
              <a:rPr lang="es-ES" sz="2400" dirty="0" smtClean="0"/>
              <a:t>Para enviar mensajes cifrados se necesita algún mecanismo o algoritmo para convertir un texto normal en uno más difícil de comprender.</a:t>
            </a:r>
          </a:p>
          <a:p>
            <a:r>
              <a:rPr lang="es-ES" sz="2400" dirty="0" smtClean="0"/>
              <a:t>El esquema general de todos los métodos es tener código como el siguiente:</a:t>
            </a:r>
          </a:p>
          <a:p>
            <a:endParaRPr lang="es-ES" sz="2400" dirty="0" smtClean="0"/>
          </a:p>
          <a:p>
            <a:endParaRPr lang="es-ES" sz="2400" dirty="0" smtClean="0"/>
          </a:p>
          <a:p>
            <a:endParaRPr lang="es-ES" sz="2400" dirty="0"/>
          </a:p>
        </p:txBody>
      </p:sp>
      <p:pic>
        <p:nvPicPr>
          <p:cNvPr id="1026" name="Picture 2"/>
          <p:cNvPicPr>
            <a:picLocks noChangeAspect="1" noChangeArrowheads="1"/>
          </p:cNvPicPr>
          <p:nvPr/>
        </p:nvPicPr>
        <p:blipFill>
          <a:blip r:embed="rId2"/>
          <a:srcRect/>
          <a:stretch>
            <a:fillRect/>
          </a:stretch>
        </p:blipFill>
        <p:spPr bwMode="auto">
          <a:xfrm>
            <a:off x="3950870" y="4365457"/>
            <a:ext cx="3905250" cy="990600"/>
          </a:xfrm>
          <a:prstGeom prst="rect">
            <a:avLst/>
          </a:prstGeom>
          <a:noFill/>
          <a:ln w="9525">
            <a:noFill/>
            <a:miter lim="800000"/>
            <a:headEnd/>
            <a:tailEnd/>
          </a:ln>
          <a:effectLst/>
        </p:spPr>
      </p:pic>
    </p:spTree>
    <p:extLst>
      <p:ext uri="{BB962C8B-B14F-4D97-AF65-F5344CB8AC3E}">
        <p14:creationId xmlns="" xmlns:p14="http://schemas.microsoft.com/office/powerpoint/2010/main" val="68854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172806" y="810054"/>
            <a:ext cx="11862486" cy="6370975"/>
          </a:xfrm>
          <a:prstGeom prst="rect">
            <a:avLst/>
          </a:prstGeom>
          <a:noFill/>
        </p:spPr>
        <p:txBody>
          <a:bodyPr wrap="square" rtlCol="0">
            <a:spAutoFit/>
          </a:bodyPr>
          <a:lstStyle/>
          <a:p>
            <a:r>
              <a:rPr lang="es-ES" sz="2400" b="1" dirty="0" smtClean="0"/>
              <a:t>Método </a:t>
            </a:r>
            <a:r>
              <a:rPr lang="es-ES" sz="2400" b="1" dirty="0" smtClean="0"/>
              <a:t>César</a:t>
            </a:r>
          </a:p>
          <a:p>
            <a:endParaRPr lang="es-ES" sz="2400" b="1" dirty="0" smtClean="0"/>
          </a:p>
          <a:p>
            <a:r>
              <a:rPr lang="es-ES" sz="2400" dirty="0" smtClean="0"/>
              <a:t>Consiste en desplazar del alfabeto original varias posiciones (en este caso 1) :</a:t>
            </a:r>
            <a:endParaRPr lang="es-ES" sz="2400" dirty="0" smtClean="0"/>
          </a:p>
          <a:p>
            <a:endParaRPr lang="es-ES" sz="2400" dirty="0" smtClean="0"/>
          </a:p>
          <a:p>
            <a:r>
              <a:rPr lang="es-ES" sz="2400" dirty="0" smtClean="0"/>
              <a:t>Alfabeto original: ABCDEFGHIJKLMNÑOPQRSTUVWXYZ0123456789- </a:t>
            </a:r>
          </a:p>
          <a:p>
            <a:endParaRPr lang="es-ES" sz="2400" dirty="0" smtClean="0"/>
          </a:p>
          <a:p>
            <a:r>
              <a:rPr lang="es-ES" sz="2400" dirty="0" smtClean="0"/>
              <a:t>Alfabeto desplazado: BCDEFGHIJKLMNÑOPQRSTUVWXYZ0123456789-A</a:t>
            </a:r>
          </a:p>
          <a:p>
            <a:endParaRPr lang="es-ES" sz="2400" dirty="0" smtClean="0"/>
          </a:p>
          <a:p>
            <a:r>
              <a:rPr lang="es-ES" sz="2400" dirty="0" smtClean="0"/>
              <a:t>El mensaje HOLA MUNDO, con clave 1 </a:t>
            </a:r>
            <a:r>
              <a:rPr lang="es-ES" sz="2400" dirty="0" smtClean="0"/>
              <a:t>sería IPMBNVÑEP</a:t>
            </a:r>
          </a:p>
          <a:p>
            <a:endParaRPr lang="es-ES" sz="2400" dirty="0" smtClean="0"/>
          </a:p>
          <a:p>
            <a:r>
              <a:rPr lang="es-ES" sz="2400" dirty="0" smtClean="0"/>
              <a:t>El descifrado simplemente implicaría el método inverso. Si el desplazamiento es un valor distinto de 1, lo único que hay que hacer es construir el alfabeto rotado tantas veces como el desplazamiento</a:t>
            </a:r>
          </a:p>
          <a:p>
            <a:r>
              <a:rPr lang="es-ES" sz="2400" dirty="0" smtClean="0"/>
              <a:t>Esta clase implementa un sistema de rotado básico para poder efectuar</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pic>
        <p:nvPicPr>
          <p:cNvPr id="2050" name="Picture 2"/>
          <p:cNvPicPr>
            <a:picLocks noChangeAspect="1" noChangeArrowheads="1"/>
          </p:cNvPicPr>
          <p:nvPr/>
        </p:nvPicPr>
        <p:blipFill>
          <a:blip r:embed="rId2"/>
          <a:srcRect/>
          <a:stretch>
            <a:fillRect/>
          </a:stretch>
        </p:blipFill>
        <p:spPr bwMode="auto">
          <a:xfrm>
            <a:off x="3729790" y="800213"/>
            <a:ext cx="4650456" cy="5562487"/>
          </a:xfrm>
          <a:prstGeom prst="rect">
            <a:avLst/>
          </a:prstGeom>
          <a:noFill/>
          <a:ln w="9525">
            <a:noFill/>
            <a:miter lim="800000"/>
            <a:headEnd/>
            <a:tailEnd/>
          </a:ln>
          <a:effectLst/>
        </p:spPr>
      </p:pic>
    </p:spTree>
    <p:extLst>
      <p:ext uri="{BB962C8B-B14F-4D97-AF65-F5344CB8AC3E}">
        <p14:creationId xmlns="" xmlns:p14="http://schemas.microsoft.com/office/powerpoint/2010/main" val="68854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lstStyle/>
          <a:p>
            <a:r>
              <a:rPr lang="es-ES" dirty="0" smtClean="0"/>
              <a:t>Criptografía básica</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10094496" y="6448853"/>
            <a:ext cx="325396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Tree>
    <p:extLst>
      <p:ext uri="{BB962C8B-B14F-4D97-AF65-F5344CB8AC3E}">
        <p14:creationId xmlns="" xmlns:p14="http://schemas.microsoft.com/office/powerpoint/2010/main" val="36415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689738"/>
            <a:ext cx="11862486" cy="6370975"/>
          </a:xfrm>
          <a:prstGeom prst="rect">
            <a:avLst/>
          </a:prstGeom>
          <a:noFill/>
        </p:spPr>
        <p:txBody>
          <a:bodyPr wrap="square" rtlCol="0">
            <a:spAutoFit/>
          </a:bodyPr>
          <a:lstStyle/>
          <a:p>
            <a:r>
              <a:rPr lang="es-ES" sz="2400" b="1" dirty="0" smtClean="0"/>
              <a:t>Criptografía de clave pública y clave privada</a:t>
            </a:r>
            <a:r>
              <a:rPr lang="es-ES" sz="2400" b="1" dirty="0" smtClean="0"/>
              <a:t>.</a:t>
            </a:r>
            <a:endParaRPr lang="es-ES" sz="2400" b="1" dirty="0" smtClean="0"/>
          </a:p>
          <a:p>
            <a:r>
              <a:rPr lang="es-ES" sz="2400" dirty="0" smtClean="0"/>
              <a:t>Los principales sistemas modernos de seguridad utilizan dos claves ,una para cifrar y otra para descifrar. Esto se puede usar de diversas formas</a:t>
            </a:r>
            <a:r>
              <a:rPr lang="es-ES" sz="2400" dirty="0" smtClean="0"/>
              <a:t>.</a:t>
            </a:r>
          </a:p>
          <a:p>
            <a:endParaRPr lang="es-ES" sz="2400" dirty="0" smtClean="0"/>
          </a:p>
          <a:p>
            <a:r>
              <a:rPr lang="es-ES" sz="2400" b="1" dirty="0" smtClean="0"/>
              <a:t>Principales aplicaciones de la criptografía.</a:t>
            </a:r>
          </a:p>
          <a:p>
            <a:r>
              <a:rPr lang="es-ES" sz="2400" i="1" dirty="0" smtClean="0"/>
              <a:t>Mensajería segura</a:t>
            </a:r>
            <a:r>
              <a:rPr lang="es-ES" sz="2400" dirty="0" smtClean="0"/>
              <a:t>: todo el mundo da su clave de cifrado pero conserva la de descifrado. Si queremos enviar un mensaje a alguien cogemos su clave de cifrado y ciframos el mensaje que le enviamos. Solo él podrá descifrarlo.</a:t>
            </a:r>
          </a:p>
          <a:p>
            <a:r>
              <a:rPr lang="es-ES" sz="2400" i="1" dirty="0" smtClean="0"/>
              <a:t>Firma digital: </a:t>
            </a:r>
            <a:r>
              <a:rPr lang="es-ES" sz="2400" dirty="0" smtClean="0"/>
              <a:t>pilar del comercio electrónico. Permite verificar que un archivo no ha sido modificado.</a:t>
            </a:r>
          </a:p>
          <a:p>
            <a:r>
              <a:rPr lang="es-ES" sz="2400" i="1" dirty="0" smtClean="0"/>
              <a:t>Mensajería segura: </a:t>
            </a:r>
            <a:r>
              <a:rPr lang="es-ES" sz="2400" dirty="0" smtClean="0"/>
              <a:t>en este tipo de mensajería se intenta evitar que un atacante (quizá con un </a:t>
            </a:r>
            <a:r>
              <a:rPr lang="es-ES" sz="2400" i="1" dirty="0" err="1" smtClean="0"/>
              <a:t>sniffer</a:t>
            </a:r>
            <a:r>
              <a:rPr lang="es-ES" sz="2400" dirty="0" smtClean="0"/>
              <a:t>) consiga descifrar nuestros mensajes</a:t>
            </a:r>
            <a:r>
              <a:rPr lang="es-ES" sz="2400" dirty="0" smtClean="0"/>
              <a:t>.</a:t>
            </a:r>
            <a:endParaRPr lang="es-ES" sz="2400" dirty="0" smtClean="0"/>
          </a:p>
          <a:p>
            <a:r>
              <a:rPr lang="es-ES" sz="2400" i="1" dirty="0" smtClean="0"/>
              <a:t>Autenticación: </a:t>
            </a:r>
            <a:r>
              <a:rPr lang="es-ES" sz="2400" dirty="0" smtClean="0"/>
              <a:t>los sistemas de autenticación intentan resolver una cuestión clave en la informática: </a:t>
            </a:r>
            <a:r>
              <a:rPr lang="es-ES" sz="2400" b="1" dirty="0" smtClean="0"/>
              <a:t>verificar que una máquina es quien dice </a:t>
            </a:r>
            <a:r>
              <a:rPr lang="es-ES" sz="2400" b="1" dirty="0" smtClean="0"/>
              <a:t>ser.</a:t>
            </a:r>
            <a:endParaRPr lang="es-ES" sz="2400" dirty="0" smtClean="0"/>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689738"/>
            <a:ext cx="11862486" cy="6370975"/>
          </a:xfrm>
          <a:prstGeom prst="rect">
            <a:avLst/>
          </a:prstGeom>
          <a:noFill/>
        </p:spPr>
        <p:txBody>
          <a:bodyPr wrap="square" rtlCol="0">
            <a:spAutoFit/>
          </a:bodyPr>
          <a:lstStyle/>
          <a:p>
            <a:r>
              <a:rPr lang="es-ES" sz="2400" b="1" dirty="0" smtClean="0"/>
              <a:t>Criptografía de clave pública y clave privada</a:t>
            </a:r>
            <a:r>
              <a:rPr lang="es-ES" sz="2400" b="1" dirty="0" smtClean="0"/>
              <a:t>.</a:t>
            </a:r>
            <a:endParaRPr lang="es-ES" sz="2400" b="1" dirty="0" smtClean="0"/>
          </a:p>
          <a:p>
            <a:r>
              <a:rPr lang="es-ES" sz="2400" dirty="0" smtClean="0"/>
              <a:t>Los principales sistemas modernos de seguridad utilizan dos claves ,una para cifrar y otra para descifrar. Esto se puede usar de diversas formas</a:t>
            </a:r>
            <a:r>
              <a:rPr lang="es-ES" sz="2400" dirty="0" smtClean="0"/>
              <a:t>.</a:t>
            </a:r>
          </a:p>
          <a:p>
            <a:endParaRPr lang="es-ES" sz="2400" dirty="0" smtClean="0"/>
          </a:p>
          <a:p>
            <a:r>
              <a:rPr lang="es-ES" sz="2400" b="1" dirty="0" smtClean="0"/>
              <a:t>Principales aplicaciones de la criptografía.</a:t>
            </a:r>
          </a:p>
          <a:p>
            <a:r>
              <a:rPr lang="es-ES" sz="2400" i="1" dirty="0" smtClean="0"/>
              <a:t>Mensajería segura</a:t>
            </a:r>
            <a:r>
              <a:rPr lang="es-ES" sz="2400" dirty="0" smtClean="0"/>
              <a:t>: todo el mundo da su clave de cifrado pero conserva la de descifrado. Si queremos enviar un mensaje a alguien cogemos su clave de cifrado y ciframos el mensaje que le enviamos. Solo él podrá descifrarlo.</a:t>
            </a:r>
          </a:p>
          <a:p>
            <a:r>
              <a:rPr lang="es-ES" sz="2400" i="1" dirty="0" smtClean="0"/>
              <a:t>Firma digital: </a:t>
            </a:r>
            <a:r>
              <a:rPr lang="es-ES" sz="2400" dirty="0" smtClean="0"/>
              <a:t>pilar del comercio electrónico. Permite verificar que un archivo no ha sido modificado.</a:t>
            </a:r>
          </a:p>
          <a:p>
            <a:r>
              <a:rPr lang="es-ES" sz="2400" i="1" dirty="0" smtClean="0"/>
              <a:t>Mensajería segura: </a:t>
            </a:r>
            <a:r>
              <a:rPr lang="es-ES" sz="2400" dirty="0" smtClean="0"/>
              <a:t>en este tipo de mensajería se intenta evitar que un atacante (quizá con un </a:t>
            </a:r>
            <a:r>
              <a:rPr lang="es-ES" sz="2400" i="1" dirty="0" err="1" smtClean="0"/>
              <a:t>sniffer</a:t>
            </a:r>
            <a:r>
              <a:rPr lang="es-ES" sz="2400" dirty="0" smtClean="0"/>
              <a:t>) consiga descifrar nuestros mensajes</a:t>
            </a:r>
            <a:r>
              <a:rPr lang="es-ES" sz="2400" dirty="0" smtClean="0"/>
              <a:t>.</a:t>
            </a:r>
            <a:endParaRPr lang="es-ES" sz="2400" dirty="0" smtClean="0"/>
          </a:p>
          <a:p>
            <a:r>
              <a:rPr lang="es-ES" sz="2400" i="1" dirty="0" smtClean="0"/>
              <a:t>Autenticación: </a:t>
            </a:r>
            <a:r>
              <a:rPr lang="es-ES" sz="2400" dirty="0" smtClean="0"/>
              <a:t>los sistemas de autenticación intentan resolver una cuestión clave en la informática: </a:t>
            </a:r>
            <a:r>
              <a:rPr lang="es-ES" sz="2400" b="1" dirty="0" smtClean="0"/>
              <a:t>verificar que una máquina es quien dice </a:t>
            </a:r>
            <a:r>
              <a:rPr lang="es-ES" sz="2400" b="1" dirty="0" smtClean="0"/>
              <a:t>ser.</a:t>
            </a:r>
            <a:endParaRPr lang="es-ES" sz="2400" dirty="0" smtClean="0"/>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10022305" y="6448853"/>
            <a:ext cx="3326150" cy="369332"/>
          </a:xfrm>
          <a:prstGeom prst="rect">
            <a:avLst/>
          </a:prstGeom>
          <a:noFill/>
        </p:spPr>
        <p:txBody>
          <a:bodyPr wrap="square" rtlCol="0">
            <a:spAutoFit/>
          </a:bodyPr>
          <a:lstStyle/>
          <a:p>
            <a:r>
              <a:rPr lang="es-ES" dirty="0" smtClean="0">
                <a:solidFill>
                  <a:schemeClr val="bg1"/>
                </a:solidFill>
              </a:rPr>
              <a:t>Programación segura</a:t>
            </a:r>
            <a:endParaRPr lang="es-ES" dirty="0">
              <a:solidFill>
                <a:schemeClr val="bg1"/>
              </a:solidFill>
            </a:endParaRPr>
          </a:p>
        </p:txBody>
      </p:sp>
      <p:sp>
        <p:nvSpPr>
          <p:cNvPr id="2" name="CuadroTexto 1"/>
          <p:cNvSpPr txBox="1"/>
          <p:nvPr/>
        </p:nvSpPr>
        <p:spPr>
          <a:xfrm>
            <a:off x="0" y="689738"/>
            <a:ext cx="11862486" cy="6740307"/>
          </a:xfrm>
          <a:prstGeom prst="rect">
            <a:avLst/>
          </a:prstGeom>
          <a:noFill/>
        </p:spPr>
        <p:txBody>
          <a:bodyPr wrap="square" rtlCol="0">
            <a:spAutoFit/>
          </a:bodyPr>
          <a:lstStyle/>
          <a:p>
            <a:r>
              <a:rPr lang="es-ES" sz="2400" b="1" dirty="0" smtClean="0"/>
              <a:t>Protocolos criptográficos</a:t>
            </a:r>
            <a:r>
              <a:rPr lang="es-ES" sz="2400" b="1" dirty="0" smtClean="0"/>
              <a:t>.</a:t>
            </a:r>
          </a:p>
          <a:p>
            <a:endParaRPr lang="es-ES" sz="2400" b="1" dirty="0" smtClean="0"/>
          </a:p>
          <a:p>
            <a:r>
              <a:rPr lang="es-ES" sz="2400" dirty="0" smtClean="0"/>
              <a:t>En realidad protocolos criptográficos hay muchos, y suelen dividirse en sistemas simétricos o asimétricos</a:t>
            </a:r>
            <a:r>
              <a:rPr lang="es-ES" sz="2400" dirty="0" smtClean="0"/>
              <a:t>.</a:t>
            </a:r>
          </a:p>
          <a:p>
            <a:endParaRPr lang="es-ES" sz="2400" dirty="0" smtClean="0"/>
          </a:p>
          <a:p>
            <a:r>
              <a:rPr lang="es-ES" sz="2400" dirty="0" smtClean="0"/>
              <a:t>Los sistemas simétricos son aquellos basados en una función que convierte un mensaje en otro mensaje cifrado. Si se desea descifrar algo se aplica el proceso inverso con la misma clave que se usó</a:t>
            </a:r>
            <a:r>
              <a:rPr lang="es-ES" sz="2400" dirty="0" smtClean="0"/>
              <a:t>.</a:t>
            </a:r>
          </a:p>
          <a:p>
            <a:endParaRPr lang="es-ES" sz="2400" dirty="0" smtClean="0"/>
          </a:p>
          <a:p>
            <a:r>
              <a:rPr lang="es-ES" sz="2400" dirty="0" smtClean="0"/>
              <a:t>Los sistemas asimétricos utilizan una clave de cifrado y otra de descifrado. Aunque se tenga una clave es matemáticamente imposible averiguar la otra clave por lo que se puede dar a todo el mundo una de las claves (llamada habitualmente </a:t>
            </a:r>
            <a:r>
              <a:rPr lang="es-ES" sz="2400" b="1" dirty="0" smtClean="0"/>
              <a:t>clave pública</a:t>
            </a:r>
            <a:r>
              <a:rPr lang="es-ES" sz="2400" dirty="0" smtClean="0"/>
              <a:t>) y conservar la otra (llamada </a:t>
            </a:r>
            <a:r>
              <a:rPr lang="es-ES" sz="2400" b="1" dirty="0" smtClean="0"/>
              <a:t>clave privada</a:t>
            </a:r>
            <a:r>
              <a:rPr lang="es-ES" sz="2400" dirty="0" smtClean="0"/>
              <a:t>). Además, podemos usar las claves para lo que queramos y por ejemplo en unos casos cifraremos con la clave pública y en otros tal vez cifremos con la clave privada.</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TM02900743[[fn=Orgánico]]</Template>
  <TotalTime>3319</TotalTime>
  <Words>1757</Words>
  <Application>Microsoft Office PowerPoint</Application>
  <PresentationFormat>Personalizado</PresentationFormat>
  <Paragraphs>185</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HDOfficeLightV0</vt:lpstr>
      <vt:lpstr>Programación de servicios y procesos</vt:lpstr>
      <vt:lpstr>Introducción</vt:lpstr>
      <vt:lpstr>Diapositiva 3</vt:lpstr>
      <vt:lpstr>Diapositiva 4</vt:lpstr>
      <vt:lpstr>Diapositiva 5</vt:lpstr>
      <vt:lpstr>Criptografía básica</vt:lpstr>
      <vt:lpstr>Diapositiva 7</vt:lpstr>
      <vt:lpstr>Diapositiva 8</vt:lpstr>
      <vt:lpstr>Diapositiva 9</vt:lpstr>
      <vt:lpstr>Diapositiva 10</vt:lpstr>
      <vt:lpstr>Diapositiva 11</vt:lpstr>
      <vt:lpstr>Diapositiva 12</vt:lpstr>
      <vt:lpstr>PKI</vt:lpstr>
      <vt:lpstr>Diapositiva 14</vt:lpstr>
      <vt:lpstr>Diapositiva 15</vt:lpstr>
      <vt:lpstr>Diapositiva 16</vt:lpstr>
      <vt:lpstr>Diapositiva 17</vt:lpstr>
      <vt:lpstr>Diapositiva 18</vt:lpstr>
      <vt:lpstr>Diapositiva 19</vt:lpstr>
      <vt:lpstr>Diapositiva 20</vt:lpstr>
      <vt:lpstr>Diapositiva 21</vt:lpstr>
      <vt:lpstr>Diapositiva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Enri</dc:creator>
  <cp:lastModifiedBy>David</cp:lastModifiedBy>
  <cp:revision>483</cp:revision>
  <dcterms:created xsi:type="dcterms:W3CDTF">2018-08-07T17:50:25Z</dcterms:created>
  <dcterms:modified xsi:type="dcterms:W3CDTF">2020-09-01T15:59:13Z</dcterms:modified>
</cp:coreProperties>
</file>