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1" r:id="rId4"/>
    <p:sldId id="272" r:id="rId5"/>
    <p:sldId id="260" r:id="rId6"/>
    <p:sldId id="274" r:id="rId7"/>
    <p:sldId id="259" r:id="rId8"/>
    <p:sldId id="271" r:id="rId9"/>
    <p:sldId id="267" r:id="rId10"/>
    <p:sldId id="273" r:id="rId11"/>
    <p:sldId id="268" r:id="rId12"/>
    <p:sldId id="279" r:id="rId13"/>
    <p:sldId id="278" r:id="rId14"/>
    <p:sldId id="280" r:id="rId15"/>
    <p:sldId id="270" r:id="rId16"/>
    <p:sldId id="265" r:id="rId17"/>
    <p:sldId id="266" r:id="rId18"/>
    <p:sldId id="261" r:id="rId19"/>
    <p:sldId id="277" r:id="rId20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F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040A3-26B0-41B9-8D0E-A6E2BE76A0F6}" type="datetimeFigureOut">
              <a:rPr lang="es-CL" smtClean="0"/>
              <a:t>13-06-2018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6B74D-EAB3-419D-9AFB-7734616CA1B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16321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040A3-26B0-41B9-8D0E-A6E2BE76A0F6}" type="datetimeFigureOut">
              <a:rPr lang="es-CL" smtClean="0"/>
              <a:t>13-06-2018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6B74D-EAB3-419D-9AFB-7734616CA1B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46995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040A3-26B0-41B9-8D0E-A6E2BE76A0F6}" type="datetimeFigureOut">
              <a:rPr lang="es-CL" smtClean="0"/>
              <a:t>13-06-2018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6B74D-EAB3-419D-9AFB-7734616CA1B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28879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040A3-26B0-41B9-8D0E-A6E2BE76A0F6}" type="datetimeFigureOut">
              <a:rPr lang="es-CL" smtClean="0"/>
              <a:t>13-06-2018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6B74D-EAB3-419D-9AFB-7734616CA1B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1782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040A3-26B0-41B9-8D0E-A6E2BE76A0F6}" type="datetimeFigureOut">
              <a:rPr lang="es-CL" smtClean="0"/>
              <a:t>13-06-2018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6B74D-EAB3-419D-9AFB-7734616CA1B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67895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040A3-26B0-41B9-8D0E-A6E2BE76A0F6}" type="datetimeFigureOut">
              <a:rPr lang="es-CL" smtClean="0"/>
              <a:t>13-06-2018</a:t>
            </a:fld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6B74D-EAB3-419D-9AFB-7734616CA1B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87380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040A3-26B0-41B9-8D0E-A6E2BE76A0F6}" type="datetimeFigureOut">
              <a:rPr lang="es-CL" smtClean="0"/>
              <a:t>13-06-2018</a:t>
            </a:fld>
            <a:endParaRPr lang="es-CL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6B74D-EAB3-419D-9AFB-7734616CA1B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07270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040A3-26B0-41B9-8D0E-A6E2BE76A0F6}" type="datetimeFigureOut">
              <a:rPr lang="es-CL" smtClean="0"/>
              <a:t>13-06-2018</a:t>
            </a:fld>
            <a:endParaRPr lang="es-C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6B74D-EAB3-419D-9AFB-7734616CA1B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67012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040A3-26B0-41B9-8D0E-A6E2BE76A0F6}" type="datetimeFigureOut">
              <a:rPr lang="es-CL" smtClean="0"/>
              <a:t>13-06-2018</a:t>
            </a:fld>
            <a:endParaRPr lang="es-C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6B74D-EAB3-419D-9AFB-7734616CA1B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05582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040A3-26B0-41B9-8D0E-A6E2BE76A0F6}" type="datetimeFigureOut">
              <a:rPr lang="es-CL" smtClean="0"/>
              <a:t>13-06-2018</a:t>
            </a:fld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6B74D-EAB3-419D-9AFB-7734616CA1B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60019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040A3-26B0-41B9-8D0E-A6E2BE76A0F6}" type="datetimeFigureOut">
              <a:rPr lang="es-CL" smtClean="0"/>
              <a:t>13-06-2018</a:t>
            </a:fld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6B74D-EAB3-419D-9AFB-7734616CA1B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87328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6040A3-26B0-41B9-8D0E-A6E2BE76A0F6}" type="datetimeFigureOut">
              <a:rPr lang="es-CL" smtClean="0"/>
              <a:t>13-06-2018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A6B74D-EAB3-419D-9AFB-7734616CA1B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12017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L" dirty="0"/>
              <a:t>Portafolio de Título</a:t>
            </a:r>
            <a:br>
              <a:rPr lang="es-CL" dirty="0"/>
            </a:br>
            <a:r>
              <a:rPr lang="es-CL" sz="3200" dirty="0"/>
              <a:t>“Hostal Doña Clarita”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41386"/>
            <a:ext cx="9144000" cy="2404867"/>
          </a:xfrm>
        </p:spPr>
        <p:txBody>
          <a:bodyPr>
            <a:noAutofit/>
          </a:bodyPr>
          <a:lstStyle/>
          <a:p>
            <a:r>
              <a:rPr lang="es-CL" sz="1400" dirty="0">
                <a:latin typeface="Arial" panose="020B0604020202020204" pitchFamily="34" charset="0"/>
                <a:cs typeface="Arial" panose="020B0604020202020204" pitchFamily="34" charset="0"/>
              </a:rPr>
              <a:t>Analista Programador</a:t>
            </a:r>
          </a:p>
          <a:p>
            <a:r>
              <a:rPr lang="es-CL" sz="1400" dirty="0">
                <a:latin typeface="Arial" panose="020B0604020202020204" pitchFamily="34" charset="0"/>
                <a:cs typeface="Arial" panose="020B0604020202020204" pitchFamily="34" charset="0"/>
              </a:rPr>
              <a:t>Escuela de Informática y Telecomunicaciones</a:t>
            </a:r>
          </a:p>
          <a:p>
            <a:r>
              <a:rPr lang="es-CL" sz="1400" dirty="0">
                <a:latin typeface="Arial" panose="020B0604020202020204" pitchFamily="34" charset="0"/>
                <a:cs typeface="Arial" panose="020B0604020202020204" pitchFamily="34" charset="0"/>
              </a:rPr>
              <a:t>Sede Maipú</a:t>
            </a:r>
          </a:p>
          <a:p>
            <a:r>
              <a:rPr lang="es-CL" sz="1400" dirty="0">
                <a:latin typeface="Arial" panose="020B0604020202020204" pitchFamily="34" charset="0"/>
                <a:cs typeface="Arial" panose="020B0604020202020204" pitchFamily="34" charset="0"/>
              </a:rPr>
              <a:t>2018</a:t>
            </a:r>
          </a:p>
          <a:p>
            <a:r>
              <a:rPr lang="es-CL" sz="1400" dirty="0">
                <a:latin typeface="Arial" panose="020B0604020202020204" pitchFamily="34" charset="0"/>
                <a:cs typeface="Arial" panose="020B0604020202020204" pitchFamily="34" charset="0"/>
              </a:rPr>
              <a:t>Docente Instructor de la Asignatura:</a:t>
            </a:r>
          </a:p>
          <a:p>
            <a:r>
              <a:rPr lang="es-CL" sz="1400" dirty="0">
                <a:latin typeface="Arial" panose="020B0604020202020204" pitchFamily="34" charset="0"/>
                <a:cs typeface="Arial" panose="020B0604020202020204" pitchFamily="34" charset="0"/>
              </a:rPr>
              <a:t>Marco Duarte</a:t>
            </a:r>
          </a:p>
          <a:p>
            <a:r>
              <a:rPr lang="es-CL" sz="1400" dirty="0">
                <a:latin typeface="Arial" panose="020B0604020202020204" pitchFamily="34" charset="0"/>
                <a:cs typeface="Arial" panose="020B0604020202020204" pitchFamily="34" charset="0"/>
              </a:rPr>
              <a:t>Integrantes:</a:t>
            </a:r>
          </a:p>
          <a:p>
            <a:r>
              <a:rPr lang="es-CL" sz="1400" dirty="0">
                <a:latin typeface="Arial" panose="020B0604020202020204" pitchFamily="34" charset="0"/>
                <a:cs typeface="Arial" panose="020B0604020202020204" pitchFamily="34" charset="0"/>
              </a:rPr>
              <a:t>Hugo Araya</a:t>
            </a:r>
          </a:p>
          <a:p>
            <a:r>
              <a:rPr lang="es-CL" sz="1400" dirty="0">
                <a:latin typeface="Arial" panose="020B0604020202020204" pitchFamily="34" charset="0"/>
                <a:cs typeface="Arial" panose="020B0604020202020204" pitchFamily="34" charset="0"/>
              </a:rPr>
              <a:t>Nibsa Contreras</a:t>
            </a:r>
          </a:p>
          <a:p>
            <a:r>
              <a:rPr lang="es-CL" sz="1400" dirty="0">
                <a:latin typeface="Arial" panose="020B0604020202020204" pitchFamily="34" charset="0"/>
                <a:cs typeface="Arial" panose="020B0604020202020204" pitchFamily="34" charset="0"/>
              </a:rPr>
              <a:t>Jordán Quiroz</a:t>
            </a:r>
          </a:p>
          <a:p>
            <a:endParaRPr lang="es-CL" sz="1400" dirty="0"/>
          </a:p>
        </p:txBody>
      </p:sp>
    </p:spTree>
    <p:extLst>
      <p:ext uri="{BB962C8B-B14F-4D97-AF65-F5344CB8AC3E}">
        <p14:creationId xmlns:p14="http://schemas.microsoft.com/office/powerpoint/2010/main" val="21514339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48466BA4-D49C-4E6B-919F-2FCA7A75A0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9948" y="878784"/>
            <a:ext cx="6308035" cy="5979216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544DCF23-8F28-4123-BF1C-57B567B703D4}"/>
              </a:ext>
            </a:extLst>
          </p:cNvPr>
          <p:cNvSpPr txBox="1"/>
          <p:nvPr/>
        </p:nvSpPr>
        <p:spPr>
          <a:xfrm>
            <a:off x="9037983" y="3511935"/>
            <a:ext cx="29287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Administrador- Registrar Habitación</a:t>
            </a:r>
          </a:p>
        </p:txBody>
      </p:sp>
      <p:sp>
        <p:nvSpPr>
          <p:cNvPr id="5" name="Rectángulo: esquinas diagonales cortadas 4">
            <a:extLst>
              <a:ext uri="{FF2B5EF4-FFF2-40B4-BE49-F238E27FC236}">
                <a16:creationId xmlns:a16="http://schemas.microsoft.com/office/drawing/2014/main" id="{E151581C-B2E1-4719-BECC-1EA5685B5735}"/>
              </a:ext>
            </a:extLst>
          </p:cNvPr>
          <p:cNvSpPr/>
          <p:nvPr/>
        </p:nvSpPr>
        <p:spPr>
          <a:xfrm>
            <a:off x="106017" y="3114591"/>
            <a:ext cx="2345633" cy="2225025"/>
          </a:xfrm>
          <a:prstGeom prst="snip2Diag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Título 3">
            <a:extLst>
              <a:ext uri="{FF2B5EF4-FFF2-40B4-BE49-F238E27FC236}">
                <a16:creationId xmlns:a16="http://schemas.microsoft.com/office/drawing/2014/main" id="{15D8C790-34B6-4A9B-81BD-3543989FDCA9}"/>
              </a:ext>
            </a:extLst>
          </p:cNvPr>
          <p:cNvSpPr txBox="1">
            <a:spLocks/>
          </p:cNvSpPr>
          <p:nvPr/>
        </p:nvSpPr>
        <p:spPr>
          <a:xfrm>
            <a:off x="106017" y="3481168"/>
            <a:ext cx="2623931" cy="12816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sz="3200"/>
              <a:t>Diagrama de Actividad</a:t>
            </a:r>
            <a:endParaRPr lang="es-CL" sz="3200" dirty="0"/>
          </a:p>
        </p:txBody>
      </p:sp>
    </p:spTree>
    <p:extLst>
      <p:ext uri="{BB962C8B-B14F-4D97-AF65-F5344CB8AC3E}">
        <p14:creationId xmlns:p14="http://schemas.microsoft.com/office/powerpoint/2010/main" val="35731244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894389" y="1020319"/>
            <a:ext cx="10051907" cy="530186"/>
          </a:xfrm>
        </p:spPr>
        <p:txBody>
          <a:bodyPr>
            <a:normAutofit fontScale="90000"/>
          </a:bodyPr>
          <a:lstStyle/>
          <a:p>
            <a:r>
              <a:rPr lang="es-CL" dirty="0"/>
              <a:t>Tiempos planificados y Estados de avance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818305" y="1786846"/>
            <a:ext cx="1055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Lista de Módulos o Artefactos de Sistema Construidos y Nivel de Completitud (Cumplido, Pendiente, Abortado)</a:t>
            </a:r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0125622"/>
              </p:ext>
            </p:extLst>
          </p:nvPr>
        </p:nvGraphicFramePr>
        <p:xfrm>
          <a:off x="1065693" y="2392519"/>
          <a:ext cx="10308002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63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084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332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L" dirty="0"/>
                        <a:t>N°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COMPONENTES O ARTEFACTOS DEL</a:t>
                      </a:r>
                      <a:r>
                        <a:rPr lang="es-CL" baseline="0" dirty="0"/>
                        <a:t> SISTEMA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ESTADO ACTUAL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Diseño Base de Datos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Cumplido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Casos de Usos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Cumplido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dirty="0"/>
                        <a:t>Diagrama de Actividad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Cumplido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 err="1"/>
                        <a:t>MockUps</a:t>
                      </a:r>
                      <a:r>
                        <a:rPr lang="es-CL" dirty="0"/>
                        <a:t> Escritorio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Pendiente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 err="1"/>
                        <a:t>MockUps</a:t>
                      </a:r>
                      <a:r>
                        <a:rPr lang="es-CL" dirty="0"/>
                        <a:t> Web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Cumplido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 err="1"/>
                        <a:t>Login</a:t>
                      </a:r>
                      <a:r>
                        <a:rPr lang="es-CL" dirty="0"/>
                        <a:t> – Usando sesiones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Cumplido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dirty="0"/>
                        <a:t>Programar Mantenedores por módulos (WEB)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Cumplido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Pruebas de 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Pendiente </a:t>
                      </a:r>
                      <a:r>
                        <a:rPr lang="es-CL"/>
                        <a:t>la solución</a:t>
                      </a:r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Diagrama de arquitectura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Cumplido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59187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BCEB4ADF-C478-4671-BBD2-15CCF9348FEC}"/>
              </a:ext>
            </a:extLst>
          </p:cNvPr>
          <p:cNvSpPr/>
          <p:nvPr/>
        </p:nvSpPr>
        <p:spPr>
          <a:xfrm>
            <a:off x="5451662" y="3093693"/>
            <a:ext cx="2319130" cy="29545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8A528287-D9AD-4C02-9B12-B716E67D902C}"/>
              </a:ext>
            </a:extLst>
          </p:cNvPr>
          <p:cNvSpPr/>
          <p:nvPr/>
        </p:nvSpPr>
        <p:spPr>
          <a:xfrm>
            <a:off x="8869114" y="3093693"/>
            <a:ext cx="2319130" cy="29545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F2A90AED-283A-458A-B0F6-D15949C49929}"/>
              </a:ext>
            </a:extLst>
          </p:cNvPr>
          <p:cNvSpPr txBox="1"/>
          <p:nvPr/>
        </p:nvSpPr>
        <p:spPr>
          <a:xfrm>
            <a:off x="9052289" y="3912878"/>
            <a:ext cx="1988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ORDEN DE PEDIDO</a:t>
            </a:r>
          </a:p>
        </p:txBody>
      </p:sp>
      <p:sp>
        <p:nvSpPr>
          <p:cNvPr id="7" name="Rectángulo: esquinas diagonales cortadas 6">
            <a:extLst>
              <a:ext uri="{FF2B5EF4-FFF2-40B4-BE49-F238E27FC236}">
                <a16:creationId xmlns:a16="http://schemas.microsoft.com/office/drawing/2014/main" id="{D7ABCF6D-6B73-4FB0-A05F-4EE3402631FC}"/>
              </a:ext>
            </a:extLst>
          </p:cNvPr>
          <p:cNvSpPr/>
          <p:nvPr/>
        </p:nvSpPr>
        <p:spPr>
          <a:xfrm>
            <a:off x="6208645" y="1091390"/>
            <a:ext cx="5565914" cy="1132945"/>
          </a:xfrm>
          <a:prstGeom prst="snip2Diag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51739467-9CF7-4A52-920F-8A3695010E4A}"/>
              </a:ext>
            </a:extLst>
          </p:cNvPr>
          <p:cNvSpPr txBox="1">
            <a:spLocks/>
          </p:cNvSpPr>
          <p:nvPr/>
        </p:nvSpPr>
        <p:spPr>
          <a:xfrm>
            <a:off x="6516759" y="961473"/>
            <a:ext cx="545232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/>
              <a:t>Diseño Base de Datos</a:t>
            </a:r>
            <a:endParaRPr lang="es-ES" dirty="0"/>
          </a:p>
        </p:txBody>
      </p:sp>
      <p:pic>
        <p:nvPicPr>
          <p:cNvPr id="1026" name="Picture 2" descr="Resultado de imagen para icon cinta png">
            <a:extLst>
              <a:ext uri="{FF2B5EF4-FFF2-40B4-BE49-F238E27FC236}">
                <a16:creationId xmlns:a16="http://schemas.microsoft.com/office/drawing/2014/main" id="{6727C2D2-1375-4A78-93C3-E934B3CC4C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4148" y="3093693"/>
            <a:ext cx="639489" cy="639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187CC418-4D4B-43F9-B4CA-86E044676727}"/>
              </a:ext>
            </a:extLst>
          </p:cNvPr>
          <p:cNvSpPr txBox="1"/>
          <p:nvPr/>
        </p:nvSpPr>
        <p:spPr>
          <a:xfrm>
            <a:off x="5574148" y="3912878"/>
            <a:ext cx="2114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ORDEN DE COMPRA</a:t>
            </a:r>
          </a:p>
        </p:txBody>
      </p:sp>
      <p:pic>
        <p:nvPicPr>
          <p:cNvPr id="12" name="Picture 2" descr="Resultado de imagen para icon cinta png">
            <a:extLst>
              <a:ext uri="{FF2B5EF4-FFF2-40B4-BE49-F238E27FC236}">
                <a16:creationId xmlns:a16="http://schemas.microsoft.com/office/drawing/2014/main" id="{DCC51B29-3F11-42F4-9CC1-39F611112F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5579" y="3106221"/>
            <a:ext cx="639489" cy="639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C9A62FEF-3BDA-4426-9352-60E8B8C248E0}"/>
              </a:ext>
            </a:extLst>
          </p:cNvPr>
          <p:cNvSpPr txBox="1"/>
          <p:nvPr/>
        </p:nvSpPr>
        <p:spPr>
          <a:xfrm>
            <a:off x="237634" y="4282210"/>
            <a:ext cx="49325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Los dos “corazones” de la Base de datos están </a:t>
            </a:r>
          </a:p>
          <a:p>
            <a:r>
              <a:rPr lang="es-ES" dirty="0"/>
              <a:t>Conformadas por las entidades: Orden de Compra </a:t>
            </a:r>
          </a:p>
          <a:p>
            <a:r>
              <a:rPr lang="es-ES" dirty="0"/>
              <a:t>(a la izquierda) y Orden De Pedido (derecha)</a:t>
            </a:r>
          </a:p>
        </p:txBody>
      </p:sp>
      <p:pic>
        <p:nvPicPr>
          <p:cNvPr id="1028" name="Picture 4" descr="Imagen relacionada">
            <a:extLst>
              <a:ext uri="{FF2B5EF4-FFF2-40B4-BE49-F238E27FC236}">
                <a16:creationId xmlns:a16="http://schemas.microsoft.com/office/drawing/2014/main" id="{0F846507-8E19-4929-A940-B66C36377C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212" y="135659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0468A0A9-02D4-4855-983B-09BC5DC3AD91}"/>
              </a:ext>
            </a:extLst>
          </p:cNvPr>
          <p:cNvCxnSpPr/>
          <p:nvPr/>
        </p:nvCxnSpPr>
        <p:spPr>
          <a:xfrm>
            <a:off x="5698435" y="4890052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CA2E04C8-6ECE-416B-83BE-02BFD847455D}"/>
              </a:ext>
            </a:extLst>
          </p:cNvPr>
          <p:cNvCxnSpPr/>
          <p:nvPr/>
        </p:nvCxnSpPr>
        <p:spPr>
          <a:xfrm>
            <a:off x="5685183" y="4743875"/>
            <a:ext cx="16962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F8F32B7C-8D91-4D63-B2C2-D29C9E2D533A}"/>
              </a:ext>
            </a:extLst>
          </p:cNvPr>
          <p:cNvCxnSpPr/>
          <p:nvPr/>
        </p:nvCxnSpPr>
        <p:spPr>
          <a:xfrm>
            <a:off x="5685183" y="5062330"/>
            <a:ext cx="16962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A79EB726-3FDD-41CF-B38F-7C6773F369E6}"/>
              </a:ext>
            </a:extLst>
          </p:cNvPr>
          <p:cNvCxnSpPr/>
          <p:nvPr/>
        </p:nvCxnSpPr>
        <p:spPr>
          <a:xfrm>
            <a:off x="5685183" y="5333999"/>
            <a:ext cx="16962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73B1F420-EFA9-418B-B4F3-D2340C9C65B3}"/>
              </a:ext>
            </a:extLst>
          </p:cNvPr>
          <p:cNvCxnSpPr/>
          <p:nvPr/>
        </p:nvCxnSpPr>
        <p:spPr>
          <a:xfrm>
            <a:off x="9073492" y="4577591"/>
            <a:ext cx="16962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70308087-49D7-4F44-9F36-DE9E8A734E8B}"/>
              </a:ext>
            </a:extLst>
          </p:cNvPr>
          <p:cNvCxnSpPr/>
          <p:nvPr/>
        </p:nvCxnSpPr>
        <p:spPr>
          <a:xfrm>
            <a:off x="9073492" y="4896678"/>
            <a:ext cx="16962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01AD4A0E-701E-4139-AF28-48052C0F8348}"/>
              </a:ext>
            </a:extLst>
          </p:cNvPr>
          <p:cNvCxnSpPr/>
          <p:nvPr/>
        </p:nvCxnSpPr>
        <p:spPr>
          <a:xfrm>
            <a:off x="9073492" y="5278427"/>
            <a:ext cx="16962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83657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D9F6F7AF-6591-4BCF-A598-F18D4B7F86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9982" y="0"/>
            <a:ext cx="966083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5988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5FAE1A91-B7C2-4957-BD0F-87BB2B027F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25" y="0"/>
            <a:ext cx="105189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257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51079" y="2940899"/>
            <a:ext cx="10515600" cy="1325563"/>
          </a:xfrm>
        </p:spPr>
        <p:txBody>
          <a:bodyPr/>
          <a:lstStyle/>
          <a:p>
            <a:pPr algn="ctr"/>
            <a:r>
              <a:rPr lang="es-CL" dirty="0"/>
              <a:t>Demostración del Sistema </a:t>
            </a:r>
            <a:br>
              <a:rPr lang="es-CL" dirty="0"/>
            </a:br>
            <a:r>
              <a:rPr lang="es-CL" sz="2400" dirty="0"/>
              <a:t>(No más de 5 Minutos)</a:t>
            </a:r>
          </a:p>
        </p:txBody>
      </p:sp>
    </p:spTree>
    <p:extLst>
      <p:ext uri="{BB962C8B-B14F-4D97-AF65-F5344CB8AC3E}">
        <p14:creationId xmlns:p14="http://schemas.microsoft.com/office/powerpoint/2010/main" val="22745487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838200" y="974937"/>
            <a:ext cx="10515600" cy="1325563"/>
          </a:xfrm>
        </p:spPr>
        <p:txBody>
          <a:bodyPr/>
          <a:lstStyle/>
          <a:p>
            <a:r>
              <a:rPr lang="es-CL" dirty="0"/>
              <a:t>Reflexión final</a:t>
            </a:r>
          </a:p>
        </p:txBody>
      </p:sp>
      <p:sp>
        <p:nvSpPr>
          <p:cNvPr id="2" name="Rectángulo 1"/>
          <p:cNvSpPr/>
          <p:nvPr/>
        </p:nvSpPr>
        <p:spPr>
          <a:xfrm>
            <a:off x="838200" y="2092682"/>
            <a:ext cx="967096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s-CL" b="1" dirty="0"/>
              <a:t>Lecciones Aprendidas con la Experiencia.</a:t>
            </a:r>
          </a:p>
          <a:p>
            <a:pPr marL="342900" indent="-342900">
              <a:lnSpc>
                <a:spcPct val="200000"/>
              </a:lnSpc>
              <a:buFont typeface="+mj-lt"/>
              <a:buAutoNum type="alphaLcParenR"/>
            </a:pPr>
            <a:r>
              <a:rPr lang="es-CL" dirty="0"/>
              <a:t>¿Cuáles fueron los principales problemas que se vivieron como equipo?</a:t>
            </a:r>
          </a:p>
          <a:p>
            <a:pPr marL="342900" indent="-342900">
              <a:lnSpc>
                <a:spcPct val="200000"/>
              </a:lnSpc>
              <a:buFont typeface="+mj-lt"/>
              <a:buAutoNum type="alphaLcParenR"/>
            </a:pPr>
            <a:r>
              <a:rPr lang="es-CL" dirty="0"/>
              <a:t>¿Cómo los evitaría para un próximo proyecto?</a:t>
            </a:r>
          </a:p>
          <a:p>
            <a:pPr marL="342900" indent="-342900">
              <a:lnSpc>
                <a:spcPct val="200000"/>
              </a:lnSpc>
              <a:buFont typeface="+mj-lt"/>
              <a:buAutoNum type="alphaLcParenR"/>
            </a:pPr>
            <a:r>
              <a:rPr lang="es-CL" dirty="0"/>
              <a:t>¿Cuáles fueron los casos más complejos en desarrollar?</a:t>
            </a:r>
          </a:p>
          <a:p>
            <a:pPr marL="342900" indent="-342900">
              <a:lnSpc>
                <a:spcPct val="200000"/>
              </a:lnSpc>
              <a:buFont typeface="+mj-lt"/>
              <a:buAutoNum type="alphaLcParenR"/>
            </a:pPr>
            <a:r>
              <a:rPr lang="es-CL" dirty="0"/>
              <a:t>¿Perciben un crecimiento en su capacidad para desarrollar proyectos informáticos reales?</a:t>
            </a:r>
          </a:p>
          <a:p>
            <a:pPr marL="342900" indent="-342900">
              <a:lnSpc>
                <a:spcPct val="200000"/>
              </a:lnSpc>
              <a:buFont typeface="+mj-lt"/>
              <a:buAutoNum type="alphaLcParenR"/>
            </a:pPr>
            <a:r>
              <a:rPr lang="es-CL" dirty="0"/>
              <a:t>¿Cómo se abordó la gestión del proyecto?</a:t>
            </a:r>
          </a:p>
          <a:p>
            <a:pPr marL="342900" indent="-342900">
              <a:lnSpc>
                <a:spcPct val="200000"/>
              </a:lnSpc>
              <a:buFont typeface="+mj-lt"/>
              <a:buAutoNum type="alphaLcParenR"/>
            </a:pPr>
            <a:r>
              <a:rPr lang="es-CL" dirty="0"/>
              <a:t>¿Cuáles fueron los principales auto-aprendizajes a nivel técnico que han logrado en el proceso?</a:t>
            </a:r>
          </a:p>
        </p:txBody>
      </p:sp>
    </p:spTree>
    <p:extLst>
      <p:ext uri="{BB962C8B-B14F-4D97-AF65-F5344CB8AC3E}">
        <p14:creationId xmlns:p14="http://schemas.microsoft.com/office/powerpoint/2010/main" val="4664605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13139" y="1047706"/>
            <a:ext cx="10515600" cy="1325563"/>
          </a:xfrm>
        </p:spPr>
        <p:txBody>
          <a:bodyPr>
            <a:noAutofit/>
          </a:bodyPr>
          <a:lstStyle/>
          <a:p>
            <a:r>
              <a:rPr lang="es-CL" sz="3200" dirty="0"/>
              <a:t>NOTA:</a:t>
            </a:r>
            <a:br>
              <a:rPr lang="es-CL" sz="3200" dirty="0"/>
            </a:br>
            <a:r>
              <a:rPr lang="es-CL" sz="3200" dirty="0">
                <a:solidFill>
                  <a:srgbClr val="FF0000"/>
                </a:solidFill>
              </a:rPr>
              <a:t>Recordar que se evaluará el cumplimiento del desarrollo del Sistema considerando los siguientes aspectos mínimos:</a:t>
            </a:r>
          </a:p>
        </p:txBody>
      </p:sp>
      <p:sp>
        <p:nvSpPr>
          <p:cNvPr id="3" name="Rectángulo 2"/>
          <p:cNvSpPr/>
          <p:nvPr/>
        </p:nvSpPr>
        <p:spPr>
          <a:xfrm>
            <a:off x="1013139" y="2703626"/>
            <a:ext cx="9702083" cy="29700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>
              <a:spcAft>
                <a:spcPts val="1000"/>
              </a:spcAft>
            </a:pPr>
            <a:r>
              <a:rPr lang="es-CL" b="0" i="0" u="none" strike="noStrike" dirty="0">
                <a:solidFill>
                  <a:srgbClr val="365F91"/>
                </a:solidFill>
                <a:effectLst/>
                <a:latin typeface="Cambria" panose="02040503050406030204" pitchFamily="18" charset="0"/>
              </a:rPr>
              <a:t>4.1. Requisitos Funcionales Comunes</a:t>
            </a:r>
            <a:endParaRPr lang="es-CL" b="0" dirty="0">
              <a:effectLst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s-CL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El sistema debe considerar la autenticación de usuarios.</a:t>
            </a:r>
            <a:endParaRPr lang="es-CL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s-CL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El sistema debe considerar el manejo de múltiples perfiles por usuario.</a:t>
            </a:r>
            <a:endParaRPr lang="es-CL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fontAlgn="base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s-CL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El sistema debe considerar la mantención de los datos maestros del sistema</a:t>
            </a:r>
            <a:endParaRPr lang="es-CL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228600">
              <a:spcAft>
                <a:spcPts val="1000"/>
              </a:spcAft>
            </a:pPr>
            <a:r>
              <a:rPr lang="es-CL" b="0" i="0" u="none" strike="noStrike" dirty="0">
                <a:solidFill>
                  <a:srgbClr val="365F91"/>
                </a:solidFill>
                <a:effectLst/>
                <a:latin typeface="Cambria" panose="02040503050406030204" pitchFamily="18" charset="0"/>
              </a:rPr>
              <a:t>4.2. Requisitos no Funcionales Comunes</a:t>
            </a:r>
            <a:endParaRPr lang="es-CL" b="0" dirty="0">
              <a:effectLst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s-CL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El sistema debe ser desarrollado en capas.</a:t>
            </a:r>
            <a:endParaRPr lang="es-CL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s-CL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La base de datos a utilizar debe ser Oracle</a:t>
            </a:r>
            <a:endParaRPr lang="es-CL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s-CL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El sistema debe tener una interfaz web y una interfaz de escritorio o </a:t>
            </a:r>
            <a:r>
              <a:rPr lang="es-CL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mobile</a:t>
            </a:r>
            <a:endParaRPr lang="es-CL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s-CL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Los procesamientos </a:t>
            </a:r>
            <a:r>
              <a:rPr lang="es-CL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batch</a:t>
            </a:r>
            <a:r>
              <a:rPr lang="es-CL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deben realizarse con PL/SQL en Oracle (procedimientos almacenados)</a:t>
            </a:r>
            <a:endParaRPr lang="es-CL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86926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14747" y="901148"/>
            <a:ext cx="10515600" cy="744606"/>
          </a:xfrm>
        </p:spPr>
        <p:txBody>
          <a:bodyPr>
            <a:normAutofit/>
          </a:bodyPr>
          <a:lstStyle/>
          <a:p>
            <a:r>
              <a:rPr lang="es-CL" sz="4000" dirty="0"/>
              <a:t>Diseño BDD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ABD1C81-32A8-4495-ADD6-06294967CC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288" y="1645754"/>
            <a:ext cx="11872378" cy="521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3746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F1325C-8AEB-4FDA-BA2A-BD0D9E8926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68CEB449-40F8-4082-BE18-29A4EA34FD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" y="3509963"/>
            <a:ext cx="5486400" cy="2675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AR" sz="16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AR" sz="16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AR" sz="1600" b="1" u="sng" dirty="0">
                <a:latin typeface="Arial" panose="020B0604020202020204" pitchFamily="34" charset="0"/>
                <a:cs typeface="Arial" panose="020B0604020202020204" pitchFamily="34" charset="0"/>
              </a:rPr>
              <a:t>MÓDULO DE ADMINISTRACIÓN DE HOSTAL</a:t>
            </a:r>
            <a:b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AR" sz="1600" dirty="0">
                <a:latin typeface="Arial" panose="020B0604020202020204" pitchFamily="34" charset="0"/>
                <a:cs typeface="Arial" panose="020B0604020202020204" pitchFamily="34" charset="0"/>
              </a:rPr>
              <a:t>Gestión de flujo de huéspedes </a:t>
            </a:r>
            <a:b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AR" sz="1600" dirty="0">
                <a:latin typeface="Arial" panose="020B0604020202020204" pitchFamily="34" charset="0"/>
                <a:cs typeface="Arial" panose="020B0604020202020204" pitchFamily="34" charset="0"/>
              </a:rPr>
              <a:t>Gestión de habitaciones y servicios de comedor.</a:t>
            </a:r>
            <a:b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AR" sz="1600" dirty="0">
                <a:latin typeface="Arial" panose="020B0604020202020204" pitchFamily="34" charset="0"/>
                <a:cs typeface="Arial" panose="020B0604020202020204" pitchFamily="34" charset="0"/>
              </a:rPr>
              <a:t>Administración de empleados.</a:t>
            </a:r>
            <a:b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AR" sz="1600" dirty="0">
                <a:latin typeface="Arial" panose="020B0604020202020204" pitchFamily="34" charset="0"/>
                <a:cs typeface="Arial" panose="020B0604020202020204" pitchFamily="34" charset="0"/>
              </a:rPr>
              <a:t>Informes y estadísticas del Sistema.</a:t>
            </a:r>
            <a:b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AR" sz="1600" b="1" u="sng" dirty="0">
                <a:latin typeface="Arial" panose="020B0604020202020204" pitchFamily="34" charset="0"/>
                <a:cs typeface="Arial" panose="020B0604020202020204" pitchFamily="34" charset="0"/>
              </a:rPr>
              <a:t>MÓDULO DE ADMINISTRACIÓN PROVEEDORES</a:t>
            </a:r>
            <a:b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AR" sz="1600" dirty="0">
                <a:latin typeface="Arial" panose="020B0604020202020204" pitchFamily="34" charset="0"/>
                <a:cs typeface="Arial" panose="020B0604020202020204" pitchFamily="34" charset="0"/>
              </a:rPr>
              <a:t>Administración de Proveedores.</a:t>
            </a:r>
            <a:b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AR" sz="1600" dirty="0">
                <a:latin typeface="Arial" panose="020B0604020202020204" pitchFamily="34" charset="0"/>
                <a:cs typeface="Arial" panose="020B0604020202020204" pitchFamily="34" charset="0"/>
              </a:rPr>
              <a:t>Gestión de Orden de Pedidos y Recepción de Productos</a:t>
            </a:r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ES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70D804D-D575-4DE0-9751-5174684FB5D0}"/>
              </a:ext>
            </a:extLst>
          </p:cNvPr>
          <p:cNvSpPr/>
          <p:nvPr/>
        </p:nvSpPr>
        <p:spPr>
          <a:xfrm>
            <a:off x="6467061" y="4122784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AR" sz="1600" b="1" u="sng" dirty="0">
                <a:latin typeface="Arial" panose="020B0604020202020204" pitchFamily="34" charset="0"/>
                <a:cs typeface="Arial" panose="020B0604020202020204" pitchFamily="34" charset="0"/>
              </a:rPr>
              <a:t>MÓDULO DE ADMINISTRACIÓN DE FACTURACIÓN</a:t>
            </a:r>
            <a:b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AR" sz="1600" dirty="0">
                <a:latin typeface="Arial" panose="020B0604020202020204" pitchFamily="34" charset="0"/>
                <a:cs typeface="Arial" panose="020B0604020202020204" pitchFamily="34" charset="0"/>
              </a:rPr>
              <a:t>Gestión de los contratos con las empresas, que facilite la solicitud de servicios y su facturación.</a:t>
            </a:r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8528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1BE554CB-4F59-4003-BC5A-FCF4464A1C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2109" y="1802610"/>
            <a:ext cx="4701232" cy="3892826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FDB9F1F0-F57A-4472-9254-63AE4B91C4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2725" y="3082888"/>
            <a:ext cx="3909275" cy="2812290"/>
          </a:xfrm>
          <a:prstGeom prst="rect">
            <a:avLst/>
          </a:prstGeom>
        </p:spPr>
      </p:pic>
      <p:sp>
        <p:nvSpPr>
          <p:cNvPr id="11" name="Flecha: cheurón 10">
            <a:extLst>
              <a:ext uri="{FF2B5EF4-FFF2-40B4-BE49-F238E27FC236}">
                <a16:creationId xmlns:a16="http://schemas.microsoft.com/office/drawing/2014/main" id="{60678838-4C88-402B-8F8D-E62AA6CA0F01}"/>
              </a:ext>
            </a:extLst>
          </p:cNvPr>
          <p:cNvSpPr/>
          <p:nvPr/>
        </p:nvSpPr>
        <p:spPr>
          <a:xfrm>
            <a:off x="7375354" y="5640946"/>
            <a:ext cx="338693" cy="541595"/>
          </a:xfrm>
          <a:prstGeom prst="chevr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12" name="Flecha: cheurón 11">
            <a:extLst>
              <a:ext uri="{FF2B5EF4-FFF2-40B4-BE49-F238E27FC236}">
                <a16:creationId xmlns:a16="http://schemas.microsoft.com/office/drawing/2014/main" id="{D14E96DE-F43A-46F0-B7DB-3026B8C9611F}"/>
              </a:ext>
            </a:extLst>
          </p:cNvPr>
          <p:cNvSpPr/>
          <p:nvPr/>
        </p:nvSpPr>
        <p:spPr>
          <a:xfrm>
            <a:off x="3686737" y="5695436"/>
            <a:ext cx="338693" cy="487105"/>
          </a:xfrm>
          <a:prstGeom prst="chevr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DA1419C6-D8DC-402A-8BA2-4AD633A994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229" y="1341501"/>
            <a:ext cx="3724594" cy="2669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599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3135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8BF064C7-1329-4579-A532-F284BABFD450}"/>
              </a:ext>
            </a:extLst>
          </p:cNvPr>
          <p:cNvSpPr/>
          <p:nvPr/>
        </p:nvSpPr>
        <p:spPr>
          <a:xfrm>
            <a:off x="240131" y="3024176"/>
            <a:ext cx="3048000" cy="35489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s-AR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 administración de servicios de hospedajes y alimentación para grupos de trabajadores generalmente resultan ser actividades de implementación muy caras y difíciles de controlar. Estos servicios no permiten ser competitivos por los gastos involucrados.</a:t>
            </a:r>
            <a:endParaRPr lang="es-ES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2659203A-4420-4CA2-B2AC-70519DEA61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0748" y="1644609"/>
            <a:ext cx="3761525" cy="492847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C3185534-9E09-4951-8C3E-D9EBEEF460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1489" y="4238508"/>
            <a:ext cx="4354981" cy="2135788"/>
          </a:xfrm>
          <a:prstGeom prst="rect">
            <a:avLst/>
          </a:prstGeom>
        </p:spPr>
      </p:pic>
      <p:sp>
        <p:nvSpPr>
          <p:cNvPr id="3" name="Rectángulo: esquinas diagonales cortadas 2">
            <a:extLst>
              <a:ext uri="{FF2B5EF4-FFF2-40B4-BE49-F238E27FC236}">
                <a16:creationId xmlns:a16="http://schemas.microsoft.com/office/drawing/2014/main" id="{37304DFC-BAA8-4FD5-8CC4-7F7AD36717F1}"/>
              </a:ext>
            </a:extLst>
          </p:cNvPr>
          <p:cNvSpPr/>
          <p:nvPr/>
        </p:nvSpPr>
        <p:spPr>
          <a:xfrm>
            <a:off x="7699513" y="1644609"/>
            <a:ext cx="4306957" cy="793791"/>
          </a:xfrm>
          <a:prstGeom prst="snip2Diag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Título 3">
            <a:extLst>
              <a:ext uri="{FF2B5EF4-FFF2-40B4-BE49-F238E27FC236}">
                <a16:creationId xmlns:a16="http://schemas.microsoft.com/office/drawing/2014/main" id="{5D7A04BA-FBAE-42E1-9DFC-43BC9E8AD84E}"/>
              </a:ext>
            </a:extLst>
          </p:cNvPr>
          <p:cNvSpPr txBox="1">
            <a:spLocks/>
          </p:cNvSpPr>
          <p:nvPr/>
        </p:nvSpPr>
        <p:spPr>
          <a:xfrm>
            <a:off x="7802319" y="1796820"/>
            <a:ext cx="4204151" cy="5354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sz="3200" dirty="0"/>
              <a:t>Problemática a Resolver</a:t>
            </a:r>
          </a:p>
        </p:txBody>
      </p:sp>
    </p:spTree>
    <p:extLst>
      <p:ext uri="{BB962C8B-B14F-4D97-AF65-F5344CB8AC3E}">
        <p14:creationId xmlns:p14="http://schemas.microsoft.com/office/powerpoint/2010/main" val="1867583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808382" y="1882341"/>
            <a:ext cx="10575235" cy="641806"/>
          </a:xfrm>
        </p:spPr>
        <p:txBody>
          <a:bodyPr>
            <a:normAutofit fontScale="90000"/>
          </a:bodyPr>
          <a:lstStyle/>
          <a:p>
            <a:pPr algn="ctr"/>
            <a:br>
              <a:rPr lang="es-CL" sz="4000" dirty="0"/>
            </a:br>
            <a:br>
              <a:rPr lang="es-CL" sz="1800" dirty="0"/>
            </a:br>
            <a:b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s-CL" sz="1800" dirty="0"/>
            </a:br>
            <a:br>
              <a:rPr lang="es-ES" sz="1800" dirty="0">
                <a:latin typeface="+mn-lt"/>
              </a:rPr>
            </a:br>
            <a:br>
              <a:rPr lang="es-CL" dirty="0"/>
            </a:br>
            <a:endParaRPr lang="es-CL" dirty="0"/>
          </a:p>
        </p:txBody>
      </p:sp>
      <p:pic>
        <p:nvPicPr>
          <p:cNvPr id="3074" name="Picture 2" descr="Resultado de imagen para pagina web icon">
            <a:extLst>
              <a:ext uri="{FF2B5EF4-FFF2-40B4-BE49-F238E27FC236}">
                <a16:creationId xmlns:a16="http://schemas.microsoft.com/office/drawing/2014/main" id="{1B3F1B81-D0A3-466C-A0C9-CEF7ED0C36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4574" y="2891753"/>
            <a:ext cx="2435288" cy="2435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magen relacionada">
            <a:extLst>
              <a:ext uri="{FF2B5EF4-FFF2-40B4-BE49-F238E27FC236}">
                <a16:creationId xmlns:a16="http://schemas.microsoft.com/office/drawing/2014/main" id="{3CE25FA5-C980-4E59-995E-35EB72DC18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981" y="2841886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22465FDA-F4BC-449E-B052-FABC6F4CAC52}"/>
              </a:ext>
            </a:extLst>
          </p:cNvPr>
          <p:cNvSpPr txBox="1"/>
          <p:nvPr/>
        </p:nvSpPr>
        <p:spPr>
          <a:xfrm>
            <a:off x="4845379" y="1616804"/>
            <a:ext cx="26901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Sistema de Software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662F9366-48A8-40B1-B85C-166083C23958}"/>
              </a:ext>
            </a:extLst>
          </p:cNvPr>
          <p:cNvSpPr txBox="1"/>
          <p:nvPr/>
        </p:nvSpPr>
        <p:spPr>
          <a:xfrm>
            <a:off x="8727070" y="2202381"/>
            <a:ext cx="2826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b="1" i="1" dirty="0">
                <a:latin typeface="Arial" panose="020B0604020202020204" pitchFamily="34" charset="0"/>
                <a:cs typeface="Arial" panose="020B0604020202020204" pitchFamily="34" charset="0"/>
              </a:rPr>
              <a:t>Aplicación de Escritorio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A7BA016F-9648-4061-A8A0-A6D283E3BB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7287" y="3709603"/>
            <a:ext cx="829528" cy="829528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590E640F-8106-4203-9DD2-1B143006D639}"/>
              </a:ext>
            </a:extLst>
          </p:cNvPr>
          <p:cNvSpPr txBox="1"/>
          <p:nvPr/>
        </p:nvSpPr>
        <p:spPr>
          <a:xfrm>
            <a:off x="4783632" y="3840568"/>
            <a:ext cx="2813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b="1" i="1" dirty="0">
                <a:latin typeface="Arial" panose="020B0604020202020204" pitchFamily="34" charset="0"/>
                <a:cs typeface="Arial" panose="020B0604020202020204" pitchFamily="34" charset="0"/>
              </a:rPr>
              <a:t>Ver Órdenes de Compra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AAC8F0DE-47DD-4748-AC8E-5E278B10BBE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2804" y="2702111"/>
            <a:ext cx="829528" cy="829528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2AE7CA88-FC8C-46B2-88B6-3D2D93235BDA}"/>
              </a:ext>
            </a:extLst>
          </p:cNvPr>
          <p:cNvSpPr txBox="1"/>
          <p:nvPr/>
        </p:nvSpPr>
        <p:spPr>
          <a:xfrm>
            <a:off x="4702865" y="2766096"/>
            <a:ext cx="2121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i="1" dirty="0">
                <a:latin typeface="Arial" panose="020B0604020202020204" pitchFamily="34" charset="0"/>
                <a:cs typeface="Arial" panose="020B0604020202020204" pitchFamily="34" charset="0"/>
              </a:rPr>
              <a:t>Pedir</a:t>
            </a:r>
            <a:r>
              <a:rPr lang="es-ES" b="1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i="1" dirty="0">
                <a:latin typeface="Arial" panose="020B0604020202020204" pitchFamily="34" charset="0"/>
                <a:cs typeface="Arial" panose="020B0604020202020204" pitchFamily="34" charset="0"/>
              </a:rPr>
              <a:t>Habitaciones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E5651D72-C165-4686-8AD7-3568A546A7B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2804" y="4720884"/>
            <a:ext cx="829528" cy="829528"/>
          </a:xfrm>
          <a:prstGeom prst="rect">
            <a:avLst/>
          </a:prstGeom>
        </p:spPr>
      </p:pic>
      <p:sp>
        <p:nvSpPr>
          <p:cNvPr id="17" name="CuadroTexto 16">
            <a:extLst>
              <a:ext uri="{FF2B5EF4-FFF2-40B4-BE49-F238E27FC236}">
                <a16:creationId xmlns:a16="http://schemas.microsoft.com/office/drawing/2014/main" id="{C5124D33-B68E-4A5C-A078-483BCA894F74}"/>
              </a:ext>
            </a:extLst>
          </p:cNvPr>
          <p:cNvSpPr txBox="1"/>
          <p:nvPr/>
        </p:nvSpPr>
        <p:spPr>
          <a:xfrm>
            <a:off x="4678878" y="4780971"/>
            <a:ext cx="3540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i="1" dirty="0">
                <a:latin typeface="Arial" panose="020B0604020202020204" pitchFamily="34" charset="0"/>
                <a:cs typeface="Arial" panose="020B0604020202020204" pitchFamily="34" charset="0"/>
              </a:rPr>
              <a:t>Listar Trabajadores (Huéspedes)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3F2E9EB2-79E6-4787-BDB8-B8F9F79736C5}"/>
              </a:ext>
            </a:extLst>
          </p:cNvPr>
          <p:cNvSpPr txBox="1"/>
          <p:nvPr/>
        </p:nvSpPr>
        <p:spPr>
          <a:xfrm>
            <a:off x="1099906" y="2195989"/>
            <a:ext cx="1488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b="1" i="1" dirty="0">
                <a:latin typeface="Arial" panose="020B0604020202020204" pitchFamily="34" charset="0"/>
                <a:cs typeface="Arial" panose="020B0604020202020204" pitchFamily="34" charset="0"/>
              </a:rPr>
              <a:t>Página Web</a:t>
            </a: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AD6BFC96-93D0-4326-B4E0-0E97507B6F1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9215" y="5681782"/>
            <a:ext cx="829528" cy="829528"/>
          </a:xfrm>
          <a:prstGeom prst="rect">
            <a:avLst/>
          </a:prstGeom>
        </p:spPr>
      </p:pic>
      <p:sp>
        <p:nvSpPr>
          <p:cNvPr id="21" name="CuadroTexto 20">
            <a:extLst>
              <a:ext uri="{FF2B5EF4-FFF2-40B4-BE49-F238E27FC236}">
                <a16:creationId xmlns:a16="http://schemas.microsoft.com/office/drawing/2014/main" id="{551173E7-6F51-4076-AAA6-67B4B70D4A72}"/>
              </a:ext>
            </a:extLst>
          </p:cNvPr>
          <p:cNvSpPr txBox="1"/>
          <p:nvPr/>
        </p:nvSpPr>
        <p:spPr>
          <a:xfrm>
            <a:off x="5255760" y="5774929"/>
            <a:ext cx="2313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b="1" i="1" dirty="0">
                <a:latin typeface="Arial" panose="020B0604020202020204" pitchFamily="34" charset="0"/>
                <a:cs typeface="Arial" panose="020B0604020202020204" pitchFamily="34" charset="0"/>
              </a:rPr>
              <a:t>Listar Habitaciones</a:t>
            </a:r>
          </a:p>
        </p:txBody>
      </p:sp>
    </p:spTree>
    <p:extLst>
      <p:ext uri="{BB962C8B-B14F-4D97-AF65-F5344CB8AC3E}">
        <p14:creationId xmlns:p14="http://schemas.microsoft.com/office/powerpoint/2010/main" val="742925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C:\Users\Nibsa\Desktop\PORTAFOLIO\img PPT presentación\ddearqui.jpg">
            <a:extLst>
              <a:ext uri="{FF2B5EF4-FFF2-40B4-BE49-F238E27FC236}">
                <a16:creationId xmlns:a16="http://schemas.microsoft.com/office/drawing/2014/main" id="{650F9D91-B888-480C-A268-FD7CE41EE25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4483" y="914400"/>
            <a:ext cx="6674334" cy="59436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6D7516D5-051B-4167-ABB0-423952ECF4E2}"/>
              </a:ext>
            </a:extLst>
          </p:cNvPr>
          <p:cNvSpPr/>
          <p:nvPr/>
        </p:nvSpPr>
        <p:spPr>
          <a:xfrm>
            <a:off x="373442" y="4482114"/>
            <a:ext cx="3164888" cy="18921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Esta herramienta visual es una vista simplificada del sistema que incluye los componentes principales del software y la conducta de esos componentes.</a:t>
            </a:r>
            <a:endParaRPr lang="es-E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ángulo: esquinas diagonales cortadas 5">
            <a:extLst>
              <a:ext uri="{FF2B5EF4-FFF2-40B4-BE49-F238E27FC236}">
                <a16:creationId xmlns:a16="http://schemas.microsoft.com/office/drawing/2014/main" id="{D3EFA27D-15CE-4970-A8DD-0F5B8AA57392}"/>
              </a:ext>
            </a:extLst>
          </p:cNvPr>
          <p:cNvSpPr/>
          <p:nvPr/>
        </p:nvSpPr>
        <p:spPr>
          <a:xfrm>
            <a:off x="363503" y="2563814"/>
            <a:ext cx="2914288" cy="1425090"/>
          </a:xfrm>
          <a:prstGeom prst="snip2Diag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Título 3">
            <a:extLst>
              <a:ext uri="{FF2B5EF4-FFF2-40B4-BE49-F238E27FC236}">
                <a16:creationId xmlns:a16="http://schemas.microsoft.com/office/drawing/2014/main" id="{68B11745-B283-47ED-A054-5A1AAA852EAA}"/>
              </a:ext>
            </a:extLst>
          </p:cNvPr>
          <p:cNvSpPr txBox="1">
            <a:spLocks/>
          </p:cNvSpPr>
          <p:nvPr/>
        </p:nvSpPr>
        <p:spPr>
          <a:xfrm>
            <a:off x="661081" y="3111572"/>
            <a:ext cx="2319131" cy="3295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sz="3200"/>
              <a:t>Diagrama de Arquitectura</a:t>
            </a:r>
            <a:endParaRPr lang="es-CL" sz="3200" dirty="0"/>
          </a:p>
        </p:txBody>
      </p:sp>
    </p:spTree>
    <p:extLst>
      <p:ext uri="{BB962C8B-B14F-4D97-AF65-F5344CB8AC3E}">
        <p14:creationId xmlns:p14="http://schemas.microsoft.com/office/powerpoint/2010/main" val="2050829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a 8">
            <a:extLst>
              <a:ext uri="{FF2B5EF4-FFF2-40B4-BE49-F238E27FC236}">
                <a16:creationId xmlns:a16="http://schemas.microsoft.com/office/drawing/2014/main" id="{480F4A4D-A701-4871-BC88-5F3B0AAAB9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7566517"/>
              </p:ext>
            </p:extLst>
          </p:nvPr>
        </p:nvGraphicFramePr>
        <p:xfrm>
          <a:off x="217312" y="1233792"/>
          <a:ext cx="5878688" cy="53925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44605">
                  <a:extLst>
                    <a:ext uri="{9D8B030D-6E8A-4147-A177-3AD203B41FA5}">
                      <a16:colId xmlns:a16="http://schemas.microsoft.com/office/drawing/2014/main" val="2393397617"/>
                    </a:ext>
                  </a:extLst>
                </a:gridCol>
                <a:gridCol w="4934083">
                  <a:extLst>
                    <a:ext uri="{9D8B030D-6E8A-4147-A177-3AD203B41FA5}">
                      <a16:colId xmlns:a16="http://schemas.microsoft.com/office/drawing/2014/main" val="3980006285"/>
                    </a:ext>
                  </a:extLst>
                </a:gridCol>
              </a:tblGrid>
              <a:tr h="25650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800">
                          <a:effectLst/>
                        </a:rPr>
                        <a:t>Nº</a:t>
                      </a:r>
                      <a:endParaRPr lang="es-ES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159" marR="5415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800" dirty="0">
                          <a:effectLst/>
                        </a:rPr>
                        <a:t>Descripción</a:t>
                      </a:r>
                      <a:endParaRPr lang="es-ES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159" marR="54159" marT="0" marB="0"/>
                </a:tc>
                <a:extLst>
                  <a:ext uri="{0D108BD9-81ED-4DB2-BD59-A6C34878D82A}">
                    <a16:rowId xmlns:a16="http://schemas.microsoft.com/office/drawing/2014/main" val="2982009016"/>
                  </a:ext>
                </a:extLst>
              </a:tr>
              <a:tr h="22798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600">
                          <a:effectLst/>
                        </a:rPr>
                        <a:t>RF01</a:t>
                      </a:r>
                      <a:endParaRPr lang="es-ES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159" marR="5415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600" dirty="0">
                          <a:effectLst/>
                        </a:rPr>
                        <a:t>Registrar Empresa</a:t>
                      </a:r>
                      <a:endParaRPr lang="es-ES" sz="1600" dirty="0">
                        <a:effectLst/>
                      </a:endParaRPr>
                    </a:p>
                  </a:txBody>
                  <a:tcPr marL="54159" marR="54159" marT="0" marB="0"/>
                </a:tc>
                <a:extLst>
                  <a:ext uri="{0D108BD9-81ED-4DB2-BD59-A6C34878D82A}">
                    <a16:rowId xmlns:a16="http://schemas.microsoft.com/office/drawing/2014/main" val="2003657016"/>
                  </a:ext>
                </a:extLst>
              </a:tr>
              <a:tr h="22798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600">
                          <a:effectLst/>
                        </a:rPr>
                        <a:t>RF02</a:t>
                      </a:r>
                      <a:endParaRPr lang="es-ES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159" marR="5415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600" dirty="0">
                          <a:effectLst/>
                        </a:rPr>
                        <a:t>Generar Mantenedor de Datos Empresas</a:t>
                      </a:r>
                      <a:endParaRPr lang="es-ES" sz="16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159" marR="54159" marT="0" marB="0"/>
                </a:tc>
                <a:extLst>
                  <a:ext uri="{0D108BD9-81ED-4DB2-BD59-A6C34878D82A}">
                    <a16:rowId xmlns:a16="http://schemas.microsoft.com/office/drawing/2014/main" val="877581432"/>
                  </a:ext>
                </a:extLst>
              </a:tr>
              <a:tr h="22798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600">
                          <a:effectLst/>
                        </a:rPr>
                        <a:t>RF03</a:t>
                      </a:r>
                      <a:endParaRPr lang="es-ES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159" marR="5415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600">
                          <a:effectLst/>
                        </a:rPr>
                        <a:t>Generar Mantenedor de Datos Huéspedes</a:t>
                      </a:r>
                      <a:endParaRPr lang="es-ES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159" marR="54159" marT="0" marB="0"/>
                </a:tc>
                <a:extLst>
                  <a:ext uri="{0D108BD9-81ED-4DB2-BD59-A6C34878D82A}">
                    <a16:rowId xmlns:a16="http://schemas.microsoft.com/office/drawing/2014/main" val="3842541924"/>
                  </a:ext>
                </a:extLst>
              </a:tr>
              <a:tr h="22798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600">
                          <a:effectLst/>
                        </a:rPr>
                        <a:t>RF04</a:t>
                      </a:r>
                      <a:endParaRPr lang="es-ES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159" marR="5415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600">
                          <a:effectLst/>
                        </a:rPr>
                        <a:t>Ingresar Solicitud de Servicios (OC)</a:t>
                      </a:r>
                      <a:endParaRPr lang="es-ES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159" marR="54159" marT="0" marB="0"/>
                </a:tc>
                <a:extLst>
                  <a:ext uri="{0D108BD9-81ED-4DB2-BD59-A6C34878D82A}">
                    <a16:rowId xmlns:a16="http://schemas.microsoft.com/office/drawing/2014/main" val="196044299"/>
                  </a:ext>
                </a:extLst>
              </a:tr>
              <a:tr h="22798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600">
                          <a:effectLst/>
                        </a:rPr>
                        <a:t>RF05</a:t>
                      </a:r>
                      <a:endParaRPr lang="es-ES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159" marR="5415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600" dirty="0">
                          <a:effectLst/>
                        </a:rPr>
                        <a:t>Generar Mantenedor de Datos Solicitud de Servicios (OC)</a:t>
                      </a:r>
                      <a:endParaRPr lang="es-ES" sz="1600" dirty="0">
                        <a:effectLst/>
                      </a:endParaRPr>
                    </a:p>
                  </a:txBody>
                  <a:tcPr marL="54159" marR="54159" marT="0" marB="0"/>
                </a:tc>
                <a:extLst>
                  <a:ext uri="{0D108BD9-81ED-4DB2-BD59-A6C34878D82A}">
                    <a16:rowId xmlns:a16="http://schemas.microsoft.com/office/drawing/2014/main" val="464139011"/>
                  </a:ext>
                </a:extLst>
              </a:tr>
              <a:tr h="47023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600">
                          <a:effectLst/>
                        </a:rPr>
                        <a:t>RF06</a:t>
                      </a:r>
                      <a:endParaRPr lang="es-ES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159" marR="5415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600" dirty="0">
                          <a:effectLst/>
                        </a:rPr>
                        <a:t>Generación de Factura</a:t>
                      </a:r>
                      <a:endParaRPr lang="es-ES" sz="1600" dirty="0">
                        <a:effectLst/>
                      </a:endParaRPr>
                    </a:p>
                  </a:txBody>
                  <a:tcPr marL="54159" marR="54159" marT="0" marB="0"/>
                </a:tc>
                <a:extLst>
                  <a:ext uri="{0D108BD9-81ED-4DB2-BD59-A6C34878D82A}">
                    <a16:rowId xmlns:a16="http://schemas.microsoft.com/office/drawing/2014/main" val="1462591645"/>
                  </a:ext>
                </a:extLst>
              </a:tr>
              <a:tr h="47023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600">
                          <a:effectLst/>
                        </a:rPr>
                        <a:t>RF07</a:t>
                      </a:r>
                      <a:endParaRPr lang="es-ES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159" marR="5415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600" dirty="0">
                          <a:effectLst/>
                        </a:rPr>
                        <a:t>Generar Mantenedor de Datos Facturas</a:t>
                      </a:r>
                      <a:endParaRPr lang="es-ES" sz="1600" dirty="0">
                        <a:effectLst/>
                      </a:endParaRPr>
                    </a:p>
                  </a:txBody>
                  <a:tcPr marL="54159" marR="54159" marT="0" marB="0"/>
                </a:tc>
                <a:extLst>
                  <a:ext uri="{0D108BD9-81ED-4DB2-BD59-A6C34878D82A}">
                    <a16:rowId xmlns:a16="http://schemas.microsoft.com/office/drawing/2014/main" val="4019333230"/>
                  </a:ext>
                </a:extLst>
              </a:tr>
              <a:tr h="47023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600">
                          <a:effectLst/>
                        </a:rPr>
                        <a:t>RF08</a:t>
                      </a:r>
                      <a:endParaRPr lang="es-ES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159" marR="5415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600" dirty="0">
                          <a:effectLst/>
                        </a:rPr>
                        <a:t>Generar Mantenedor de Datos Comedor</a:t>
                      </a:r>
                      <a:endParaRPr lang="es-ES" sz="1600" dirty="0">
                        <a:effectLst/>
                      </a:endParaRPr>
                    </a:p>
                  </a:txBody>
                  <a:tcPr marL="54159" marR="54159" marT="0" marB="0"/>
                </a:tc>
                <a:extLst>
                  <a:ext uri="{0D108BD9-81ED-4DB2-BD59-A6C34878D82A}">
                    <a16:rowId xmlns:a16="http://schemas.microsoft.com/office/drawing/2014/main" val="2560663833"/>
                  </a:ext>
                </a:extLst>
              </a:tr>
              <a:tr h="47023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600">
                          <a:effectLst/>
                        </a:rPr>
                        <a:t>RF09</a:t>
                      </a:r>
                      <a:endParaRPr lang="es-ES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159" marR="5415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600" dirty="0">
                          <a:effectLst/>
                        </a:rPr>
                        <a:t>Generar Mantenedor de Datos Habitación</a:t>
                      </a:r>
                      <a:endParaRPr lang="es-ES" sz="1600" dirty="0">
                        <a:effectLst/>
                      </a:endParaRPr>
                    </a:p>
                  </a:txBody>
                  <a:tcPr marL="54159" marR="54159" marT="0" marB="0"/>
                </a:tc>
                <a:extLst>
                  <a:ext uri="{0D108BD9-81ED-4DB2-BD59-A6C34878D82A}">
                    <a16:rowId xmlns:a16="http://schemas.microsoft.com/office/drawing/2014/main" val="784638690"/>
                  </a:ext>
                </a:extLst>
              </a:tr>
              <a:tr h="71247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600">
                          <a:effectLst/>
                        </a:rPr>
                        <a:t>RF08</a:t>
                      </a:r>
                      <a:endParaRPr lang="es-ES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159" marR="5415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600" dirty="0">
                          <a:effectLst/>
                        </a:rPr>
                        <a:t>Generar Administrador de Ingreso y Salida de Huéspedes. (CheckIn-CheckOut).</a:t>
                      </a:r>
                      <a:endParaRPr lang="es-ES" sz="1600" dirty="0">
                        <a:effectLst/>
                      </a:endParaRPr>
                    </a:p>
                  </a:txBody>
                  <a:tcPr marL="54159" marR="54159" marT="0" marB="0"/>
                </a:tc>
                <a:extLst>
                  <a:ext uri="{0D108BD9-81ED-4DB2-BD59-A6C34878D82A}">
                    <a16:rowId xmlns:a16="http://schemas.microsoft.com/office/drawing/2014/main" val="3322490496"/>
                  </a:ext>
                </a:extLst>
              </a:tr>
              <a:tr h="71247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600">
                          <a:effectLst/>
                        </a:rPr>
                        <a:t>RF09</a:t>
                      </a:r>
                      <a:endParaRPr lang="es-ES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159" marR="5415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600" dirty="0">
                          <a:effectLst/>
                        </a:rPr>
                        <a:t>Registrar datos de Empleado y generar Usuario para sistema</a:t>
                      </a:r>
                      <a:endParaRPr lang="es-ES" sz="1600" dirty="0">
                        <a:effectLst/>
                      </a:endParaRPr>
                    </a:p>
                  </a:txBody>
                  <a:tcPr marL="54159" marR="54159" marT="0" marB="0"/>
                </a:tc>
                <a:extLst>
                  <a:ext uri="{0D108BD9-81ED-4DB2-BD59-A6C34878D82A}">
                    <a16:rowId xmlns:a16="http://schemas.microsoft.com/office/drawing/2014/main" val="1723422640"/>
                  </a:ext>
                </a:extLst>
              </a:tr>
              <a:tr h="47023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600">
                          <a:effectLst/>
                        </a:rPr>
                        <a:t>RF10</a:t>
                      </a:r>
                      <a:endParaRPr lang="es-ES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159" marR="5415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343150" algn="l"/>
                        </a:tabLst>
                      </a:pPr>
                      <a:r>
                        <a:rPr lang="es-AR" sz="1600" dirty="0">
                          <a:effectLst/>
                        </a:rPr>
                        <a:t>Generar Mantenedor de Datos Empleado</a:t>
                      </a:r>
                      <a:endParaRPr lang="es-ES" sz="1600" dirty="0">
                        <a:effectLst/>
                      </a:endParaRPr>
                    </a:p>
                  </a:txBody>
                  <a:tcPr marL="54159" marR="54159" marT="0" marB="0"/>
                </a:tc>
                <a:extLst>
                  <a:ext uri="{0D108BD9-81ED-4DB2-BD59-A6C34878D82A}">
                    <a16:rowId xmlns:a16="http://schemas.microsoft.com/office/drawing/2014/main" val="127000784"/>
                  </a:ext>
                </a:extLst>
              </a:tr>
            </a:tbl>
          </a:graphicData>
        </a:graphic>
      </p:graphicFrame>
      <p:graphicFrame>
        <p:nvGraphicFramePr>
          <p:cNvPr id="10" name="Tabla 9">
            <a:extLst>
              <a:ext uri="{FF2B5EF4-FFF2-40B4-BE49-F238E27FC236}">
                <a16:creationId xmlns:a16="http://schemas.microsoft.com/office/drawing/2014/main" id="{35BE9486-6AD3-4A7E-A4B2-7265CA2E06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9159432"/>
              </p:ext>
            </p:extLst>
          </p:nvPr>
        </p:nvGraphicFramePr>
        <p:xfrm>
          <a:off x="6334538" y="2519172"/>
          <a:ext cx="5640150" cy="41071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06276">
                  <a:extLst>
                    <a:ext uri="{9D8B030D-6E8A-4147-A177-3AD203B41FA5}">
                      <a16:colId xmlns:a16="http://schemas.microsoft.com/office/drawing/2014/main" val="3119188547"/>
                    </a:ext>
                  </a:extLst>
                </a:gridCol>
                <a:gridCol w="4733874">
                  <a:extLst>
                    <a:ext uri="{9D8B030D-6E8A-4147-A177-3AD203B41FA5}">
                      <a16:colId xmlns:a16="http://schemas.microsoft.com/office/drawing/2014/main" val="2058944929"/>
                    </a:ext>
                  </a:extLst>
                </a:gridCol>
              </a:tblGrid>
              <a:tr h="53136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600">
                          <a:effectLst/>
                        </a:rPr>
                        <a:t>RF11</a:t>
                      </a:r>
                      <a:endParaRPr lang="es-ES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343150" algn="l"/>
                        </a:tabLst>
                      </a:pPr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</a:rPr>
                        <a:t>Generar Mantenedor de Datos Proveedores</a:t>
                      </a:r>
                      <a:endParaRPr lang="es-ES" sz="16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343150" algn="l"/>
                        </a:tabLst>
                      </a:pPr>
                      <a:r>
                        <a:rPr lang="es-AR" sz="1600" dirty="0">
                          <a:effectLst/>
                        </a:rPr>
                        <a:t> </a:t>
                      </a:r>
                      <a:endParaRPr lang="es-ES" sz="16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0929203"/>
                  </a:ext>
                </a:extLst>
              </a:tr>
              <a:tr h="53136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600">
                          <a:effectLst/>
                        </a:rPr>
                        <a:t>RF12</a:t>
                      </a:r>
                      <a:endParaRPr lang="es-ES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343150" algn="l"/>
                        </a:tabLst>
                      </a:pPr>
                      <a:r>
                        <a:rPr lang="es-AR" sz="1600" dirty="0">
                          <a:effectLst/>
                        </a:rPr>
                        <a:t>Ingresar Solicitud de Orden de Pedido (OP)</a:t>
                      </a:r>
                      <a:endParaRPr lang="es-ES" sz="16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343150" algn="l"/>
                        </a:tabLst>
                      </a:pPr>
                      <a:r>
                        <a:rPr lang="es-AR" sz="1600" dirty="0">
                          <a:effectLst/>
                        </a:rPr>
                        <a:t> </a:t>
                      </a:r>
                      <a:endParaRPr lang="es-ES" sz="16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49225047"/>
                  </a:ext>
                </a:extLst>
              </a:tr>
              <a:tr h="53136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600">
                          <a:effectLst/>
                        </a:rPr>
                        <a:t>RF13</a:t>
                      </a:r>
                      <a:endParaRPr lang="es-ES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343150" algn="l"/>
                        </a:tabLst>
                      </a:pPr>
                      <a:r>
                        <a:rPr lang="es-AR" sz="1600" dirty="0">
                          <a:effectLst/>
                        </a:rPr>
                        <a:t>Generar Mantenedor de Datos de Orden de Pedido (OP)</a:t>
                      </a:r>
                      <a:endParaRPr lang="es-ES" sz="16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343150" algn="l"/>
                        </a:tabLst>
                      </a:pPr>
                      <a:r>
                        <a:rPr lang="es-AR" sz="1600" dirty="0">
                          <a:effectLst/>
                        </a:rPr>
                        <a:t> </a:t>
                      </a:r>
                      <a:endParaRPr lang="es-ES" sz="16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04937865"/>
                  </a:ext>
                </a:extLst>
              </a:tr>
              <a:tr h="80506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600">
                          <a:effectLst/>
                        </a:rPr>
                        <a:t>RF14</a:t>
                      </a:r>
                      <a:endParaRPr lang="es-ES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343150" algn="l"/>
                        </a:tabLst>
                      </a:pPr>
                      <a:r>
                        <a:rPr lang="es-AR" sz="1600">
                          <a:effectLst/>
                        </a:rPr>
                        <a:t>Generar Administrador de Recepción de Orden de Pedido (OP) (Generar Código Barra)</a:t>
                      </a:r>
                      <a:endParaRPr lang="es-ES" sz="16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343150" algn="l"/>
                        </a:tabLst>
                      </a:pPr>
                      <a:r>
                        <a:rPr lang="es-AR" sz="1600">
                          <a:effectLst/>
                        </a:rPr>
                        <a:t> </a:t>
                      </a:r>
                      <a:endParaRPr lang="es-ES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70790110"/>
                  </a:ext>
                </a:extLst>
              </a:tr>
              <a:tr h="53136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600">
                          <a:effectLst/>
                        </a:rPr>
                        <a:t>RF15</a:t>
                      </a:r>
                      <a:endParaRPr lang="es-ES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343150" algn="l"/>
                        </a:tabLst>
                      </a:pPr>
                      <a:r>
                        <a:rPr lang="es-AR" sz="1600">
                          <a:effectLst/>
                        </a:rPr>
                        <a:t>Generar Mantenedor de Datos Productos</a:t>
                      </a:r>
                      <a:endParaRPr lang="es-ES" sz="16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343150" algn="l"/>
                        </a:tabLst>
                      </a:pPr>
                      <a:r>
                        <a:rPr lang="es-AR" sz="1600">
                          <a:effectLst/>
                        </a:rPr>
                        <a:t> </a:t>
                      </a:r>
                      <a:endParaRPr lang="es-ES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93614827"/>
                  </a:ext>
                </a:extLst>
              </a:tr>
              <a:tr h="80506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600">
                          <a:effectLst/>
                        </a:rPr>
                        <a:t>RF16</a:t>
                      </a:r>
                      <a:endParaRPr lang="es-ES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s-AR" sz="1600" dirty="0">
                          <a:effectLst/>
                        </a:rPr>
                        <a:t>Generar Informes estadísticos e informativos.</a:t>
                      </a:r>
                      <a:endParaRPr lang="es-ES" sz="16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s-AR" sz="1600" dirty="0">
                          <a:effectLst/>
                        </a:rPr>
                        <a:t> </a:t>
                      </a:r>
                      <a:endParaRPr lang="es-ES" sz="16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s-AR" sz="1600" dirty="0">
                          <a:effectLst/>
                        </a:rPr>
                        <a:t> </a:t>
                      </a:r>
                      <a:endParaRPr lang="es-ES" sz="16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51873522"/>
                  </a:ext>
                </a:extLst>
              </a:tr>
            </a:tbl>
          </a:graphicData>
        </a:graphic>
      </p:graphicFrame>
      <p:sp>
        <p:nvSpPr>
          <p:cNvPr id="5" name="Rectángulo: esquinas diagonales cortadas 4">
            <a:extLst>
              <a:ext uri="{FF2B5EF4-FFF2-40B4-BE49-F238E27FC236}">
                <a16:creationId xmlns:a16="http://schemas.microsoft.com/office/drawing/2014/main" id="{2E16B900-C651-4425-B8DA-2AD867C26CE9}"/>
              </a:ext>
            </a:extLst>
          </p:cNvPr>
          <p:cNvSpPr/>
          <p:nvPr/>
        </p:nvSpPr>
        <p:spPr>
          <a:xfrm>
            <a:off x="6581053" y="1233792"/>
            <a:ext cx="5393635" cy="793791"/>
          </a:xfrm>
          <a:prstGeom prst="snip2Diag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Título 3">
            <a:extLst>
              <a:ext uri="{FF2B5EF4-FFF2-40B4-BE49-F238E27FC236}">
                <a16:creationId xmlns:a16="http://schemas.microsoft.com/office/drawing/2014/main" id="{D0085181-E663-4893-ABE8-87AECDFB2686}"/>
              </a:ext>
            </a:extLst>
          </p:cNvPr>
          <p:cNvSpPr txBox="1">
            <a:spLocks/>
          </p:cNvSpPr>
          <p:nvPr/>
        </p:nvSpPr>
        <p:spPr>
          <a:xfrm>
            <a:off x="6581053" y="1386004"/>
            <a:ext cx="5393635" cy="6415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sz="3200" dirty="0"/>
              <a:t>Lista de Requerimientos Funcionales</a:t>
            </a:r>
          </a:p>
        </p:txBody>
      </p:sp>
    </p:spTree>
    <p:extLst>
      <p:ext uri="{BB962C8B-B14F-4D97-AF65-F5344CB8AC3E}">
        <p14:creationId xmlns:p14="http://schemas.microsoft.com/office/powerpoint/2010/main" val="1504090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E06FE53E-FD07-4C07-9740-0B043F637E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9461989"/>
              </p:ext>
            </p:extLst>
          </p:nvPr>
        </p:nvGraphicFramePr>
        <p:xfrm>
          <a:off x="5168347" y="2285812"/>
          <a:ext cx="2994992" cy="434639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21842">
                  <a:extLst>
                    <a:ext uri="{9D8B030D-6E8A-4147-A177-3AD203B41FA5}">
                      <a16:colId xmlns:a16="http://schemas.microsoft.com/office/drawing/2014/main" val="967186318"/>
                    </a:ext>
                  </a:extLst>
                </a:gridCol>
                <a:gridCol w="1973150">
                  <a:extLst>
                    <a:ext uri="{9D8B030D-6E8A-4147-A177-3AD203B41FA5}">
                      <a16:colId xmlns:a16="http://schemas.microsoft.com/office/drawing/2014/main" val="3369655058"/>
                    </a:ext>
                  </a:extLst>
                </a:gridCol>
              </a:tblGrid>
              <a:tr h="145455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800" dirty="0">
                          <a:effectLst/>
                        </a:rPr>
                        <a:t>RNF07</a:t>
                      </a:r>
                      <a:endParaRPr lang="es-ES" sz="18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800" dirty="0">
                          <a:effectLst/>
                        </a:rPr>
                        <a:t>Interfaz</a:t>
                      </a:r>
                      <a:endParaRPr lang="es-ES" sz="18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28318188"/>
                  </a:ext>
                </a:extLst>
              </a:tr>
              <a:tr h="86582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800">
                          <a:effectLst/>
                        </a:rPr>
                        <a:t>RNF08</a:t>
                      </a:r>
                      <a:endParaRPr lang="es-ES" sz="1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800">
                          <a:effectLst/>
                        </a:rPr>
                        <a:t>Orientación al usuario</a:t>
                      </a:r>
                      <a:endParaRPr lang="es-ES" sz="1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25600485"/>
                  </a:ext>
                </a:extLst>
              </a:tr>
              <a:tr h="86582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800">
                          <a:effectLst/>
                        </a:rPr>
                        <a:t>RNF09</a:t>
                      </a:r>
                      <a:endParaRPr lang="es-ES" sz="1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800">
                          <a:effectLst/>
                        </a:rPr>
                        <a:t>Contacto</a:t>
                      </a:r>
                      <a:endParaRPr lang="es-ES" sz="1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9224708"/>
                  </a:ext>
                </a:extLst>
              </a:tr>
              <a:tr h="116018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800">
                          <a:effectLst/>
                        </a:rPr>
                        <a:t>RNF10</a:t>
                      </a:r>
                      <a:endParaRPr lang="es-ES" sz="1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800" dirty="0">
                          <a:effectLst/>
                        </a:rPr>
                        <a:t>Información adicional </a:t>
                      </a:r>
                      <a:endParaRPr lang="es-ES" sz="18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76616658"/>
                  </a:ext>
                </a:extLst>
              </a:tr>
            </a:tbl>
          </a:graphicData>
        </a:graphic>
      </p:graphicFrame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id="{ACD48631-ABD7-478F-9372-ADE3279AD8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1721051"/>
              </p:ext>
            </p:extLst>
          </p:nvPr>
        </p:nvGraphicFramePr>
        <p:xfrm>
          <a:off x="662268" y="2259307"/>
          <a:ext cx="3459157" cy="434639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80208">
                  <a:extLst>
                    <a:ext uri="{9D8B030D-6E8A-4147-A177-3AD203B41FA5}">
                      <a16:colId xmlns:a16="http://schemas.microsoft.com/office/drawing/2014/main" val="707530741"/>
                    </a:ext>
                  </a:extLst>
                </a:gridCol>
                <a:gridCol w="2278949">
                  <a:extLst>
                    <a:ext uri="{9D8B030D-6E8A-4147-A177-3AD203B41FA5}">
                      <a16:colId xmlns:a16="http://schemas.microsoft.com/office/drawing/2014/main" val="177648276"/>
                    </a:ext>
                  </a:extLst>
                </a:gridCol>
              </a:tblGrid>
              <a:tr h="136737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800">
                          <a:effectLst/>
                        </a:rPr>
                        <a:t>RNF01</a:t>
                      </a:r>
                      <a:endParaRPr lang="es-ES" sz="1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800" dirty="0">
                          <a:effectLst/>
                        </a:rPr>
                        <a:t>Gestión de usuarios</a:t>
                      </a:r>
                      <a:endParaRPr lang="es-ES" sz="18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93062164"/>
                  </a:ext>
                </a:extLst>
              </a:tr>
              <a:tr h="53721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800">
                          <a:effectLst/>
                        </a:rPr>
                        <a:t>RNF02</a:t>
                      </a:r>
                      <a:endParaRPr lang="es-ES" sz="1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800" dirty="0">
                          <a:effectLst/>
                        </a:rPr>
                        <a:t>Gestión de calidad</a:t>
                      </a:r>
                      <a:endParaRPr lang="es-ES" sz="18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27493768"/>
                  </a:ext>
                </a:extLst>
              </a:tr>
              <a:tr h="8139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800">
                          <a:effectLst/>
                        </a:rPr>
                        <a:t>RNF03</a:t>
                      </a:r>
                      <a:endParaRPr lang="es-ES" sz="1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800">
                          <a:effectLst/>
                        </a:rPr>
                        <a:t>Estabilidad y Eficiencia</a:t>
                      </a:r>
                      <a:endParaRPr lang="es-ES" sz="1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18152802"/>
                  </a:ext>
                </a:extLst>
              </a:tr>
              <a:tr h="8139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800">
                          <a:effectLst/>
                        </a:rPr>
                        <a:t>RNF04</a:t>
                      </a:r>
                      <a:endParaRPr lang="es-ES" sz="1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800">
                          <a:effectLst/>
                        </a:rPr>
                        <a:t>Mantención</a:t>
                      </a:r>
                      <a:endParaRPr lang="es-ES" sz="1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57565806"/>
                  </a:ext>
                </a:extLst>
              </a:tr>
              <a:tr h="8139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800">
                          <a:effectLst/>
                        </a:rPr>
                        <a:t>RNF05</a:t>
                      </a:r>
                      <a:endParaRPr lang="es-ES" sz="1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800" dirty="0">
                          <a:effectLst/>
                        </a:rPr>
                        <a:t>Administración BD</a:t>
                      </a:r>
                      <a:endParaRPr lang="es-ES" sz="18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27258887"/>
                  </a:ext>
                </a:extLst>
              </a:tr>
            </a:tbl>
          </a:graphicData>
        </a:graphic>
      </p:graphicFrame>
      <p:sp>
        <p:nvSpPr>
          <p:cNvPr id="5" name="Rectángulo: esquinas diagonales cortadas 4">
            <a:extLst>
              <a:ext uri="{FF2B5EF4-FFF2-40B4-BE49-F238E27FC236}">
                <a16:creationId xmlns:a16="http://schemas.microsoft.com/office/drawing/2014/main" id="{A50DA64D-EACE-47C0-9973-0A8A63F4609E}"/>
              </a:ext>
            </a:extLst>
          </p:cNvPr>
          <p:cNvSpPr/>
          <p:nvPr/>
        </p:nvSpPr>
        <p:spPr>
          <a:xfrm>
            <a:off x="6268279" y="1233792"/>
            <a:ext cx="5706410" cy="793791"/>
          </a:xfrm>
          <a:prstGeom prst="snip2Diag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Título 3">
            <a:extLst>
              <a:ext uri="{FF2B5EF4-FFF2-40B4-BE49-F238E27FC236}">
                <a16:creationId xmlns:a16="http://schemas.microsoft.com/office/drawing/2014/main" id="{44DD282B-3D85-4896-99E7-C2B48A2651EB}"/>
              </a:ext>
            </a:extLst>
          </p:cNvPr>
          <p:cNvSpPr txBox="1">
            <a:spLocks/>
          </p:cNvSpPr>
          <p:nvPr/>
        </p:nvSpPr>
        <p:spPr>
          <a:xfrm>
            <a:off x="6268279" y="1309897"/>
            <a:ext cx="5706410" cy="6415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sz="3200" dirty="0"/>
              <a:t>Lista de Requerimientos No Funcionales</a:t>
            </a:r>
          </a:p>
        </p:txBody>
      </p:sp>
    </p:spTree>
    <p:extLst>
      <p:ext uri="{BB962C8B-B14F-4D97-AF65-F5344CB8AC3E}">
        <p14:creationId xmlns:p14="http://schemas.microsoft.com/office/powerpoint/2010/main" val="35180204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6912C3D6-FF26-4D09-84F8-755BB00BAF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8973" y="874643"/>
            <a:ext cx="8733184" cy="5983357"/>
          </a:xfrm>
          <a:prstGeom prst="rect">
            <a:avLst/>
          </a:prstGeom>
        </p:spPr>
      </p:pic>
      <p:sp>
        <p:nvSpPr>
          <p:cNvPr id="5" name="Rectángulo: esquinas diagonales cortadas 4">
            <a:extLst>
              <a:ext uri="{FF2B5EF4-FFF2-40B4-BE49-F238E27FC236}">
                <a16:creationId xmlns:a16="http://schemas.microsoft.com/office/drawing/2014/main" id="{19CD7F1A-A08F-46A1-888E-4E627CDDBEAA}"/>
              </a:ext>
            </a:extLst>
          </p:cNvPr>
          <p:cNvSpPr/>
          <p:nvPr/>
        </p:nvSpPr>
        <p:spPr>
          <a:xfrm>
            <a:off x="92767" y="3462993"/>
            <a:ext cx="2345633" cy="2225025"/>
          </a:xfrm>
          <a:prstGeom prst="snip2Diag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Título 3">
            <a:extLst>
              <a:ext uri="{FF2B5EF4-FFF2-40B4-BE49-F238E27FC236}">
                <a16:creationId xmlns:a16="http://schemas.microsoft.com/office/drawing/2014/main" id="{39A07C74-EC8E-4860-A08B-90B0809813C0}"/>
              </a:ext>
            </a:extLst>
          </p:cNvPr>
          <p:cNvSpPr txBox="1">
            <a:spLocks/>
          </p:cNvSpPr>
          <p:nvPr/>
        </p:nvSpPr>
        <p:spPr>
          <a:xfrm>
            <a:off x="92767" y="3462993"/>
            <a:ext cx="2504661" cy="20432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dirty="0"/>
              <a:t>Casos de Uso Generales</a:t>
            </a:r>
          </a:p>
        </p:txBody>
      </p:sp>
    </p:spTree>
    <p:extLst>
      <p:ext uri="{BB962C8B-B14F-4D97-AF65-F5344CB8AC3E}">
        <p14:creationId xmlns:p14="http://schemas.microsoft.com/office/powerpoint/2010/main" val="370288760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1863</TotalTime>
  <Words>617</Words>
  <Application>Microsoft Office PowerPoint</Application>
  <PresentationFormat>Panorámica</PresentationFormat>
  <Paragraphs>153</Paragraphs>
  <Slides>19</Slides>
  <Notes>0</Notes>
  <HiddenSlides>2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Cambria</vt:lpstr>
      <vt:lpstr>Times New Roman</vt:lpstr>
      <vt:lpstr>Tema de Office</vt:lpstr>
      <vt:lpstr>Portafolio de Título “Hostal Doña Clarita”</vt:lpstr>
      <vt:lpstr>Presentación de PowerPoint</vt:lpstr>
      <vt:lpstr>Presentación de PowerPoint</vt:lpstr>
      <vt:lpstr>Presentación de PowerPoint</vt:lpstr>
      <vt:lpstr>     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Tiempos planificados y Estados de avance</vt:lpstr>
      <vt:lpstr>Presentación de PowerPoint</vt:lpstr>
      <vt:lpstr>Presentación de PowerPoint</vt:lpstr>
      <vt:lpstr>Presentación de PowerPoint</vt:lpstr>
      <vt:lpstr>Demostración del Sistema  (No más de 5 Minutos)</vt:lpstr>
      <vt:lpstr>Reflexión final</vt:lpstr>
      <vt:lpstr>NOTA: Recordar que se evaluará el cumplimiento del desarrollo del Sistema considerando los siguientes aspectos mínimos:</vt:lpstr>
      <vt:lpstr>Diseño BDD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Portafolio de Título “Título del Caso”</dc:title>
  <dc:creator>Sala_</dc:creator>
  <cp:lastModifiedBy>Nibsa</cp:lastModifiedBy>
  <cp:revision>59</cp:revision>
  <dcterms:created xsi:type="dcterms:W3CDTF">2015-07-01T15:45:01Z</dcterms:created>
  <dcterms:modified xsi:type="dcterms:W3CDTF">2018-06-13T23:57:58Z</dcterms:modified>
</cp:coreProperties>
</file>