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60" r:id="rId5"/>
    <p:sldId id="277" r:id="rId6"/>
    <p:sldId id="259" r:id="rId7"/>
    <p:sldId id="271" r:id="rId8"/>
    <p:sldId id="278" r:id="rId9"/>
    <p:sldId id="261" r:id="rId10"/>
    <p:sldId id="267" r:id="rId11"/>
    <p:sldId id="273" r:id="rId12"/>
    <p:sldId id="274" r:id="rId13"/>
    <p:sldId id="268" r:id="rId14"/>
    <p:sldId id="275" r:id="rId15"/>
    <p:sldId id="276" r:id="rId16"/>
    <p:sldId id="270" r:id="rId17"/>
    <p:sldId id="265" r:id="rId18"/>
    <p:sldId id="266" r:id="rId1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11-06-2018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632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11-06-2018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699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11-06-2018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887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11-06-2018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78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11-06-2018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789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11-06-2018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738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11-06-2018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727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11-06-2018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701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11-06-2018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558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11-06-2018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001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11-06-2018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732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040A3-26B0-41B9-8D0E-A6E2BE76A0F6}" type="datetimeFigureOut">
              <a:rPr lang="es-CL" smtClean="0"/>
              <a:t>11-06-2018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201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Portafolio de Título</a:t>
            </a:r>
            <a:br>
              <a:rPr lang="es-CL" dirty="0"/>
            </a:br>
            <a:r>
              <a:rPr lang="es-CL" sz="3200" dirty="0"/>
              <a:t>“Hostal Doña Clarita”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41386"/>
            <a:ext cx="9144000" cy="2404867"/>
          </a:xfrm>
        </p:spPr>
        <p:txBody>
          <a:bodyPr>
            <a:noAutofit/>
          </a:bodyPr>
          <a:lstStyle/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Analista Programador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Escuela de Informática y Telecomunicaciones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Sede Maipú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Docente Instructor de la Asignatura: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Marco Duarte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Hugo Araya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Nibsa Contreras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Jordán Quiroz</a:t>
            </a:r>
          </a:p>
          <a:p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2151433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3734665"/>
            <a:ext cx="2319131" cy="329574"/>
          </a:xfrm>
        </p:spPr>
        <p:txBody>
          <a:bodyPr>
            <a:normAutofit fontScale="90000"/>
          </a:bodyPr>
          <a:lstStyle/>
          <a:p>
            <a:r>
              <a:rPr lang="es-CL" dirty="0"/>
              <a:t>Casos de Uso Generales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912C3D6-FF26-4D09-84F8-755BB00BA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130" y="874643"/>
            <a:ext cx="8494643" cy="598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87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25287" y="3462618"/>
            <a:ext cx="2319131" cy="329574"/>
          </a:xfrm>
        </p:spPr>
        <p:txBody>
          <a:bodyPr>
            <a:noAutofit/>
          </a:bodyPr>
          <a:lstStyle/>
          <a:p>
            <a:r>
              <a:rPr lang="es-CL" sz="3200" dirty="0"/>
              <a:t>Diagrama de Actividad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8466BA4-D49C-4E6B-919F-2FCA7A75A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948" y="878784"/>
            <a:ext cx="6308035" cy="597921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44DCF23-8F28-4123-BF1C-57B567B703D4}"/>
              </a:ext>
            </a:extLst>
          </p:cNvPr>
          <p:cNvSpPr txBox="1"/>
          <p:nvPr/>
        </p:nvSpPr>
        <p:spPr>
          <a:xfrm>
            <a:off x="9037983" y="3511935"/>
            <a:ext cx="2928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Administrador- Registrar Habitación</a:t>
            </a:r>
          </a:p>
        </p:txBody>
      </p:sp>
    </p:spTree>
    <p:extLst>
      <p:ext uri="{BB962C8B-B14F-4D97-AF65-F5344CB8AC3E}">
        <p14:creationId xmlns:p14="http://schemas.microsoft.com/office/powerpoint/2010/main" val="3573124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4042" y="3264213"/>
            <a:ext cx="2319131" cy="329574"/>
          </a:xfrm>
        </p:spPr>
        <p:txBody>
          <a:bodyPr>
            <a:noAutofit/>
          </a:bodyPr>
          <a:lstStyle/>
          <a:p>
            <a:r>
              <a:rPr lang="es-CL" sz="3200" dirty="0"/>
              <a:t>Diagrama de Arquitectura</a:t>
            </a:r>
          </a:p>
        </p:txBody>
      </p:sp>
      <p:pic>
        <p:nvPicPr>
          <p:cNvPr id="5" name="Imagen 4" descr="C:\Users\Nibsa\Desktop\PORTAFOLIO\img PPT presentación\ddearqui.jpg">
            <a:extLst>
              <a:ext uri="{FF2B5EF4-FFF2-40B4-BE49-F238E27FC236}">
                <a16:creationId xmlns:a16="http://schemas.microsoft.com/office/drawing/2014/main" id="{650F9D91-B888-480C-A268-FD7CE41EE2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483" y="914400"/>
            <a:ext cx="6674334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D7516D5-051B-4167-ABB0-423952ECF4E2}"/>
              </a:ext>
            </a:extLst>
          </p:cNvPr>
          <p:cNvSpPr/>
          <p:nvPr/>
        </p:nvSpPr>
        <p:spPr>
          <a:xfrm>
            <a:off x="373442" y="4482114"/>
            <a:ext cx="3164888" cy="1892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 herramienta visual es una vista simplificada del sistema que incluye los componentes principales del software y la conducta de esos componentes.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29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94389" y="1020319"/>
            <a:ext cx="10051907" cy="530186"/>
          </a:xfrm>
        </p:spPr>
        <p:txBody>
          <a:bodyPr>
            <a:normAutofit fontScale="90000"/>
          </a:bodyPr>
          <a:lstStyle/>
          <a:p>
            <a:r>
              <a:rPr lang="es-CL" dirty="0"/>
              <a:t>Tiempos planificados y Estados de avance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18305" y="1786846"/>
            <a:ext cx="105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Lista de Módulos o Artefactos de Sistema Construidos y Nivel de Completitud (Cumplido, Pendiente, Abortado)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810978"/>
              </p:ext>
            </p:extLst>
          </p:nvPr>
        </p:nvGraphicFramePr>
        <p:xfrm>
          <a:off x="1065693" y="2392519"/>
          <a:ext cx="1030800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8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N°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COMPONENTES O ARTEFACTOS DEL</a:t>
                      </a:r>
                      <a:r>
                        <a:rPr lang="es-CL" baseline="0" dirty="0"/>
                        <a:t> SISTEMA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ESTADO 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Diseño Base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Cumplido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Casos de Usos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Cumplido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Diagrama de 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Cumplido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/>
                        <a:t>MockUps</a:t>
                      </a:r>
                      <a:r>
                        <a:rPr lang="es-CL" dirty="0"/>
                        <a:t> Escritorio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Pendiente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/>
                        <a:t>MockUps</a:t>
                      </a:r>
                      <a:r>
                        <a:rPr lang="es-CL" dirty="0"/>
                        <a:t>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Cumplido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/>
                        <a:t>Login</a:t>
                      </a:r>
                      <a:r>
                        <a:rPr lang="es-CL" dirty="0"/>
                        <a:t> – Usando sesiones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Pendiente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Programar Mantenedores por módulos (WEB)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Pendiente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Separar por módulos en app Escritorio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Cumplido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Diagrama de arquitectura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Cumplido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918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7846C-4042-4CA6-A1BA-670BFE0A2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0" y="828951"/>
            <a:ext cx="10320131" cy="575779"/>
          </a:xfrm>
        </p:spPr>
        <p:txBody>
          <a:bodyPr>
            <a:noAutofit/>
          </a:bodyPr>
          <a:lstStyle/>
          <a:p>
            <a:r>
              <a:rPr lang="es-ES" sz="3200" dirty="0"/>
              <a:t>Aplicación de Escritorio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3B38BD9-F964-440C-B9DF-7004C9AD2F1A}"/>
              </a:ext>
            </a:extLst>
          </p:cNvPr>
          <p:cNvSpPr txBox="1"/>
          <p:nvPr/>
        </p:nvSpPr>
        <p:spPr>
          <a:xfrm>
            <a:off x="9074509" y="140473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1. </a:t>
            </a:r>
            <a:r>
              <a:rPr lang="es-ES" dirty="0" err="1"/>
              <a:t>Login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4803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7846C-4042-4CA6-A1BA-670BFE0A2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043" y="997569"/>
            <a:ext cx="4065105" cy="354152"/>
          </a:xfrm>
        </p:spPr>
        <p:txBody>
          <a:bodyPr>
            <a:noAutofit/>
          </a:bodyPr>
          <a:lstStyle/>
          <a:p>
            <a:r>
              <a:rPr lang="es-ES" sz="3200" dirty="0"/>
              <a:t>Aplicación de Escritorio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15F3EA-1F5C-4719-9C30-5123BD873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144" y="1748250"/>
            <a:ext cx="8650132" cy="423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69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1079" y="2940899"/>
            <a:ext cx="10515600" cy="1325563"/>
          </a:xfrm>
        </p:spPr>
        <p:txBody>
          <a:bodyPr/>
          <a:lstStyle/>
          <a:p>
            <a:pPr algn="ctr"/>
            <a:r>
              <a:rPr lang="es-CL" dirty="0"/>
              <a:t>Demostración del Sistema </a:t>
            </a:r>
            <a:br>
              <a:rPr lang="es-CL" dirty="0"/>
            </a:br>
            <a:r>
              <a:rPr lang="es-CL" sz="2400" dirty="0"/>
              <a:t>(No más de 5 Minutos)</a:t>
            </a:r>
          </a:p>
        </p:txBody>
      </p:sp>
    </p:spTree>
    <p:extLst>
      <p:ext uri="{BB962C8B-B14F-4D97-AF65-F5344CB8AC3E}">
        <p14:creationId xmlns:p14="http://schemas.microsoft.com/office/powerpoint/2010/main" val="2274548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974937"/>
            <a:ext cx="10515600" cy="1325563"/>
          </a:xfrm>
        </p:spPr>
        <p:txBody>
          <a:bodyPr/>
          <a:lstStyle/>
          <a:p>
            <a:r>
              <a:rPr lang="es-CL" dirty="0"/>
              <a:t>Reflexión final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838200" y="2092682"/>
            <a:ext cx="967096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CL" b="1" dirty="0"/>
              <a:t>Lecciones Aprendidas con la Experiencia.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s-CL" dirty="0"/>
              <a:t>¿Cuáles fueron los principales problemas que se vivieron como equipo?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s-CL" dirty="0"/>
              <a:t>¿Cómo los evitaría para un próximo proyecto?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s-CL" dirty="0"/>
              <a:t>¿Cuáles fueron los casos más complejos en desarrollar?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s-CL" dirty="0"/>
              <a:t>¿Perciben un crecimiento en su capacidad para desarrollar proyectos informáticos reales?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s-CL" dirty="0"/>
              <a:t>¿Cómo se abordó la gestión del proyecto?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s-CL" dirty="0"/>
              <a:t>¿Cuáles fueron los principales auto-aprendizajes a nivel técnico que han logrado en el proceso?</a:t>
            </a:r>
          </a:p>
        </p:txBody>
      </p:sp>
    </p:spTree>
    <p:extLst>
      <p:ext uri="{BB962C8B-B14F-4D97-AF65-F5344CB8AC3E}">
        <p14:creationId xmlns:p14="http://schemas.microsoft.com/office/powerpoint/2010/main" val="466460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3139" y="1047706"/>
            <a:ext cx="10515600" cy="1325563"/>
          </a:xfrm>
        </p:spPr>
        <p:txBody>
          <a:bodyPr>
            <a:noAutofit/>
          </a:bodyPr>
          <a:lstStyle/>
          <a:p>
            <a:r>
              <a:rPr lang="es-CL" sz="3200" dirty="0"/>
              <a:t>NOTA:</a:t>
            </a:r>
            <a:br>
              <a:rPr lang="es-CL" sz="3200" dirty="0"/>
            </a:br>
            <a:r>
              <a:rPr lang="es-CL" sz="3200" dirty="0">
                <a:solidFill>
                  <a:srgbClr val="FF0000"/>
                </a:solidFill>
              </a:rPr>
              <a:t>Recordar que se evaluará el cumplimiento del desarrollo del Sistema considerando los siguientes aspectos mínimos: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013139" y="2703626"/>
            <a:ext cx="9702083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spcAft>
                <a:spcPts val="1000"/>
              </a:spcAft>
            </a:pPr>
            <a:r>
              <a:rPr lang="es-CL" b="0" i="0" u="none" strike="noStrike" dirty="0">
                <a:solidFill>
                  <a:srgbClr val="365F91"/>
                </a:solidFill>
                <a:effectLst/>
                <a:latin typeface="Cambria" panose="02040503050406030204" pitchFamily="18" charset="0"/>
              </a:rPr>
              <a:t>4.1. Requisitos Funcionales Comunes</a:t>
            </a:r>
            <a:endParaRPr lang="es-CL" b="0" dirty="0"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 sistema debe considerar la autenticación de usuarios.</a:t>
            </a:r>
            <a:endParaRPr lang="es-CL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 sistema debe considerar el manejo de múltiples perfiles por usuario.</a:t>
            </a:r>
            <a:endParaRPr lang="es-CL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 sistema debe considerar la mantención de los datos maestros del sistema</a:t>
            </a:r>
            <a:endParaRPr lang="es-CL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28600">
              <a:spcAft>
                <a:spcPts val="1000"/>
              </a:spcAft>
            </a:pPr>
            <a:r>
              <a:rPr lang="es-CL" b="0" i="0" u="none" strike="noStrike" dirty="0">
                <a:solidFill>
                  <a:srgbClr val="365F91"/>
                </a:solidFill>
                <a:effectLst/>
                <a:latin typeface="Cambria" panose="02040503050406030204" pitchFamily="18" charset="0"/>
              </a:rPr>
              <a:t>4.2. Requisitos no Funcionales Comunes</a:t>
            </a:r>
            <a:endParaRPr lang="es-CL" b="0" dirty="0"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 sistema debe ser desarrollado en capas.</a:t>
            </a:r>
            <a:endParaRPr lang="es-CL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 base de datos a utilizar debe ser Oracle</a:t>
            </a:r>
            <a:endParaRPr lang="es-CL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 sistema debe tener una interfaz web y una interfaz de escritorio o </a:t>
            </a:r>
            <a:r>
              <a:rPr lang="es-CL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mobile</a:t>
            </a:r>
            <a:endParaRPr lang="es-CL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Los procesamientos </a:t>
            </a:r>
            <a:r>
              <a:rPr lang="es-CL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batch</a:t>
            </a: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deben realizarse con PL/SQL en Oracle (procedimientos almacenados)</a:t>
            </a:r>
            <a:endParaRPr lang="es-CL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69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BE554CB-4F59-4003-BC5A-FCF4464A1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519" y="1409612"/>
            <a:ext cx="4701232" cy="389282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DB9F1F0-F57A-4472-9254-63AE4B91C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910" y="3708759"/>
            <a:ext cx="3909275" cy="281229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1C5C4094-41AF-4DF0-8085-27AD96B1BE83}"/>
              </a:ext>
            </a:extLst>
          </p:cNvPr>
          <p:cNvSpPr/>
          <p:nvPr/>
        </p:nvSpPr>
        <p:spPr>
          <a:xfrm>
            <a:off x="102815" y="4279860"/>
            <a:ext cx="37234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</a:rPr>
              <a:t>HOSTAL DOÑA CLARITA es una empresa familiar, orientada principalmente a dar un servicio de calidad y seguridad a trabajadores que necesitan hospedaje por periodos de tiempo. Este servicio es exclusivo para empresas.</a:t>
            </a:r>
            <a:endParaRPr lang="es-ES" dirty="0"/>
          </a:p>
        </p:txBody>
      </p:sp>
      <p:sp>
        <p:nvSpPr>
          <p:cNvPr id="11" name="Flecha: cheurón 10">
            <a:extLst>
              <a:ext uri="{FF2B5EF4-FFF2-40B4-BE49-F238E27FC236}">
                <a16:creationId xmlns:a16="http://schemas.microsoft.com/office/drawing/2014/main" id="{60678838-4C88-402B-8F8D-E62AA6CA0F01}"/>
              </a:ext>
            </a:extLst>
          </p:cNvPr>
          <p:cNvSpPr/>
          <p:nvPr/>
        </p:nvSpPr>
        <p:spPr>
          <a:xfrm>
            <a:off x="7375354" y="5640946"/>
            <a:ext cx="338693" cy="541595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Flecha: cheurón 11">
            <a:extLst>
              <a:ext uri="{FF2B5EF4-FFF2-40B4-BE49-F238E27FC236}">
                <a16:creationId xmlns:a16="http://schemas.microsoft.com/office/drawing/2014/main" id="{D14E96DE-F43A-46F0-B7DB-3026B8C9611F}"/>
              </a:ext>
            </a:extLst>
          </p:cNvPr>
          <p:cNvSpPr/>
          <p:nvPr/>
        </p:nvSpPr>
        <p:spPr>
          <a:xfrm>
            <a:off x="3183541" y="2941895"/>
            <a:ext cx="338693" cy="487105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A1419C6-D8DC-402A-8BA2-4AD633A99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31" y="1683026"/>
            <a:ext cx="2826526" cy="2025733"/>
          </a:xfrm>
          <a:prstGeom prst="rect">
            <a:avLst/>
          </a:prstGeom>
        </p:spPr>
      </p:pic>
      <p:sp>
        <p:nvSpPr>
          <p:cNvPr id="8" name="Rectángulo: esquinas diagonales cortadas 7">
            <a:extLst>
              <a:ext uri="{FF2B5EF4-FFF2-40B4-BE49-F238E27FC236}">
                <a16:creationId xmlns:a16="http://schemas.microsoft.com/office/drawing/2014/main" id="{39B1E877-16BF-40EC-A056-5FFD01819322}"/>
              </a:ext>
            </a:extLst>
          </p:cNvPr>
          <p:cNvSpPr/>
          <p:nvPr/>
        </p:nvSpPr>
        <p:spPr>
          <a:xfrm>
            <a:off x="10105510" y="1409612"/>
            <a:ext cx="1871759" cy="612292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Título 3">
            <a:extLst>
              <a:ext uri="{FF2B5EF4-FFF2-40B4-BE49-F238E27FC236}">
                <a16:creationId xmlns:a16="http://schemas.microsoft.com/office/drawing/2014/main" id="{296AE823-BB8A-45B2-AAFC-94A612A6A045}"/>
              </a:ext>
            </a:extLst>
          </p:cNvPr>
          <p:cNvSpPr txBox="1">
            <a:spLocks/>
          </p:cNvSpPr>
          <p:nvPr/>
        </p:nvSpPr>
        <p:spPr>
          <a:xfrm>
            <a:off x="10209881" y="1452207"/>
            <a:ext cx="1655472" cy="527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dirty="0"/>
              <a:t>Contexto</a:t>
            </a:r>
          </a:p>
        </p:txBody>
      </p:sp>
    </p:spTree>
    <p:extLst>
      <p:ext uri="{BB962C8B-B14F-4D97-AF65-F5344CB8AC3E}">
        <p14:creationId xmlns:p14="http://schemas.microsoft.com/office/powerpoint/2010/main" val="197359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BF064C7-1329-4579-A532-F284BABFD450}"/>
              </a:ext>
            </a:extLst>
          </p:cNvPr>
          <p:cNvSpPr/>
          <p:nvPr/>
        </p:nvSpPr>
        <p:spPr>
          <a:xfrm>
            <a:off x="240131" y="3024176"/>
            <a:ext cx="3048000" cy="3548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administración de servicios de hospedajes y alimentación para grupos de trabajadores generalmente resultan ser actividades de implementación muy caras y difíciles de controlar. Estos servicios no permiten ser competitivos por los gastos involucrados.</a:t>
            </a:r>
            <a:endParaRPr lang="es-E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659203A-4420-4CA2-B2AC-70519DEA6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748" y="1644609"/>
            <a:ext cx="3761525" cy="492847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3185534-9E09-4951-8C3E-D9EBEEF46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489" y="4238508"/>
            <a:ext cx="4354981" cy="2135788"/>
          </a:xfrm>
          <a:prstGeom prst="rect">
            <a:avLst/>
          </a:prstGeom>
        </p:spPr>
      </p:pic>
      <p:sp>
        <p:nvSpPr>
          <p:cNvPr id="3" name="Rectángulo: esquinas diagonales cortadas 2">
            <a:extLst>
              <a:ext uri="{FF2B5EF4-FFF2-40B4-BE49-F238E27FC236}">
                <a16:creationId xmlns:a16="http://schemas.microsoft.com/office/drawing/2014/main" id="{37304DFC-BAA8-4FD5-8CC4-7F7AD36717F1}"/>
              </a:ext>
            </a:extLst>
          </p:cNvPr>
          <p:cNvSpPr/>
          <p:nvPr/>
        </p:nvSpPr>
        <p:spPr>
          <a:xfrm>
            <a:off x="7699513" y="1644609"/>
            <a:ext cx="4306957" cy="793791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5D7A04BA-FBAE-42E1-9DFC-43BC9E8AD84E}"/>
              </a:ext>
            </a:extLst>
          </p:cNvPr>
          <p:cNvSpPr txBox="1">
            <a:spLocks/>
          </p:cNvSpPr>
          <p:nvPr/>
        </p:nvSpPr>
        <p:spPr>
          <a:xfrm>
            <a:off x="7802319" y="1796820"/>
            <a:ext cx="4204151" cy="53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dirty="0"/>
              <a:t>Problemática a Resolver</a:t>
            </a:r>
          </a:p>
        </p:txBody>
      </p:sp>
    </p:spTree>
    <p:extLst>
      <p:ext uri="{BB962C8B-B14F-4D97-AF65-F5344CB8AC3E}">
        <p14:creationId xmlns:p14="http://schemas.microsoft.com/office/powerpoint/2010/main" val="186758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08382" y="1882341"/>
            <a:ext cx="10575235" cy="641806"/>
          </a:xfrm>
        </p:spPr>
        <p:txBody>
          <a:bodyPr>
            <a:normAutofit fontScale="90000"/>
          </a:bodyPr>
          <a:lstStyle/>
          <a:p>
            <a:pPr algn="ctr"/>
            <a:br>
              <a:rPr lang="es-CL" sz="4000" dirty="0"/>
            </a:br>
            <a:br>
              <a:rPr lang="es-CL" sz="1800" dirty="0"/>
            </a:br>
            <a:b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CL" sz="1800" dirty="0"/>
            </a:br>
            <a:br>
              <a:rPr lang="es-ES" sz="1800" dirty="0">
                <a:latin typeface="+mn-lt"/>
              </a:rPr>
            </a:br>
            <a:br>
              <a:rPr lang="es-CL" dirty="0"/>
            </a:br>
            <a:endParaRPr lang="es-CL" dirty="0"/>
          </a:p>
        </p:txBody>
      </p:sp>
      <p:pic>
        <p:nvPicPr>
          <p:cNvPr id="3074" name="Picture 2" descr="Resultado de imagen para pagina web icon">
            <a:extLst>
              <a:ext uri="{FF2B5EF4-FFF2-40B4-BE49-F238E27FC236}">
                <a16:creationId xmlns:a16="http://schemas.microsoft.com/office/drawing/2014/main" id="{1B3F1B81-D0A3-466C-A0C9-CEF7ED0C3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574" y="2891753"/>
            <a:ext cx="2435288" cy="243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n relacionada">
            <a:extLst>
              <a:ext uri="{FF2B5EF4-FFF2-40B4-BE49-F238E27FC236}">
                <a16:creationId xmlns:a16="http://schemas.microsoft.com/office/drawing/2014/main" id="{3CE25FA5-C980-4E59-995E-35EB72DC1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81" y="284188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2465FDA-F4BC-449E-B052-FABC6F4CAC52}"/>
              </a:ext>
            </a:extLst>
          </p:cNvPr>
          <p:cNvSpPr txBox="1"/>
          <p:nvPr/>
        </p:nvSpPr>
        <p:spPr>
          <a:xfrm>
            <a:off x="4845379" y="1616804"/>
            <a:ext cx="2690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Sistema de Software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62F9366-48A8-40B1-B85C-166083C23958}"/>
              </a:ext>
            </a:extLst>
          </p:cNvPr>
          <p:cNvSpPr txBox="1"/>
          <p:nvPr/>
        </p:nvSpPr>
        <p:spPr>
          <a:xfrm>
            <a:off x="8727070" y="2202381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  <a:t>Aplicación de Escritorio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BA016F-9648-4061-A8A0-A6D283E3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287" y="3709603"/>
            <a:ext cx="829528" cy="82952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90E640F-8106-4203-9DD2-1B143006D639}"/>
              </a:ext>
            </a:extLst>
          </p:cNvPr>
          <p:cNvSpPr txBox="1"/>
          <p:nvPr/>
        </p:nvSpPr>
        <p:spPr>
          <a:xfrm>
            <a:off x="4783632" y="3840568"/>
            <a:ext cx="281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  <a:t>Ver Órdenes de Compra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AC8F0DE-47DD-4748-AC8E-5E278B10BB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804" y="2702111"/>
            <a:ext cx="829528" cy="82952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AE7CA88-FC8C-46B2-88B6-3D2D93235BDA}"/>
              </a:ext>
            </a:extLst>
          </p:cNvPr>
          <p:cNvSpPr txBox="1"/>
          <p:nvPr/>
        </p:nvSpPr>
        <p:spPr>
          <a:xfrm>
            <a:off x="4702865" y="2766096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Pedir</a:t>
            </a:r>
            <a: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Habitaciones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5651D72-C165-4686-8AD7-3568A546A7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804" y="4720884"/>
            <a:ext cx="829528" cy="829528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C5124D33-B68E-4A5C-A078-483BCA894F74}"/>
              </a:ext>
            </a:extLst>
          </p:cNvPr>
          <p:cNvSpPr txBox="1"/>
          <p:nvPr/>
        </p:nvSpPr>
        <p:spPr>
          <a:xfrm>
            <a:off x="4678878" y="4780971"/>
            <a:ext cx="354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Listar Trabajadores (Huéspedes)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F2E9EB2-79E6-4787-BDB8-B8F9F79736C5}"/>
              </a:ext>
            </a:extLst>
          </p:cNvPr>
          <p:cNvSpPr txBox="1"/>
          <p:nvPr/>
        </p:nvSpPr>
        <p:spPr>
          <a:xfrm>
            <a:off x="1099906" y="2195989"/>
            <a:ext cx="148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  <a:t>Página Web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D6BFC96-93D0-4326-B4E0-0E97507B6F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215" y="5681782"/>
            <a:ext cx="829528" cy="829528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551173E7-6F51-4076-AAA6-67B4B70D4A72}"/>
              </a:ext>
            </a:extLst>
          </p:cNvPr>
          <p:cNvSpPr txBox="1"/>
          <p:nvPr/>
        </p:nvSpPr>
        <p:spPr>
          <a:xfrm>
            <a:off x="5255760" y="5774929"/>
            <a:ext cx="231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  <a:t>Listar Habitaciones</a:t>
            </a:r>
          </a:p>
        </p:txBody>
      </p:sp>
      <p:sp>
        <p:nvSpPr>
          <p:cNvPr id="19" name="Rectángulo: esquinas diagonales cortadas 18">
            <a:extLst>
              <a:ext uri="{FF2B5EF4-FFF2-40B4-BE49-F238E27FC236}">
                <a16:creationId xmlns:a16="http://schemas.microsoft.com/office/drawing/2014/main" id="{6803BDBA-08BF-42D0-9524-D8C0038D9A24}"/>
              </a:ext>
            </a:extLst>
          </p:cNvPr>
          <p:cNvSpPr/>
          <p:nvPr/>
        </p:nvSpPr>
        <p:spPr>
          <a:xfrm>
            <a:off x="10050116" y="1132579"/>
            <a:ext cx="1749287" cy="702196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Título 3">
            <a:extLst>
              <a:ext uri="{FF2B5EF4-FFF2-40B4-BE49-F238E27FC236}">
                <a16:creationId xmlns:a16="http://schemas.microsoft.com/office/drawing/2014/main" id="{CB3AEE02-75DA-4C71-B1E5-6B85919E26F1}"/>
              </a:ext>
            </a:extLst>
          </p:cNvPr>
          <p:cNvSpPr txBox="1">
            <a:spLocks/>
          </p:cNvSpPr>
          <p:nvPr/>
        </p:nvSpPr>
        <p:spPr>
          <a:xfrm>
            <a:off x="10140278" y="1238330"/>
            <a:ext cx="2004290" cy="53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dirty="0"/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74292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1325C-8AEB-4FDA-BA2A-BD0D9E892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8CEB449-40F8-4082-BE18-29A4EA34F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509963"/>
            <a:ext cx="5486400" cy="267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MÓDULO DE ADMINISTRACIÓN DE HOSTAL</a:t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Gestión de flujo de huéspedes </a:t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Gestión de habitaciones y servicios de comedor.</a:t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Administración de empleados.</a:t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Informes y estadísticas del Sistema.</a:t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MÓDULO DE ADMINISTRACIÓN PROVEEDORES</a:t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Administración de Proveedores.</a:t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Gestión de Orden de Pedidos y Recepción de Productos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70D804D-D575-4DE0-9751-5174684FB5D0}"/>
              </a:ext>
            </a:extLst>
          </p:cNvPr>
          <p:cNvSpPr/>
          <p:nvPr/>
        </p:nvSpPr>
        <p:spPr>
          <a:xfrm>
            <a:off x="6467061" y="412278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MÓDULO DE ADMINISTRACIÓN DE FACTURACIÓN</a:t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Gestión de los contratos con las empresas, que facilite la solicitud de servicios y su facturación.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52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480F4A4D-A701-4871-BC88-5F3B0AAAB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566517"/>
              </p:ext>
            </p:extLst>
          </p:nvPr>
        </p:nvGraphicFramePr>
        <p:xfrm>
          <a:off x="217312" y="1233792"/>
          <a:ext cx="5878688" cy="5392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4605">
                  <a:extLst>
                    <a:ext uri="{9D8B030D-6E8A-4147-A177-3AD203B41FA5}">
                      <a16:colId xmlns:a16="http://schemas.microsoft.com/office/drawing/2014/main" val="2393397617"/>
                    </a:ext>
                  </a:extLst>
                </a:gridCol>
                <a:gridCol w="4934083">
                  <a:extLst>
                    <a:ext uri="{9D8B030D-6E8A-4147-A177-3AD203B41FA5}">
                      <a16:colId xmlns:a16="http://schemas.microsoft.com/office/drawing/2014/main" val="3980006285"/>
                    </a:ext>
                  </a:extLst>
                </a:gridCol>
              </a:tblGrid>
              <a:tr h="256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>
                          <a:effectLst/>
                        </a:rPr>
                        <a:t>Nº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 dirty="0">
                          <a:effectLst/>
                        </a:rPr>
                        <a:t>Descripción</a:t>
                      </a:r>
                      <a:endParaRPr lang="es-E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extLst>
                  <a:ext uri="{0D108BD9-81ED-4DB2-BD59-A6C34878D82A}">
                    <a16:rowId xmlns:a16="http://schemas.microsoft.com/office/drawing/2014/main" val="2982009016"/>
                  </a:ext>
                </a:extLst>
              </a:tr>
              <a:tr h="227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RF01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Registrar Empresa</a:t>
                      </a:r>
                      <a:endParaRPr lang="es-ES" sz="1600" dirty="0">
                        <a:effectLst/>
                      </a:endParaRPr>
                    </a:p>
                  </a:txBody>
                  <a:tcPr marL="54159" marR="54159" marT="0" marB="0"/>
                </a:tc>
                <a:extLst>
                  <a:ext uri="{0D108BD9-81ED-4DB2-BD59-A6C34878D82A}">
                    <a16:rowId xmlns:a16="http://schemas.microsoft.com/office/drawing/2014/main" val="2003657016"/>
                  </a:ext>
                </a:extLst>
              </a:tr>
              <a:tr h="227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RF02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Generar Mantenedor de Datos Empresas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extLst>
                  <a:ext uri="{0D108BD9-81ED-4DB2-BD59-A6C34878D82A}">
                    <a16:rowId xmlns:a16="http://schemas.microsoft.com/office/drawing/2014/main" val="877581432"/>
                  </a:ext>
                </a:extLst>
              </a:tr>
              <a:tr h="227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RF03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Generar Mantenedor de Datos Huéspedes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extLst>
                  <a:ext uri="{0D108BD9-81ED-4DB2-BD59-A6C34878D82A}">
                    <a16:rowId xmlns:a16="http://schemas.microsoft.com/office/drawing/2014/main" val="3842541924"/>
                  </a:ext>
                </a:extLst>
              </a:tr>
              <a:tr h="227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RF04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Ingresar Solicitud de Servicios (OC)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extLst>
                  <a:ext uri="{0D108BD9-81ED-4DB2-BD59-A6C34878D82A}">
                    <a16:rowId xmlns:a16="http://schemas.microsoft.com/office/drawing/2014/main" val="196044299"/>
                  </a:ext>
                </a:extLst>
              </a:tr>
              <a:tr h="227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RF05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Generar Mantenedor de Datos Solicitud de Servicios (OC)</a:t>
                      </a:r>
                      <a:endParaRPr lang="es-ES" sz="1600" dirty="0">
                        <a:effectLst/>
                      </a:endParaRPr>
                    </a:p>
                  </a:txBody>
                  <a:tcPr marL="54159" marR="54159" marT="0" marB="0"/>
                </a:tc>
                <a:extLst>
                  <a:ext uri="{0D108BD9-81ED-4DB2-BD59-A6C34878D82A}">
                    <a16:rowId xmlns:a16="http://schemas.microsoft.com/office/drawing/2014/main" val="464139011"/>
                  </a:ext>
                </a:extLst>
              </a:tr>
              <a:tr h="4702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RF06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Generación de Factura</a:t>
                      </a:r>
                      <a:endParaRPr lang="es-ES" sz="1600" dirty="0">
                        <a:effectLst/>
                      </a:endParaRPr>
                    </a:p>
                  </a:txBody>
                  <a:tcPr marL="54159" marR="54159" marT="0" marB="0"/>
                </a:tc>
                <a:extLst>
                  <a:ext uri="{0D108BD9-81ED-4DB2-BD59-A6C34878D82A}">
                    <a16:rowId xmlns:a16="http://schemas.microsoft.com/office/drawing/2014/main" val="1462591645"/>
                  </a:ext>
                </a:extLst>
              </a:tr>
              <a:tr h="4702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RF07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Generar Mantenedor de Datos Facturas</a:t>
                      </a:r>
                      <a:endParaRPr lang="es-ES" sz="1600" dirty="0">
                        <a:effectLst/>
                      </a:endParaRPr>
                    </a:p>
                  </a:txBody>
                  <a:tcPr marL="54159" marR="54159" marT="0" marB="0"/>
                </a:tc>
                <a:extLst>
                  <a:ext uri="{0D108BD9-81ED-4DB2-BD59-A6C34878D82A}">
                    <a16:rowId xmlns:a16="http://schemas.microsoft.com/office/drawing/2014/main" val="4019333230"/>
                  </a:ext>
                </a:extLst>
              </a:tr>
              <a:tr h="4702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RF08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Generar Mantenedor de Datos Comedor</a:t>
                      </a:r>
                      <a:endParaRPr lang="es-ES" sz="1600" dirty="0">
                        <a:effectLst/>
                      </a:endParaRPr>
                    </a:p>
                  </a:txBody>
                  <a:tcPr marL="54159" marR="54159" marT="0" marB="0"/>
                </a:tc>
                <a:extLst>
                  <a:ext uri="{0D108BD9-81ED-4DB2-BD59-A6C34878D82A}">
                    <a16:rowId xmlns:a16="http://schemas.microsoft.com/office/drawing/2014/main" val="2560663833"/>
                  </a:ext>
                </a:extLst>
              </a:tr>
              <a:tr h="4702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RF09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Generar Mantenedor de Datos Habitación</a:t>
                      </a:r>
                      <a:endParaRPr lang="es-ES" sz="1600" dirty="0">
                        <a:effectLst/>
                      </a:endParaRPr>
                    </a:p>
                  </a:txBody>
                  <a:tcPr marL="54159" marR="54159" marT="0" marB="0"/>
                </a:tc>
                <a:extLst>
                  <a:ext uri="{0D108BD9-81ED-4DB2-BD59-A6C34878D82A}">
                    <a16:rowId xmlns:a16="http://schemas.microsoft.com/office/drawing/2014/main" val="784638690"/>
                  </a:ext>
                </a:extLst>
              </a:tr>
              <a:tr h="7124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RF08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Generar Administrador de Ingreso y Salida de Huéspedes. (CheckIn-CheckOut).</a:t>
                      </a:r>
                      <a:endParaRPr lang="es-ES" sz="1600" dirty="0">
                        <a:effectLst/>
                      </a:endParaRPr>
                    </a:p>
                  </a:txBody>
                  <a:tcPr marL="54159" marR="54159" marT="0" marB="0"/>
                </a:tc>
                <a:extLst>
                  <a:ext uri="{0D108BD9-81ED-4DB2-BD59-A6C34878D82A}">
                    <a16:rowId xmlns:a16="http://schemas.microsoft.com/office/drawing/2014/main" val="3322490496"/>
                  </a:ext>
                </a:extLst>
              </a:tr>
              <a:tr h="7124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RF09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Registrar datos de Empleado y generar Usuario para sistema</a:t>
                      </a:r>
                      <a:endParaRPr lang="es-ES" sz="1600" dirty="0">
                        <a:effectLst/>
                      </a:endParaRPr>
                    </a:p>
                  </a:txBody>
                  <a:tcPr marL="54159" marR="54159" marT="0" marB="0"/>
                </a:tc>
                <a:extLst>
                  <a:ext uri="{0D108BD9-81ED-4DB2-BD59-A6C34878D82A}">
                    <a16:rowId xmlns:a16="http://schemas.microsoft.com/office/drawing/2014/main" val="1723422640"/>
                  </a:ext>
                </a:extLst>
              </a:tr>
              <a:tr h="4702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RF10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59" marR="5415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343150" algn="l"/>
                        </a:tabLst>
                      </a:pPr>
                      <a:r>
                        <a:rPr lang="es-AR" sz="1600" dirty="0">
                          <a:effectLst/>
                        </a:rPr>
                        <a:t>Generar Mantenedor de Datos Empleado</a:t>
                      </a:r>
                      <a:endParaRPr lang="es-ES" sz="1600" dirty="0">
                        <a:effectLst/>
                      </a:endParaRPr>
                    </a:p>
                  </a:txBody>
                  <a:tcPr marL="54159" marR="54159" marT="0" marB="0"/>
                </a:tc>
                <a:extLst>
                  <a:ext uri="{0D108BD9-81ED-4DB2-BD59-A6C34878D82A}">
                    <a16:rowId xmlns:a16="http://schemas.microsoft.com/office/drawing/2014/main" val="127000784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35BE9486-6AD3-4A7E-A4B2-7265CA2E0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159432"/>
              </p:ext>
            </p:extLst>
          </p:nvPr>
        </p:nvGraphicFramePr>
        <p:xfrm>
          <a:off x="6334538" y="2519172"/>
          <a:ext cx="5640150" cy="4107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6276">
                  <a:extLst>
                    <a:ext uri="{9D8B030D-6E8A-4147-A177-3AD203B41FA5}">
                      <a16:colId xmlns:a16="http://schemas.microsoft.com/office/drawing/2014/main" val="3119188547"/>
                    </a:ext>
                  </a:extLst>
                </a:gridCol>
                <a:gridCol w="4733874">
                  <a:extLst>
                    <a:ext uri="{9D8B030D-6E8A-4147-A177-3AD203B41FA5}">
                      <a16:colId xmlns:a16="http://schemas.microsoft.com/office/drawing/2014/main" val="2058944929"/>
                    </a:ext>
                  </a:extLst>
                </a:gridCol>
              </a:tblGrid>
              <a:tr h="5313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RF11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343150" algn="l"/>
                        </a:tabLst>
                      </a:pP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</a:rPr>
                        <a:t>Generar Mantenedor de Datos Proveedores</a:t>
                      </a:r>
                      <a:endParaRPr lang="es-E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343150" algn="l"/>
                        </a:tabLst>
                      </a:pPr>
                      <a:r>
                        <a:rPr lang="es-AR" sz="1600" dirty="0">
                          <a:effectLst/>
                        </a:rPr>
                        <a:t> 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29203"/>
                  </a:ext>
                </a:extLst>
              </a:tr>
              <a:tr h="5313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RF12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343150" algn="l"/>
                        </a:tabLst>
                      </a:pPr>
                      <a:r>
                        <a:rPr lang="es-AR" sz="1600" dirty="0">
                          <a:effectLst/>
                        </a:rPr>
                        <a:t>Ingresar Solicitud de Orden de Pedido (OP)</a:t>
                      </a:r>
                      <a:endParaRPr lang="es-E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343150" algn="l"/>
                        </a:tabLst>
                      </a:pPr>
                      <a:r>
                        <a:rPr lang="es-AR" sz="1600" dirty="0">
                          <a:effectLst/>
                        </a:rPr>
                        <a:t> 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9225047"/>
                  </a:ext>
                </a:extLst>
              </a:tr>
              <a:tr h="5313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RF13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343150" algn="l"/>
                        </a:tabLst>
                      </a:pPr>
                      <a:r>
                        <a:rPr lang="es-AR" sz="1600" dirty="0">
                          <a:effectLst/>
                        </a:rPr>
                        <a:t>Generar Mantenedor de Datos de Orden de Pedido (OP)</a:t>
                      </a:r>
                      <a:endParaRPr lang="es-E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343150" algn="l"/>
                        </a:tabLst>
                      </a:pPr>
                      <a:r>
                        <a:rPr lang="es-AR" sz="1600" dirty="0">
                          <a:effectLst/>
                        </a:rPr>
                        <a:t> 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4937865"/>
                  </a:ext>
                </a:extLst>
              </a:tr>
              <a:tr h="8050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RF14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343150" algn="l"/>
                        </a:tabLst>
                      </a:pPr>
                      <a:r>
                        <a:rPr lang="es-AR" sz="1600">
                          <a:effectLst/>
                        </a:rPr>
                        <a:t>Generar Administrador de Recepción de Orden de Pedido (OP) (Generar Código Barra)</a:t>
                      </a:r>
                      <a:endParaRPr lang="es-E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343150" algn="l"/>
                        </a:tabLst>
                      </a:pPr>
                      <a:r>
                        <a:rPr lang="es-AR" sz="1600">
                          <a:effectLst/>
                        </a:rPr>
                        <a:t> 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0790110"/>
                  </a:ext>
                </a:extLst>
              </a:tr>
              <a:tr h="5313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RF15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343150" algn="l"/>
                        </a:tabLst>
                      </a:pPr>
                      <a:r>
                        <a:rPr lang="es-AR" sz="1600">
                          <a:effectLst/>
                        </a:rPr>
                        <a:t>Generar Mantenedor de Datos Productos</a:t>
                      </a:r>
                      <a:endParaRPr lang="es-E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343150" algn="l"/>
                        </a:tabLst>
                      </a:pPr>
                      <a:r>
                        <a:rPr lang="es-AR" sz="1600">
                          <a:effectLst/>
                        </a:rPr>
                        <a:t> 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3614827"/>
                  </a:ext>
                </a:extLst>
              </a:tr>
              <a:tr h="8050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RF16</a:t>
                      </a:r>
                      <a:endParaRPr lang="es-ES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s-AR" sz="1600" dirty="0">
                          <a:effectLst/>
                        </a:rPr>
                        <a:t>Generar Informes estadísticos e informativos.</a:t>
                      </a:r>
                      <a:endParaRPr lang="es-E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s-AR" sz="1600" dirty="0">
                          <a:effectLst/>
                        </a:rPr>
                        <a:t> </a:t>
                      </a:r>
                      <a:endParaRPr lang="es-E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s-AR" sz="1600" dirty="0">
                          <a:effectLst/>
                        </a:rPr>
                        <a:t> </a:t>
                      </a:r>
                      <a:endParaRPr lang="es-E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1873522"/>
                  </a:ext>
                </a:extLst>
              </a:tr>
            </a:tbl>
          </a:graphicData>
        </a:graphic>
      </p:graphicFrame>
      <p:sp>
        <p:nvSpPr>
          <p:cNvPr id="5" name="Rectángulo: esquinas diagonales cortadas 4">
            <a:extLst>
              <a:ext uri="{FF2B5EF4-FFF2-40B4-BE49-F238E27FC236}">
                <a16:creationId xmlns:a16="http://schemas.microsoft.com/office/drawing/2014/main" id="{2E16B900-C651-4425-B8DA-2AD867C26CE9}"/>
              </a:ext>
            </a:extLst>
          </p:cNvPr>
          <p:cNvSpPr/>
          <p:nvPr/>
        </p:nvSpPr>
        <p:spPr>
          <a:xfrm>
            <a:off x="6581053" y="1233792"/>
            <a:ext cx="5393635" cy="793791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D0085181-E663-4893-ABE8-87AECDFB2686}"/>
              </a:ext>
            </a:extLst>
          </p:cNvPr>
          <p:cNvSpPr txBox="1">
            <a:spLocks/>
          </p:cNvSpPr>
          <p:nvPr/>
        </p:nvSpPr>
        <p:spPr>
          <a:xfrm>
            <a:off x="6581053" y="1386004"/>
            <a:ext cx="5393635" cy="641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dirty="0"/>
              <a:t>Lista de Requerimientos Funcionales</a:t>
            </a:r>
          </a:p>
        </p:txBody>
      </p:sp>
    </p:spTree>
    <p:extLst>
      <p:ext uri="{BB962C8B-B14F-4D97-AF65-F5344CB8AC3E}">
        <p14:creationId xmlns:p14="http://schemas.microsoft.com/office/powerpoint/2010/main" val="150409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E06FE53E-FD07-4C07-9740-0B043F637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461989"/>
              </p:ext>
            </p:extLst>
          </p:nvPr>
        </p:nvGraphicFramePr>
        <p:xfrm>
          <a:off x="5168347" y="2285812"/>
          <a:ext cx="2994992" cy="4346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1842">
                  <a:extLst>
                    <a:ext uri="{9D8B030D-6E8A-4147-A177-3AD203B41FA5}">
                      <a16:colId xmlns:a16="http://schemas.microsoft.com/office/drawing/2014/main" val="967186318"/>
                    </a:ext>
                  </a:extLst>
                </a:gridCol>
                <a:gridCol w="1973150">
                  <a:extLst>
                    <a:ext uri="{9D8B030D-6E8A-4147-A177-3AD203B41FA5}">
                      <a16:colId xmlns:a16="http://schemas.microsoft.com/office/drawing/2014/main" val="3369655058"/>
                    </a:ext>
                  </a:extLst>
                </a:gridCol>
              </a:tblGrid>
              <a:tr h="14545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 dirty="0">
                          <a:effectLst/>
                        </a:rPr>
                        <a:t>RNF07</a:t>
                      </a:r>
                      <a:endParaRPr lang="es-E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 dirty="0">
                          <a:effectLst/>
                        </a:rPr>
                        <a:t>Interfaz</a:t>
                      </a:r>
                      <a:endParaRPr lang="es-E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8318188"/>
                  </a:ext>
                </a:extLst>
              </a:tr>
              <a:tr h="8658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>
                          <a:effectLst/>
                        </a:rPr>
                        <a:t>RNF08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>
                          <a:effectLst/>
                        </a:rPr>
                        <a:t>Orientación al usuario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5600485"/>
                  </a:ext>
                </a:extLst>
              </a:tr>
              <a:tr h="8658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>
                          <a:effectLst/>
                        </a:rPr>
                        <a:t>RNF09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>
                          <a:effectLst/>
                        </a:rPr>
                        <a:t>Contacto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224708"/>
                  </a:ext>
                </a:extLst>
              </a:tr>
              <a:tr h="11601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>
                          <a:effectLst/>
                        </a:rPr>
                        <a:t>RNF10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 dirty="0">
                          <a:effectLst/>
                        </a:rPr>
                        <a:t>Información adicional </a:t>
                      </a:r>
                      <a:endParaRPr lang="es-E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6616658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ACD48631-ABD7-478F-9372-ADE3279AD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721051"/>
              </p:ext>
            </p:extLst>
          </p:nvPr>
        </p:nvGraphicFramePr>
        <p:xfrm>
          <a:off x="662268" y="2259307"/>
          <a:ext cx="3459157" cy="43463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0208">
                  <a:extLst>
                    <a:ext uri="{9D8B030D-6E8A-4147-A177-3AD203B41FA5}">
                      <a16:colId xmlns:a16="http://schemas.microsoft.com/office/drawing/2014/main" val="707530741"/>
                    </a:ext>
                  </a:extLst>
                </a:gridCol>
                <a:gridCol w="2278949">
                  <a:extLst>
                    <a:ext uri="{9D8B030D-6E8A-4147-A177-3AD203B41FA5}">
                      <a16:colId xmlns:a16="http://schemas.microsoft.com/office/drawing/2014/main" val="177648276"/>
                    </a:ext>
                  </a:extLst>
                </a:gridCol>
              </a:tblGrid>
              <a:tr h="13673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>
                          <a:effectLst/>
                        </a:rPr>
                        <a:t>RNF01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 dirty="0">
                          <a:effectLst/>
                        </a:rPr>
                        <a:t>Gestión de usuarios</a:t>
                      </a:r>
                      <a:endParaRPr lang="es-E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3062164"/>
                  </a:ext>
                </a:extLst>
              </a:tr>
              <a:tr h="5372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>
                          <a:effectLst/>
                        </a:rPr>
                        <a:t>RNF02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 dirty="0">
                          <a:effectLst/>
                        </a:rPr>
                        <a:t>Gestión de calidad</a:t>
                      </a:r>
                      <a:endParaRPr lang="es-E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7493768"/>
                  </a:ext>
                </a:extLst>
              </a:tr>
              <a:tr h="8139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>
                          <a:effectLst/>
                        </a:rPr>
                        <a:t>RNF03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>
                          <a:effectLst/>
                        </a:rPr>
                        <a:t>Estabilidad y Eficiencia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8152802"/>
                  </a:ext>
                </a:extLst>
              </a:tr>
              <a:tr h="8139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>
                          <a:effectLst/>
                        </a:rPr>
                        <a:t>RNF04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>
                          <a:effectLst/>
                        </a:rPr>
                        <a:t>Mantención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7565806"/>
                  </a:ext>
                </a:extLst>
              </a:tr>
              <a:tr h="8139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>
                          <a:effectLst/>
                        </a:rPr>
                        <a:t>RNF05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800" dirty="0">
                          <a:effectLst/>
                        </a:rPr>
                        <a:t>Administración BD</a:t>
                      </a:r>
                      <a:endParaRPr lang="es-E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7258887"/>
                  </a:ext>
                </a:extLst>
              </a:tr>
            </a:tbl>
          </a:graphicData>
        </a:graphic>
      </p:graphicFrame>
      <p:sp>
        <p:nvSpPr>
          <p:cNvPr id="5" name="Rectángulo: esquinas diagonales cortadas 4">
            <a:extLst>
              <a:ext uri="{FF2B5EF4-FFF2-40B4-BE49-F238E27FC236}">
                <a16:creationId xmlns:a16="http://schemas.microsoft.com/office/drawing/2014/main" id="{A50DA64D-EACE-47C0-9973-0A8A63F4609E}"/>
              </a:ext>
            </a:extLst>
          </p:cNvPr>
          <p:cNvSpPr/>
          <p:nvPr/>
        </p:nvSpPr>
        <p:spPr>
          <a:xfrm>
            <a:off x="6268279" y="1233792"/>
            <a:ext cx="5706410" cy="793791"/>
          </a:xfrm>
          <a:prstGeom prst="snip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44DD282B-3D85-4896-99E7-C2B48A2651EB}"/>
              </a:ext>
            </a:extLst>
          </p:cNvPr>
          <p:cNvSpPr txBox="1">
            <a:spLocks/>
          </p:cNvSpPr>
          <p:nvPr/>
        </p:nvSpPr>
        <p:spPr>
          <a:xfrm>
            <a:off x="6268279" y="1309897"/>
            <a:ext cx="5706410" cy="641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200" dirty="0"/>
              <a:t>Lista de Requerimientos No Funcionales</a:t>
            </a:r>
          </a:p>
        </p:txBody>
      </p:sp>
    </p:spTree>
    <p:extLst>
      <p:ext uri="{BB962C8B-B14F-4D97-AF65-F5344CB8AC3E}">
        <p14:creationId xmlns:p14="http://schemas.microsoft.com/office/powerpoint/2010/main" val="351802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BD968-7D52-4B05-8656-6D6DF9BE4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9" y="537403"/>
            <a:ext cx="10515600" cy="1325563"/>
          </a:xfrm>
        </p:spPr>
        <p:txBody>
          <a:bodyPr/>
          <a:lstStyle/>
          <a:p>
            <a:r>
              <a:rPr lang="es-ES" dirty="0"/>
              <a:t>Diseño Base de Datos</a:t>
            </a:r>
          </a:p>
        </p:txBody>
      </p:sp>
    </p:spTree>
    <p:extLst>
      <p:ext uri="{BB962C8B-B14F-4D97-AF65-F5344CB8AC3E}">
        <p14:creationId xmlns:p14="http://schemas.microsoft.com/office/powerpoint/2010/main" val="152059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4747" y="901148"/>
            <a:ext cx="10515600" cy="744606"/>
          </a:xfrm>
        </p:spPr>
        <p:txBody>
          <a:bodyPr>
            <a:normAutofit/>
          </a:bodyPr>
          <a:lstStyle/>
          <a:p>
            <a:r>
              <a:rPr lang="es-CL" sz="4000" dirty="0"/>
              <a:t>Diseño BDD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ABD1C81-32A8-4495-ADD6-06294967C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8" y="1645754"/>
            <a:ext cx="11872378" cy="521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746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627</Words>
  <Application>Microsoft Office PowerPoint</Application>
  <PresentationFormat>Panorámica</PresentationFormat>
  <Paragraphs>154</Paragraphs>
  <Slides>18</Slides>
  <Notes>0</Notes>
  <HiddenSlides>2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Times New Roman</vt:lpstr>
      <vt:lpstr>Tema de Office</vt:lpstr>
      <vt:lpstr>Portafolio de Título “Hostal Doña Clarita”</vt:lpstr>
      <vt:lpstr>Presentación de PowerPoint</vt:lpstr>
      <vt:lpstr>Presentación de PowerPoint</vt:lpstr>
      <vt:lpstr>      </vt:lpstr>
      <vt:lpstr>Presentación de PowerPoint</vt:lpstr>
      <vt:lpstr>Presentación de PowerPoint</vt:lpstr>
      <vt:lpstr>Presentación de PowerPoint</vt:lpstr>
      <vt:lpstr>Diseño Base de Datos</vt:lpstr>
      <vt:lpstr>Diseño BDD</vt:lpstr>
      <vt:lpstr>Casos de Uso Generales</vt:lpstr>
      <vt:lpstr>Diagrama de Actividad</vt:lpstr>
      <vt:lpstr>Diagrama de Arquitectura</vt:lpstr>
      <vt:lpstr>Tiempos planificados y Estados de avance</vt:lpstr>
      <vt:lpstr>Aplicación de Escritorio</vt:lpstr>
      <vt:lpstr>Aplicación de Escritorio</vt:lpstr>
      <vt:lpstr>Demostración del Sistema  (No más de 5 Minutos)</vt:lpstr>
      <vt:lpstr>Reflexión final</vt:lpstr>
      <vt:lpstr>NOTA: Recordar que se evaluará el cumplimiento del desarrollo del Sistema considerando los siguientes aspectos mínimos: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Portafolio de Título “Título del Caso”</dc:title>
  <dc:creator>Sala_</dc:creator>
  <cp:lastModifiedBy>Nibsa</cp:lastModifiedBy>
  <cp:revision>49</cp:revision>
  <dcterms:created xsi:type="dcterms:W3CDTF">2015-07-01T15:45:01Z</dcterms:created>
  <dcterms:modified xsi:type="dcterms:W3CDTF">2018-06-12T02:43:15Z</dcterms:modified>
</cp:coreProperties>
</file>