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0" r:id="rId5"/>
    <p:sldId id="274" r:id="rId6"/>
    <p:sldId id="259" r:id="rId7"/>
    <p:sldId id="271" r:id="rId8"/>
    <p:sldId id="267" r:id="rId9"/>
    <p:sldId id="273" r:id="rId10"/>
    <p:sldId id="268" r:id="rId11"/>
    <p:sldId id="279" r:id="rId12"/>
    <p:sldId id="278" r:id="rId13"/>
    <p:sldId id="280" r:id="rId14"/>
    <p:sldId id="270" r:id="rId15"/>
    <p:sldId id="265" r:id="rId16"/>
    <p:sldId id="266" r:id="rId17"/>
    <p:sldId id="261" r:id="rId18"/>
    <p:sldId id="277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12-06-2018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12-06-2018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12-06-2018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Portafolio de Título</a:t>
            </a:r>
            <a:br>
              <a:rPr lang="es-CL" dirty="0"/>
            </a:br>
            <a:r>
              <a:rPr lang="es-CL" sz="3200" dirty="0"/>
              <a:t>“Hostal Doña Clarita”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41386"/>
            <a:ext cx="9144000" cy="2404867"/>
          </a:xfrm>
        </p:spPr>
        <p:txBody>
          <a:bodyPr>
            <a:noAutofit/>
          </a:bodyPr>
          <a:lstStyle/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Analista Programador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Escuela de Informática y Telecomunicaciones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Sede Maipú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Docente Instructor de la Asignatura: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Marco Duarte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Hugo Araya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Nibsa Contreras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Jordán Quiroz</a:t>
            </a:r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94389" y="1020319"/>
            <a:ext cx="10051907" cy="530186"/>
          </a:xfrm>
        </p:spPr>
        <p:txBody>
          <a:bodyPr>
            <a:normAutofit fontScale="90000"/>
          </a:bodyPr>
          <a:lstStyle/>
          <a:p>
            <a:r>
              <a:rPr lang="es-CL" dirty="0"/>
              <a:t>Tiempos planificados y Estados de avance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18305" y="1786846"/>
            <a:ext cx="105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Lista de Módulos o Artefactos de Sistema Construidos y Nivel de Completitud (Cumplido, Pendiente, Abortado)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5622"/>
              </p:ext>
            </p:extLst>
          </p:nvPr>
        </p:nvGraphicFramePr>
        <p:xfrm>
          <a:off x="1065693" y="2392519"/>
          <a:ext cx="103080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COMPONENTES O ARTEFACTOS DEL</a:t>
                      </a:r>
                      <a:r>
                        <a:rPr lang="es-CL" baseline="0" dirty="0"/>
                        <a:t> SISTEMA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ESTADO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Diseño 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Casos de Usos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Diagrama de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MockUps</a:t>
                      </a:r>
                      <a:r>
                        <a:rPr lang="es-CL" dirty="0"/>
                        <a:t> Escritorio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MockUps</a:t>
                      </a:r>
                      <a:r>
                        <a:rPr lang="es-CL" dirty="0"/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Login</a:t>
                      </a:r>
                      <a:r>
                        <a:rPr lang="es-CL" dirty="0"/>
                        <a:t> – Usando sesiones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Programar Mantenedores por módulos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Pruebas de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Pendiente </a:t>
                      </a:r>
                      <a:r>
                        <a:rPr lang="es-CL"/>
                        <a:t>la solución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Diagrama de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91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CEB4ADF-C478-4671-BBD2-15CCF9348FEC}"/>
              </a:ext>
            </a:extLst>
          </p:cNvPr>
          <p:cNvSpPr/>
          <p:nvPr/>
        </p:nvSpPr>
        <p:spPr>
          <a:xfrm>
            <a:off x="5451662" y="3093693"/>
            <a:ext cx="2319130" cy="2954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A528287-D9AD-4C02-9B12-B716E67D902C}"/>
              </a:ext>
            </a:extLst>
          </p:cNvPr>
          <p:cNvSpPr/>
          <p:nvPr/>
        </p:nvSpPr>
        <p:spPr>
          <a:xfrm>
            <a:off x="8869114" y="3093693"/>
            <a:ext cx="2319130" cy="2954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A90AED-283A-458A-B0F6-D15949C49929}"/>
              </a:ext>
            </a:extLst>
          </p:cNvPr>
          <p:cNvSpPr txBox="1"/>
          <p:nvPr/>
        </p:nvSpPr>
        <p:spPr>
          <a:xfrm>
            <a:off x="9052289" y="391287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ORDEN DE PEDIDO</a:t>
            </a:r>
          </a:p>
        </p:txBody>
      </p:sp>
      <p:sp>
        <p:nvSpPr>
          <p:cNvPr id="7" name="Rectángulo: esquinas diagonales cortadas 6">
            <a:extLst>
              <a:ext uri="{FF2B5EF4-FFF2-40B4-BE49-F238E27FC236}">
                <a16:creationId xmlns:a16="http://schemas.microsoft.com/office/drawing/2014/main" id="{D7ABCF6D-6B73-4FB0-A05F-4EE3402631FC}"/>
              </a:ext>
            </a:extLst>
          </p:cNvPr>
          <p:cNvSpPr/>
          <p:nvPr/>
        </p:nvSpPr>
        <p:spPr>
          <a:xfrm>
            <a:off x="6208645" y="1091390"/>
            <a:ext cx="5565914" cy="1132945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1739467-9CF7-4A52-920F-8A3695010E4A}"/>
              </a:ext>
            </a:extLst>
          </p:cNvPr>
          <p:cNvSpPr txBox="1">
            <a:spLocks/>
          </p:cNvSpPr>
          <p:nvPr/>
        </p:nvSpPr>
        <p:spPr>
          <a:xfrm>
            <a:off x="6516759" y="961473"/>
            <a:ext cx="54523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Diseño Base de Datos</a:t>
            </a:r>
            <a:endParaRPr lang="es-ES" dirty="0"/>
          </a:p>
        </p:txBody>
      </p:sp>
      <p:pic>
        <p:nvPicPr>
          <p:cNvPr id="1026" name="Picture 2" descr="Resultado de imagen para icon cinta png">
            <a:extLst>
              <a:ext uri="{FF2B5EF4-FFF2-40B4-BE49-F238E27FC236}">
                <a16:creationId xmlns:a16="http://schemas.microsoft.com/office/drawing/2014/main" id="{6727C2D2-1375-4A78-93C3-E934B3CC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48" y="3093693"/>
            <a:ext cx="639489" cy="63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87CC418-4D4B-43F9-B4CA-86E044676727}"/>
              </a:ext>
            </a:extLst>
          </p:cNvPr>
          <p:cNvSpPr txBox="1"/>
          <p:nvPr/>
        </p:nvSpPr>
        <p:spPr>
          <a:xfrm>
            <a:off x="5574148" y="3912878"/>
            <a:ext cx="21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ORDEN DE COMPRA</a:t>
            </a:r>
          </a:p>
        </p:txBody>
      </p:sp>
      <p:pic>
        <p:nvPicPr>
          <p:cNvPr id="12" name="Picture 2" descr="Resultado de imagen para icon cinta png">
            <a:extLst>
              <a:ext uri="{FF2B5EF4-FFF2-40B4-BE49-F238E27FC236}">
                <a16:creationId xmlns:a16="http://schemas.microsoft.com/office/drawing/2014/main" id="{DCC51B29-3F11-42F4-9CC1-39F61111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79" y="3106221"/>
            <a:ext cx="639489" cy="63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A62FEF-3BDA-4426-9352-60E8B8C248E0}"/>
              </a:ext>
            </a:extLst>
          </p:cNvPr>
          <p:cNvSpPr txBox="1"/>
          <p:nvPr/>
        </p:nvSpPr>
        <p:spPr>
          <a:xfrm>
            <a:off x="237634" y="4282210"/>
            <a:ext cx="4932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Los dos “corazones” de la Base de datos están </a:t>
            </a:r>
          </a:p>
          <a:p>
            <a:r>
              <a:rPr lang="es-ES" dirty="0"/>
              <a:t>Conformadas por las entidades: Orden de Compra </a:t>
            </a:r>
          </a:p>
          <a:p>
            <a:r>
              <a:rPr lang="es-ES" dirty="0"/>
              <a:t>(a la izquierda) y Orden De Pedido (derecha)</a:t>
            </a:r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0F846507-8E19-4929-A940-B66C36377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12" y="13565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468A0A9-02D4-4855-983B-09BC5DC3AD91}"/>
              </a:ext>
            </a:extLst>
          </p:cNvPr>
          <p:cNvCxnSpPr/>
          <p:nvPr/>
        </p:nvCxnSpPr>
        <p:spPr>
          <a:xfrm>
            <a:off x="5698435" y="4890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A2E04C8-6ECE-416B-83BE-02BFD847455D}"/>
              </a:ext>
            </a:extLst>
          </p:cNvPr>
          <p:cNvCxnSpPr/>
          <p:nvPr/>
        </p:nvCxnSpPr>
        <p:spPr>
          <a:xfrm>
            <a:off x="5685183" y="4743875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8F32B7C-8D91-4D63-B2C2-D29C9E2D533A}"/>
              </a:ext>
            </a:extLst>
          </p:cNvPr>
          <p:cNvCxnSpPr/>
          <p:nvPr/>
        </p:nvCxnSpPr>
        <p:spPr>
          <a:xfrm>
            <a:off x="5685183" y="5062330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79EB726-3FDD-41CF-B38F-7C6773F369E6}"/>
              </a:ext>
            </a:extLst>
          </p:cNvPr>
          <p:cNvCxnSpPr/>
          <p:nvPr/>
        </p:nvCxnSpPr>
        <p:spPr>
          <a:xfrm>
            <a:off x="5685183" y="5333999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3B1F420-EFA9-418B-B4F3-D2340C9C65B3}"/>
              </a:ext>
            </a:extLst>
          </p:cNvPr>
          <p:cNvCxnSpPr/>
          <p:nvPr/>
        </p:nvCxnSpPr>
        <p:spPr>
          <a:xfrm>
            <a:off x="9073492" y="4577591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0308087-49D7-4F44-9F36-DE9E8A734E8B}"/>
              </a:ext>
            </a:extLst>
          </p:cNvPr>
          <p:cNvCxnSpPr/>
          <p:nvPr/>
        </p:nvCxnSpPr>
        <p:spPr>
          <a:xfrm>
            <a:off x="9073492" y="4896678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1AD4A0E-701E-4139-AF28-48052C0F8348}"/>
              </a:ext>
            </a:extLst>
          </p:cNvPr>
          <p:cNvCxnSpPr/>
          <p:nvPr/>
        </p:nvCxnSpPr>
        <p:spPr>
          <a:xfrm>
            <a:off x="9073492" y="5278427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6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F6F7AF-6591-4BCF-A598-F18D4B7F8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82" y="0"/>
            <a:ext cx="9660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9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AE1A91-B7C2-4957-BD0F-87BB2B02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" y="0"/>
            <a:ext cx="10518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079" y="2940899"/>
            <a:ext cx="10515600" cy="1325563"/>
          </a:xfrm>
        </p:spPr>
        <p:txBody>
          <a:bodyPr/>
          <a:lstStyle/>
          <a:p>
            <a:pPr algn="ctr"/>
            <a:r>
              <a:rPr lang="es-CL" dirty="0"/>
              <a:t>Demostración del Sistema </a:t>
            </a:r>
            <a:br>
              <a:rPr lang="es-CL" dirty="0"/>
            </a:br>
            <a:r>
              <a:rPr lang="es-CL" sz="2400" dirty="0"/>
              <a:t>(No más de 5 Minutos)</a:t>
            </a:r>
          </a:p>
        </p:txBody>
      </p:sp>
    </p:spTree>
    <p:extLst>
      <p:ext uri="{BB962C8B-B14F-4D97-AF65-F5344CB8AC3E}">
        <p14:creationId xmlns:p14="http://schemas.microsoft.com/office/powerpoint/2010/main" val="227454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974937"/>
            <a:ext cx="10515600" cy="1325563"/>
          </a:xfrm>
        </p:spPr>
        <p:txBody>
          <a:bodyPr/>
          <a:lstStyle/>
          <a:p>
            <a:r>
              <a:rPr lang="es-CL" dirty="0"/>
              <a:t>Reflexión final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38200" y="2092682"/>
            <a:ext cx="96709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CL" b="1" dirty="0"/>
              <a:t>Lecciones Aprendidas con la Experiencia.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principales problemas que se vivieron como equipo?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¿Cómo los evitaría para un próximo proyecto?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casos más complejos en desarrollar?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¿Perciben un crecimiento en su capacidad para desarrollar proyectos informáticos reales?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¿Cómo se abordó la gestión del proyecto?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principales auto-aprendizajes a nivel técnico que han logrado en el proceso?</a:t>
            </a:r>
          </a:p>
        </p:txBody>
      </p:sp>
    </p:spTree>
    <p:extLst>
      <p:ext uri="{BB962C8B-B14F-4D97-AF65-F5344CB8AC3E}">
        <p14:creationId xmlns:p14="http://schemas.microsoft.com/office/powerpoint/2010/main" val="46646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3139" y="1047706"/>
            <a:ext cx="10515600" cy="1325563"/>
          </a:xfrm>
        </p:spPr>
        <p:txBody>
          <a:bodyPr>
            <a:noAutofit/>
          </a:bodyPr>
          <a:lstStyle/>
          <a:p>
            <a:r>
              <a:rPr lang="es-CL" sz="3200" dirty="0"/>
              <a:t>NOTA:</a:t>
            </a:r>
            <a:br>
              <a:rPr lang="es-CL" sz="3200" dirty="0"/>
            </a:br>
            <a:r>
              <a:rPr lang="es-CL" sz="3200" dirty="0">
                <a:solidFill>
                  <a:srgbClr val="FF0000"/>
                </a:solidFill>
              </a:rPr>
              <a:t>Recordar que se evaluará el cumplimiento del desarrollo del Sistema considerando los siguientes aspectos mínimos: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13139" y="2703626"/>
            <a:ext cx="970208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1000"/>
              </a:spcAft>
            </a:pPr>
            <a:r>
              <a:rPr lang="es-CL" b="0" i="0" u="none" strike="noStrike" dirty="0">
                <a:solidFill>
                  <a:srgbClr val="365F91"/>
                </a:solidFill>
                <a:effectLst/>
                <a:latin typeface="Cambria" panose="02040503050406030204" pitchFamily="18" charset="0"/>
              </a:rPr>
              <a:t>4.1. Requisitos Funcionales Comunes</a:t>
            </a:r>
            <a:endParaRPr lang="es-CL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la autenticación de usuarios.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el manejo de múltiples perfiles por usuario.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la mantención de los datos maestros del sistema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>
              <a:spcAft>
                <a:spcPts val="1000"/>
              </a:spcAft>
            </a:pPr>
            <a:r>
              <a:rPr lang="es-CL" b="0" i="0" u="none" strike="noStrike" dirty="0">
                <a:solidFill>
                  <a:srgbClr val="365F91"/>
                </a:solidFill>
                <a:effectLst/>
                <a:latin typeface="Cambria" panose="02040503050406030204" pitchFamily="18" charset="0"/>
              </a:rPr>
              <a:t>4.2. Requisitos no Funcionales Comunes</a:t>
            </a:r>
            <a:endParaRPr lang="es-CL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ser desarrollado en capas.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 base de datos a utilizar debe ser Oracle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tener una interfaz web y una interfaz de escritorio o </a:t>
            </a:r>
            <a:r>
              <a:rPr lang="es-CL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mobile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Los procesamientos </a:t>
            </a:r>
            <a:r>
              <a:rPr lang="es-CL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batch</a:t>
            </a: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deben realizarse con PL/SQL en Oracle (procedimientos almacenados)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9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4747" y="901148"/>
            <a:ext cx="10515600" cy="744606"/>
          </a:xfrm>
        </p:spPr>
        <p:txBody>
          <a:bodyPr>
            <a:normAutofit/>
          </a:bodyPr>
          <a:lstStyle/>
          <a:p>
            <a:r>
              <a:rPr lang="es-CL" sz="4000" dirty="0"/>
              <a:t>Diseño BDD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BD1C81-32A8-4495-ADD6-06294967C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8" y="1645754"/>
            <a:ext cx="11872378" cy="52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7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1325C-8AEB-4FDA-BA2A-BD0D9E892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8CEB449-40F8-4082-BE18-29A4EA34F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509963"/>
            <a:ext cx="5486400" cy="267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DE HOSTAL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flujo de huéspedes 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habitaciones y servicios de comedor.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Administración de empleados.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Informes y estadísticas del Sistema.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PROVEEDORES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Administración de Proveedores.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Orden de Pedidos y Recepción de Productos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0D804D-D575-4DE0-9751-5174684FB5D0}"/>
              </a:ext>
            </a:extLst>
          </p:cNvPr>
          <p:cNvSpPr/>
          <p:nvPr/>
        </p:nvSpPr>
        <p:spPr>
          <a:xfrm>
            <a:off x="6467061" y="412278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DE FACTURACIÓN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los contratos con las empresas, que facilite la solicitud de servicios y su facturación.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2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E554CB-4F59-4003-BC5A-FCF4464A1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519" y="1409612"/>
            <a:ext cx="4701232" cy="38928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B9F1F0-F57A-4472-9254-63AE4B91C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910" y="3708759"/>
            <a:ext cx="3909275" cy="281229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C5C4094-41AF-4DF0-8085-27AD96B1BE83}"/>
              </a:ext>
            </a:extLst>
          </p:cNvPr>
          <p:cNvSpPr/>
          <p:nvPr/>
        </p:nvSpPr>
        <p:spPr>
          <a:xfrm>
            <a:off x="102815" y="4279860"/>
            <a:ext cx="3723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</a:rPr>
              <a:t>HOSTAL DOÑA CLARITA es una empresa familiar, orientada principalmente a dar un servicio de calidad y seguridad a trabajadores que necesitan hospedaje por periodos de tiempo. Este servicio es exclusivo para empresas.</a:t>
            </a:r>
            <a:endParaRPr lang="es-ES" dirty="0"/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60678838-4C88-402B-8F8D-E62AA6CA0F01}"/>
              </a:ext>
            </a:extLst>
          </p:cNvPr>
          <p:cNvSpPr/>
          <p:nvPr/>
        </p:nvSpPr>
        <p:spPr>
          <a:xfrm>
            <a:off x="7375354" y="5640946"/>
            <a:ext cx="338693" cy="54159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D14E96DE-F43A-46F0-B7DB-3026B8C9611F}"/>
              </a:ext>
            </a:extLst>
          </p:cNvPr>
          <p:cNvSpPr/>
          <p:nvPr/>
        </p:nvSpPr>
        <p:spPr>
          <a:xfrm>
            <a:off x="3183541" y="2941895"/>
            <a:ext cx="338693" cy="48710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A1419C6-D8DC-402A-8BA2-4AD633A9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1" y="1683026"/>
            <a:ext cx="2826526" cy="2025733"/>
          </a:xfrm>
          <a:prstGeom prst="rect">
            <a:avLst/>
          </a:prstGeom>
        </p:spPr>
      </p:pic>
      <p:sp>
        <p:nvSpPr>
          <p:cNvPr id="8" name="Rectángulo: esquinas diagonales cortadas 7">
            <a:extLst>
              <a:ext uri="{FF2B5EF4-FFF2-40B4-BE49-F238E27FC236}">
                <a16:creationId xmlns:a16="http://schemas.microsoft.com/office/drawing/2014/main" id="{39B1E877-16BF-40EC-A056-5FFD01819322}"/>
              </a:ext>
            </a:extLst>
          </p:cNvPr>
          <p:cNvSpPr/>
          <p:nvPr/>
        </p:nvSpPr>
        <p:spPr>
          <a:xfrm>
            <a:off x="10105510" y="1409612"/>
            <a:ext cx="1871759" cy="612292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ítulo 3">
            <a:extLst>
              <a:ext uri="{FF2B5EF4-FFF2-40B4-BE49-F238E27FC236}">
                <a16:creationId xmlns:a16="http://schemas.microsoft.com/office/drawing/2014/main" id="{296AE823-BB8A-45B2-AAFC-94A612A6A045}"/>
              </a:ext>
            </a:extLst>
          </p:cNvPr>
          <p:cNvSpPr txBox="1">
            <a:spLocks/>
          </p:cNvSpPr>
          <p:nvPr/>
        </p:nvSpPr>
        <p:spPr>
          <a:xfrm>
            <a:off x="10209881" y="1452207"/>
            <a:ext cx="1655472" cy="527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BF064C7-1329-4579-A532-F284BABFD450}"/>
              </a:ext>
            </a:extLst>
          </p:cNvPr>
          <p:cNvSpPr/>
          <p:nvPr/>
        </p:nvSpPr>
        <p:spPr>
          <a:xfrm>
            <a:off x="240131" y="3024176"/>
            <a:ext cx="3048000" cy="3548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administración de servicios de hospedajes y alimentación para grupos de trabajadores generalmente resultan ser actividades de implementación muy caras y difíciles de controlar. Estos servicios no permiten ser competitivos por los gastos involucrados.</a:t>
            </a:r>
            <a:endParaRPr lang="es-E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659203A-4420-4CA2-B2AC-70519DEA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48" y="1644609"/>
            <a:ext cx="3761525" cy="49284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185534-9E09-4951-8C3E-D9EBEEF46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489" y="4238508"/>
            <a:ext cx="4354981" cy="2135788"/>
          </a:xfrm>
          <a:prstGeom prst="rect">
            <a:avLst/>
          </a:prstGeom>
        </p:spPr>
      </p:pic>
      <p:sp>
        <p:nvSpPr>
          <p:cNvPr id="3" name="Rectángulo: esquinas diagonales cortadas 2">
            <a:extLst>
              <a:ext uri="{FF2B5EF4-FFF2-40B4-BE49-F238E27FC236}">
                <a16:creationId xmlns:a16="http://schemas.microsoft.com/office/drawing/2014/main" id="{37304DFC-BAA8-4FD5-8CC4-7F7AD36717F1}"/>
              </a:ext>
            </a:extLst>
          </p:cNvPr>
          <p:cNvSpPr/>
          <p:nvPr/>
        </p:nvSpPr>
        <p:spPr>
          <a:xfrm>
            <a:off x="7699513" y="1644609"/>
            <a:ext cx="4306957" cy="793791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5D7A04BA-FBAE-42E1-9DFC-43BC9E8AD84E}"/>
              </a:ext>
            </a:extLst>
          </p:cNvPr>
          <p:cNvSpPr txBox="1">
            <a:spLocks/>
          </p:cNvSpPr>
          <p:nvPr/>
        </p:nvSpPr>
        <p:spPr>
          <a:xfrm>
            <a:off x="7802319" y="1796820"/>
            <a:ext cx="4204151" cy="53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Problemática a Resolver</a:t>
            </a:r>
          </a:p>
        </p:txBody>
      </p:sp>
    </p:spTree>
    <p:extLst>
      <p:ext uri="{BB962C8B-B14F-4D97-AF65-F5344CB8AC3E}">
        <p14:creationId xmlns:p14="http://schemas.microsoft.com/office/powerpoint/2010/main" val="186758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08382" y="1882341"/>
            <a:ext cx="10575235" cy="641806"/>
          </a:xfrm>
        </p:spPr>
        <p:txBody>
          <a:bodyPr>
            <a:normAutofit fontScale="90000"/>
          </a:bodyPr>
          <a:lstStyle/>
          <a:p>
            <a:pPr algn="ctr"/>
            <a:br>
              <a:rPr lang="es-CL" sz="4000" dirty="0"/>
            </a:br>
            <a:br>
              <a:rPr lang="es-CL" sz="1800" dirty="0"/>
            </a:br>
            <a:b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L" sz="1800" dirty="0"/>
            </a:br>
            <a:br>
              <a:rPr lang="es-ES" sz="1800" dirty="0">
                <a:latin typeface="+mn-lt"/>
              </a:rPr>
            </a:br>
            <a:br>
              <a:rPr lang="es-CL" dirty="0"/>
            </a:br>
            <a:endParaRPr lang="es-CL" dirty="0"/>
          </a:p>
        </p:txBody>
      </p:sp>
      <p:pic>
        <p:nvPicPr>
          <p:cNvPr id="3074" name="Picture 2" descr="Resultado de imagen para pagina web icon">
            <a:extLst>
              <a:ext uri="{FF2B5EF4-FFF2-40B4-BE49-F238E27FC236}">
                <a16:creationId xmlns:a16="http://schemas.microsoft.com/office/drawing/2014/main" id="{1B3F1B81-D0A3-466C-A0C9-CEF7ED0C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574" y="2891753"/>
            <a:ext cx="2435288" cy="24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id="{3CE25FA5-C980-4E59-995E-35EB72DC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1" y="28418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2465FDA-F4BC-449E-B052-FABC6F4CAC52}"/>
              </a:ext>
            </a:extLst>
          </p:cNvPr>
          <p:cNvSpPr txBox="1"/>
          <p:nvPr/>
        </p:nvSpPr>
        <p:spPr>
          <a:xfrm>
            <a:off x="4845379" y="1616804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Sistema de Software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2F9366-48A8-40B1-B85C-166083C23958}"/>
              </a:ext>
            </a:extLst>
          </p:cNvPr>
          <p:cNvSpPr txBox="1"/>
          <p:nvPr/>
        </p:nvSpPr>
        <p:spPr>
          <a:xfrm>
            <a:off x="8727070" y="2202381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Aplicación de Escritorio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A016F-9648-4061-A8A0-A6D283E3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87" y="3709603"/>
            <a:ext cx="829528" cy="82952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90E640F-8106-4203-9DD2-1B143006D639}"/>
              </a:ext>
            </a:extLst>
          </p:cNvPr>
          <p:cNvSpPr txBox="1"/>
          <p:nvPr/>
        </p:nvSpPr>
        <p:spPr>
          <a:xfrm>
            <a:off x="4783632" y="3840568"/>
            <a:ext cx="281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Ver Órdenes de Compra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C8F0DE-47DD-4748-AC8E-5E278B10B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04" y="2702111"/>
            <a:ext cx="829528" cy="82952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AE7CA88-FC8C-46B2-88B6-3D2D93235BDA}"/>
              </a:ext>
            </a:extLst>
          </p:cNvPr>
          <p:cNvSpPr txBox="1"/>
          <p:nvPr/>
        </p:nvSpPr>
        <p:spPr>
          <a:xfrm>
            <a:off x="4702865" y="276609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Pedir</a:t>
            </a: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Habitaciones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5651D72-C165-4686-8AD7-3568A546A7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04" y="4720884"/>
            <a:ext cx="829528" cy="82952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5124D33-B68E-4A5C-A078-483BCA894F74}"/>
              </a:ext>
            </a:extLst>
          </p:cNvPr>
          <p:cNvSpPr txBox="1"/>
          <p:nvPr/>
        </p:nvSpPr>
        <p:spPr>
          <a:xfrm>
            <a:off x="4678878" y="4780971"/>
            <a:ext cx="354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Listar Trabajadores (Huéspedes)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F2E9EB2-79E6-4787-BDB8-B8F9F79736C5}"/>
              </a:ext>
            </a:extLst>
          </p:cNvPr>
          <p:cNvSpPr txBox="1"/>
          <p:nvPr/>
        </p:nvSpPr>
        <p:spPr>
          <a:xfrm>
            <a:off x="1099906" y="2195989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Página Web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D6BFC96-93D0-4326-B4E0-0E97507B6F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15" y="5681782"/>
            <a:ext cx="829528" cy="82952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551173E7-6F51-4076-AAA6-67B4B70D4A72}"/>
              </a:ext>
            </a:extLst>
          </p:cNvPr>
          <p:cNvSpPr txBox="1"/>
          <p:nvPr/>
        </p:nvSpPr>
        <p:spPr>
          <a:xfrm>
            <a:off x="5255760" y="5774929"/>
            <a:ext cx="23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Listar Habitaciones</a:t>
            </a:r>
          </a:p>
        </p:txBody>
      </p:sp>
      <p:sp>
        <p:nvSpPr>
          <p:cNvPr id="19" name="Rectángulo: esquinas diagonales cortadas 18">
            <a:extLst>
              <a:ext uri="{FF2B5EF4-FFF2-40B4-BE49-F238E27FC236}">
                <a16:creationId xmlns:a16="http://schemas.microsoft.com/office/drawing/2014/main" id="{6803BDBA-08BF-42D0-9524-D8C0038D9A24}"/>
              </a:ext>
            </a:extLst>
          </p:cNvPr>
          <p:cNvSpPr/>
          <p:nvPr/>
        </p:nvSpPr>
        <p:spPr>
          <a:xfrm>
            <a:off x="10050116" y="1132579"/>
            <a:ext cx="1749287" cy="702196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ítulo 3">
            <a:extLst>
              <a:ext uri="{FF2B5EF4-FFF2-40B4-BE49-F238E27FC236}">
                <a16:creationId xmlns:a16="http://schemas.microsoft.com/office/drawing/2014/main" id="{CB3AEE02-75DA-4C71-B1E5-6B85919E26F1}"/>
              </a:ext>
            </a:extLst>
          </p:cNvPr>
          <p:cNvSpPr txBox="1">
            <a:spLocks/>
          </p:cNvSpPr>
          <p:nvPr/>
        </p:nvSpPr>
        <p:spPr>
          <a:xfrm>
            <a:off x="10140278" y="1238330"/>
            <a:ext cx="2004290" cy="53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74292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:\Users\Nibsa\Desktop\PORTAFOLIO\img PPT presentación\ddearqui.jpg">
            <a:extLst>
              <a:ext uri="{FF2B5EF4-FFF2-40B4-BE49-F238E27FC236}">
                <a16:creationId xmlns:a16="http://schemas.microsoft.com/office/drawing/2014/main" id="{650F9D91-B888-480C-A268-FD7CE41EE2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83" y="914400"/>
            <a:ext cx="6674334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D7516D5-051B-4167-ABB0-423952ECF4E2}"/>
              </a:ext>
            </a:extLst>
          </p:cNvPr>
          <p:cNvSpPr/>
          <p:nvPr/>
        </p:nvSpPr>
        <p:spPr>
          <a:xfrm>
            <a:off x="373442" y="4482114"/>
            <a:ext cx="3164888" cy="1892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herramienta visual es una vista simplificada del sistema que incluye los componentes principales del software y la conducta de esos componentes.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: esquinas diagonales cortadas 5">
            <a:extLst>
              <a:ext uri="{FF2B5EF4-FFF2-40B4-BE49-F238E27FC236}">
                <a16:creationId xmlns:a16="http://schemas.microsoft.com/office/drawing/2014/main" id="{D3EFA27D-15CE-4970-A8DD-0F5B8AA57392}"/>
              </a:ext>
            </a:extLst>
          </p:cNvPr>
          <p:cNvSpPr/>
          <p:nvPr/>
        </p:nvSpPr>
        <p:spPr>
          <a:xfrm>
            <a:off x="363503" y="2563814"/>
            <a:ext cx="2914288" cy="142509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68B11745-B283-47ED-A054-5A1AAA852EAA}"/>
              </a:ext>
            </a:extLst>
          </p:cNvPr>
          <p:cNvSpPr txBox="1">
            <a:spLocks/>
          </p:cNvSpPr>
          <p:nvPr/>
        </p:nvSpPr>
        <p:spPr>
          <a:xfrm>
            <a:off x="661081" y="3111572"/>
            <a:ext cx="2319131" cy="329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/>
              <a:t>Diagrama de Arquitectura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205082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80F4A4D-A701-4871-BC88-5F3B0AAAB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66517"/>
              </p:ext>
            </p:extLst>
          </p:nvPr>
        </p:nvGraphicFramePr>
        <p:xfrm>
          <a:off x="217312" y="1233792"/>
          <a:ext cx="5878688" cy="539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605">
                  <a:extLst>
                    <a:ext uri="{9D8B030D-6E8A-4147-A177-3AD203B41FA5}">
                      <a16:colId xmlns:a16="http://schemas.microsoft.com/office/drawing/2014/main" val="2393397617"/>
                    </a:ext>
                  </a:extLst>
                </a:gridCol>
                <a:gridCol w="4934083">
                  <a:extLst>
                    <a:ext uri="{9D8B030D-6E8A-4147-A177-3AD203B41FA5}">
                      <a16:colId xmlns:a16="http://schemas.microsoft.com/office/drawing/2014/main" val="3980006285"/>
                    </a:ext>
                  </a:extLst>
                </a:gridCol>
              </a:tblGrid>
              <a:tr h="256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Nº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Descripción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2982009016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RF01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Registrar Empresa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2003657016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RF02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Empresas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877581432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RF03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Generar Mantenedor de Datos Huéspedes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3842541924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RF04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Ingresar Solicitud de Servicios (OC)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196044299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RF05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Solicitud de Servicios (OC)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464139011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RF06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Generación de Factura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1462591645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RF07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Facturas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4019333230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RF08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Comedor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2560663833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RF09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Habitación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784638690"/>
                  </a:ext>
                </a:extLst>
              </a:tr>
              <a:tr h="712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RF08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Administrador de Ingreso y Salida de Huéspedes. (CheckIn-CheckOut).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3322490496"/>
                  </a:ext>
                </a:extLst>
              </a:tr>
              <a:tr h="712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RF09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Registrar datos de Empleado y generar Usuario para sistema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1723422640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RF10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Generar Mantenedor de Datos Empleado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127000784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5BE9486-6AD3-4A7E-A4B2-7265CA2E0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59432"/>
              </p:ext>
            </p:extLst>
          </p:nvPr>
        </p:nvGraphicFramePr>
        <p:xfrm>
          <a:off x="6334538" y="2519172"/>
          <a:ext cx="5640150" cy="4107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276">
                  <a:extLst>
                    <a:ext uri="{9D8B030D-6E8A-4147-A177-3AD203B41FA5}">
                      <a16:colId xmlns:a16="http://schemas.microsoft.com/office/drawing/2014/main" val="3119188547"/>
                    </a:ext>
                  </a:extLst>
                </a:gridCol>
                <a:gridCol w="4733874">
                  <a:extLst>
                    <a:ext uri="{9D8B030D-6E8A-4147-A177-3AD203B41FA5}">
                      <a16:colId xmlns:a16="http://schemas.microsoft.com/office/drawing/2014/main" val="2058944929"/>
                    </a:ext>
                  </a:extLst>
                </a:gridCol>
              </a:tblGrid>
              <a:tr h="531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RF11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</a:rPr>
                        <a:t>Generar Mantenedor de Datos Proveedores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29203"/>
                  </a:ext>
                </a:extLst>
              </a:tr>
              <a:tr h="531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RF12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Ingresar Solicitud de Orden de Pedido (OP)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25047"/>
                  </a:ext>
                </a:extLst>
              </a:tr>
              <a:tr h="531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RF13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Generar Mantenedor de Datos de Orden de Pedido (OP)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937865"/>
                  </a:ext>
                </a:extLst>
              </a:tr>
              <a:tr h="805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RF14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>
                          <a:effectLst/>
                        </a:rPr>
                        <a:t>Generar Administrador de Recepción de Orden de Pedido (OP) (Generar Código Barra)</a:t>
                      </a:r>
                      <a:endParaRPr lang="es-E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>
                          <a:effectLst/>
                        </a:rPr>
                        <a:t> 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0790110"/>
                  </a:ext>
                </a:extLst>
              </a:tr>
              <a:tr h="531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RF15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>
                          <a:effectLst/>
                        </a:rPr>
                        <a:t>Generar Mantenedor de Datos Productos</a:t>
                      </a:r>
                      <a:endParaRPr lang="es-E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>
                          <a:effectLst/>
                        </a:rPr>
                        <a:t> 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3614827"/>
                  </a:ext>
                </a:extLst>
              </a:tr>
              <a:tr h="805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RF16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s-AR" sz="1600" dirty="0">
                          <a:effectLst/>
                        </a:rPr>
                        <a:t>Generar Informes estadísticos e informativos.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1873522"/>
                  </a:ext>
                </a:extLst>
              </a:tr>
            </a:tbl>
          </a:graphicData>
        </a:graphic>
      </p:graphicFrame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2E16B900-C651-4425-B8DA-2AD867C26CE9}"/>
              </a:ext>
            </a:extLst>
          </p:cNvPr>
          <p:cNvSpPr/>
          <p:nvPr/>
        </p:nvSpPr>
        <p:spPr>
          <a:xfrm>
            <a:off x="6581053" y="1233792"/>
            <a:ext cx="5393635" cy="793791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D0085181-E663-4893-ABE8-87AECDFB2686}"/>
              </a:ext>
            </a:extLst>
          </p:cNvPr>
          <p:cNvSpPr txBox="1">
            <a:spLocks/>
          </p:cNvSpPr>
          <p:nvPr/>
        </p:nvSpPr>
        <p:spPr>
          <a:xfrm>
            <a:off x="6581053" y="1386004"/>
            <a:ext cx="5393635" cy="641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Lista de Requerimientos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15040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06FE53E-FD07-4C07-9740-0B043F637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61989"/>
              </p:ext>
            </p:extLst>
          </p:nvPr>
        </p:nvGraphicFramePr>
        <p:xfrm>
          <a:off x="5168347" y="2285812"/>
          <a:ext cx="2994992" cy="4346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842">
                  <a:extLst>
                    <a:ext uri="{9D8B030D-6E8A-4147-A177-3AD203B41FA5}">
                      <a16:colId xmlns:a16="http://schemas.microsoft.com/office/drawing/2014/main" val="967186318"/>
                    </a:ext>
                  </a:extLst>
                </a:gridCol>
                <a:gridCol w="1973150">
                  <a:extLst>
                    <a:ext uri="{9D8B030D-6E8A-4147-A177-3AD203B41FA5}">
                      <a16:colId xmlns:a16="http://schemas.microsoft.com/office/drawing/2014/main" val="3369655058"/>
                    </a:ext>
                  </a:extLst>
                </a:gridCol>
              </a:tblGrid>
              <a:tr h="1454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RNF07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Interfaz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318188"/>
                  </a:ext>
                </a:extLst>
              </a:tr>
              <a:tr h="8658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RNF08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Orientación al usuario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600485"/>
                  </a:ext>
                </a:extLst>
              </a:tr>
              <a:tr h="8658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RNF09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Contacto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224708"/>
                  </a:ext>
                </a:extLst>
              </a:tr>
              <a:tr h="1160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RNF10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Información adicional 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661665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CD48631-ABD7-478F-9372-ADE3279AD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21051"/>
              </p:ext>
            </p:extLst>
          </p:nvPr>
        </p:nvGraphicFramePr>
        <p:xfrm>
          <a:off x="662268" y="2259307"/>
          <a:ext cx="3459157" cy="4346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208">
                  <a:extLst>
                    <a:ext uri="{9D8B030D-6E8A-4147-A177-3AD203B41FA5}">
                      <a16:colId xmlns:a16="http://schemas.microsoft.com/office/drawing/2014/main" val="707530741"/>
                    </a:ext>
                  </a:extLst>
                </a:gridCol>
                <a:gridCol w="2278949">
                  <a:extLst>
                    <a:ext uri="{9D8B030D-6E8A-4147-A177-3AD203B41FA5}">
                      <a16:colId xmlns:a16="http://schemas.microsoft.com/office/drawing/2014/main" val="177648276"/>
                    </a:ext>
                  </a:extLst>
                </a:gridCol>
              </a:tblGrid>
              <a:tr h="13673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RNF01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Gestión de usuarios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062164"/>
                  </a:ext>
                </a:extLst>
              </a:tr>
              <a:tr h="5372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RNF02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Gestión de calidad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493768"/>
                  </a:ext>
                </a:extLst>
              </a:tr>
              <a:tr h="81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RNF03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Estabilidad y Eficiencia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152802"/>
                  </a:ext>
                </a:extLst>
              </a:tr>
              <a:tr h="81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RNF04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Mantención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565806"/>
                  </a:ext>
                </a:extLst>
              </a:tr>
              <a:tr h="81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RNF05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Administración BD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7258887"/>
                  </a:ext>
                </a:extLst>
              </a:tr>
            </a:tbl>
          </a:graphicData>
        </a:graphic>
      </p:graphicFrame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A50DA64D-EACE-47C0-9973-0A8A63F4609E}"/>
              </a:ext>
            </a:extLst>
          </p:cNvPr>
          <p:cNvSpPr/>
          <p:nvPr/>
        </p:nvSpPr>
        <p:spPr>
          <a:xfrm>
            <a:off x="6268279" y="1233792"/>
            <a:ext cx="5706410" cy="793791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44DD282B-3D85-4896-99E7-C2B48A2651EB}"/>
              </a:ext>
            </a:extLst>
          </p:cNvPr>
          <p:cNvSpPr txBox="1">
            <a:spLocks/>
          </p:cNvSpPr>
          <p:nvPr/>
        </p:nvSpPr>
        <p:spPr>
          <a:xfrm>
            <a:off x="6268279" y="1309897"/>
            <a:ext cx="5706410" cy="641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Lista de Requerimientos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351802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12C3D6-FF26-4D09-84F8-755BB00BA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3" y="874643"/>
            <a:ext cx="8733184" cy="5983357"/>
          </a:xfrm>
          <a:prstGeom prst="rect">
            <a:avLst/>
          </a:prstGeom>
        </p:spPr>
      </p:pic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19CD7F1A-A08F-46A1-888E-4E627CDDBEAA}"/>
              </a:ext>
            </a:extLst>
          </p:cNvPr>
          <p:cNvSpPr/>
          <p:nvPr/>
        </p:nvSpPr>
        <p:spPr>
          <a:xfrm>
            <a:off x="92767" y="3462993"/>
            <a:ext cx="2345633" cy="2225025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39A07C74-EC8E-4860-A08B-90B0809813C0}"/>
              </a:ext>
            </a:extLst>
          </p:cNvPr>
          <p:cNvSpPr txBox="1">
            <a:spLocks/>
          </p:cNvSpPr>
          <p:nvPr/>
        </p:nvSpPr>
        <p:spPr>
          <a:xfrm>
            <a:off x="92767" y="3462993"/>
            <a:ext cx="2504661" cy="2043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Casos de Uso Generales</a:t>
            </a:r>
          </a:p>
        </p:txBody>
      </p:sp>
    </p:spTree>
    <p:extLst>
      <p:ext uri="{BB962C8B-B14F-4D97-AF65-F5344CB8AC3E}">
        <p14:creationId xmlns:p14="http://schemas.microsoft.com/office/powerpoint/2010/main" val="370288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8466BA4-D49C-4E6B-919F-2FCA7A75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8" y="878784"/>
            <a:ext cx="6308035" cy="597921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44DCF23-8F28-4123-BF1C-57B567B703D4}"/>
              </a:ext>
            </a:extLst>
          </p:cNvPr>
          <p:cNvSpPr txBox="1"/>
          <p:nvPr/>
        </p:nvSpPr>
        <p:spPr>
          <a:xfrm>
            <a:off x="9037983" y="3511935"/>
            <a:ext cx="292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Administrador- Registrar Habitación</a:t>
            </a:r>
          </a:p>
        </p:txBody>
      </p:sp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E151581C-B2E1-4719-BECC-1EA5685B5735}"/>
              </a:ext>
            </a:extLst>
          </p:cNvPr>
          <p:cNvSpPr/>
          <p:nvPr/>
        </p:nvSpPr>
        <p:spPr>
          <a:xfrm>
            <a:off x="106017" y="3114591"/>
            <a:ext cx="2345633" cy="2225025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15D8C790-34B6-4A9B-81BD-3543989FDCA9}"/>
              </a:ext>
            </a:extLst>
          </p:cNvPr>
          <p:cNvSpPr txBox="1">
            <a:spLocks/>
          </p:cNvSpPr>
          <p:nvPr/>
        </p:nvSpPr>
        <p:spPr>
          <a:xfrm>
            <a:off x="106017" y="3481168"/>
            <a:ext cx="2623931" cy="1281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/>
              <a:t>Diagrama de Actividad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3573124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654</Words>
  <Application>Microsoft Office PowerPoint</Application>
  <PresentationFormat>Panorámica</PresentationFormat>
  <Paragraphs>156</Paragraphs>
  <Slides>18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Tema de Office</vt:lpstr>
      <vt:lpstr>Portafolio de Título “Hostal Doña Clarita”</vt:lpstr>
      <vt:lpstr>Presentación de PowerPoint</vt:lpstr>
      <vt:lpstr>Presentación de PowerPoint</vt:lpstr>
      <vt:lpstr>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Tiempos planificados y Estados de avance</vt:lpstr>
      <vt:lpstr>Presentación de PowerPoint</vt:lpstr>
      <vt:lpstr>Presentación de PowerPoint</vt:lpstr>
      <vt:lpstr>Presentación de PowerPoint</vt:lpstr>
      <vt:lpstr>Demostración del Sistema  (No más de 5 Minutos)</vt:lpstr>
      <vt:lpstr>Reflexión final</vt:lpstr>
      <vt:lpstr>NOTA: Recordar que se evaluará el cumplimiento del desarrollo del Sistema considerando los siguientes aspectos mínimos:</vt:lpstr>
      <vt:lpstr>Diseño BDD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Nibsa</cp:lastModifiedBy>
  <cp:revision>54</cp:revision>
  <dcterms:created xsi:type="dcterms:W3CDTF">2015-07-01T15:45:01Z</dcterms:created>
  <dcterms:modified xsi:type="dcterms:W3CDTF">2018-06-12T16:29:58Z</dcterms:modified>
</cp:coreProperties>
</file>