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62"/>
  </p:notesMasterIdLst>
  <p:sldIdLst>
    <p:sldId id="288" r:id="rId5"/>
    <p:sldId id="289" r:id="rId6"/>
    <p:sldId id="277" r:id="rId7"/>
    <p:sldId id="263" r:id="rId8"/>
    <p:sldId id="264" r:id="rId9"/>
    <p:sldId id="265" r:id="rId10"/>
    <p:sldId id="266" r:id="rId11"/>
    <p:sldId id="272" r:id="rId12"/>
    <p:sldId id="300" r:id="rId13"/>
    <p:sldId id="301" r:id="rId14"/>
    <p:sldId id="273" r:id="rId15"/>
    <p:sldId id="275" r:id="rId16"/>
    <p:sldId id="302" r:id="rId17"/>
    <p:sldId id="294" r:id="rId18"/>
    <p:sldId id="303" r:id="rId19"/>
    <p:sldId id="304" r:id="rId20"/>
    <p:sldId id="305" r:id="rId21"/>
    <p:sldId id="306" r:id="rId22"/>
    <p:sldId id="308" r:id="rId23"/>
    <p:sldId id="309" r:id="rId24"/>
    <p:sldId id="310" r:id="rId25"/>
    <p:sldId id="311" r:id="rId26"/>
    <p:sldId id="295" r:id="rId27"/>
    <p:sldId id="312" r:id="rId28"/>
    <p:sldId id="317" r:id="rId29"/>
    <p:sldId id="313" r:id="rId30"/>
    <p:sldId id="297" r:id="rId31"/>
    <p:sldId id="299" r:id="rId32"/>
    <p:sldId id="316" r:id="rId33"/>
    <p:sldId id="318" r:id="rId34"/>
    <p:sldId id="336" r:id="rId35"/>
    <p:sldId id="319" r:id="rId36"/>
    <p:sldId id="320" r:id="rId37"/>
    <p:sldId id="321" r:id="rId38"/>
    <p:sldId id="323" r:id="rId39"/>
    <p:sldId id="322" r:id="rId40"/>
    <p:sldId id="324" r:id="rId41"/>
    <p:sldId id="325" r:id="rId42"/>
    <p:sldId id="326" r:id="rId43"/>
    <p:sldId id="327" r:id="rId44"/>
    <p:sldId id="328" r:id="rId45"/>
    <p:sldId id="329" r:id="rId46"/>
    <p:sldId id="330" r:id="rId47"/>
    <p:sldId id="341" r:id="rId48"/>
    <p:sldId id="342" r:id="rId49"/>
    <p:sldId id="343" r:id="rId50"/>
    <p:sldId id="331" r:id="rId51"/>
    <p:sldId id="332" r:id="rId52"/>
    <p:sldId id="314" r:id="rId53"/>
    <p:sldId id="315" r:id="rId54"/>
    <p:sldId id="333" r:id="rId55"/>
    <p:sldId id="337" r:id="rId56"/>
    <p:sldId id="338" r:id="rId57"/>
    <p:sldId id="339" r:id="rId58"/>
    <p:sldId id="340" r:id="rId59"/>
    <p:sldId id="334" r:id="rId60"/>
    <p:sldId id="335" r:id="rId61"/>
  </p:sldIdLst>
  <p:sldSz cx="9144000" cy="5143500" type="screen16x9"/>
  <p:notesSz cx="6858000" cy="9144000"/>
  <p:embeddedFontLst>
    <p:embeddedFont>
      <p:font typeface="Century Gothic" panose="020B0502020202020204" pitchFamily="34" charset="0"/>
      <p:regular r:id="rId63"/>
      <p:bold r:id="rId64"/>
      <p:italic r:id="rId65"/>
      <p:boldItalic r:id="rId66"/>
    </p:embeddedFont>
    <p:embeddedFont>
      <p:font typeface="Fira Code" panose="020B0809050000020004" pitchFamily="49" charset="0"/>
      <p:regular r:id="rId67"/>
      <p:bold r:id="rId68"/>
    </p:embeddedFont>
    <p:embeddedFont>
      <p:font typeface="Segoe UI" panose="020B0502040204020203"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0"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77361" autoAdjust="0"/>
  </p:normalViewPr>
  <p:slideViewPr>
    <p:cSldViewPr snapToGrid="0">
      <p:cViewPr varScale="1">
        <p:scale>
          <a:sx n="84" d="100"/>
          <a:sy n="84" d="100"/>
        </p:scale>
        <p:origin x="105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4.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0.fntdata"/><Relationship Id="rId80" Type="http://customschemas.google.com/relationships/presentationmetadata" Target="meta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font" Target="fonts/font3.fntdata"/><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font" Target="fonts/font9.fntdata"/><Relationship Id="rId2" Type="http://schemas.openxmlformats.org/officeDocument/2006/relationships/customXml" Target="../customXml/item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D605168A-F342-B530-3CAE-33846E834639}"/>
            </a:ext>
          </a:extLst>
        </p:cNvPr>
        <p:cNvGrpSpPr/>
        <p:nvPr/>
      </p:nvGrpSpPr>
      <p:grpSpPr>
        <a:xfrm>
          <a:off x="0" y="0"/>
          <a:ext cx="0" cy="0"/>
          <a:chOff x="0" y="0"/>
          <a:chExt cx="0" cy="0"/>
        </a:xfrm>
      </p:grpSpPr>
      <p:sp>
        <p:nvSpPr>
          <p:cNvPr id="151" name="Google Shape;151;p2:notes">
            <a:extLst>
              <a:ext uri="{FF2B5EF4-FFF2-40B4-BE49-F238E27FC236}">
                <a16:creationId xmlns:a16="http://schemas.microsoft.com/office/drawing/2014/main" id="{D79B4967-1968-5FA8-06D8-EA022088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a:extLst>
              <a:ext uri="{FF2B5EF4-FFF2-40B4-BE49-F238E27FC236}">
                <a16:creationId xmlns:a16="http://schemas.microsoft.com/office/drawing/2014/main" id="{E852A356-304B-08AC-A708-A2B15AE93F1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5152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064FD120-FE8B-EFCA-3298-8460F6B53C87}"/>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686B9200-B657-7808-58CA-EC2193CAE5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CAC444C7-9883-95DC-A0F5-2630479956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Fale o que é o Azure AI </a:t>
            </a:r>
            <a:r>
              <a:rPr lang="pt-BR" sz="1800" b="0" i="0" dirty="0" err="1">
                <a:solidFill>
                  <a:srgbClr val="000000"/>
                </a:solidFill>
                <a:effectLst/>
                <a:latin typeface="Arial" panose="020B0604020202020204" pitchFamily="34" charset="0"/>
              </a:rPr>
              <a:t>Foundry</a:t>
            </a:r>
            <a:endParaRPr lang="pt-BR" sz="1800" b="0" i="0" dirty="0">
              <a:solidFill>
                <a:srgbClr val="000000"/>
              </a:solidFill>
              <a:effectLst/>
              <a:latin typeface="Arial" panose="020B0604020202020204" pitchFamily="34" charset="0"/>
            </a:endParaRP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Mostre que tem acesso a várias coisas</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Mostre tem acesso aos </a:t>
            </a:r>
            <a:r>
              <a:rPr lang="pt-BR" sz="1800" b="0" i="0" dirty="0" err="1">
                <a:solidFill>
                  <a:srgbClr val="000000"/>
                </a:solidFill>
                <a:effectLst/>
                <a:latin typeface="Arial" panose="020B0604020202020204" pitchFamily="34" charset="0"/>
              </a:rPr>
              <a:t>endpoints</a:t>
            </a:r>
            <a:r>
              <a:rPr lang="pt-BR" sz="1800" b="0" i="0" dirty="0">
                <a:solidFill>
                  <a:srgbClr val="000000"/>
                </a:solidFill>
                <a:effectLst/>
                <a:latin typeface="Arial" panose="020B0604020202020204" pitchFamily="34" charset="0"/>
              </a:rPr>
              <a:t> e APIs</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Mostre o catalogo de modelos que você pode usar</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Mostre a precificação dos modelos que pode usar e dar </a:t>
            </a:r>
            <a:r>
              <a:rPr lang="pt-BR" sz="1800" b="0" i="0" dirty="0" err="1">
                <a:solidFill>
                  <a:srgbClr val="000000"/>
                </a:solidFill>
                <a:effectLst/>
                <a:latin typeface="Arial" panose="020B0604020202020204" pitchFamily="34" charset="0"/>
              </a:rPr>
              <a:t>deploy</a:t>
            </a:r>
            <a:endParaRPr lang="pt-BR" sz="1800" b="0" i="0" dirty="0">
              <a:solidFill>
                <a:srgbClr val="000000"/>
              </a:solidFill>
              <a:effectLst/>
              <a:latin typeface="Arial" panose="020B0604020202020204" pitchFamily="34" charset="0"/>
            </a:endParaRP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Dê </a:t>
            </a:r>
            <a:r>
              <a:rPr lang="pt-BR" sz="1800" b="0" i="0" dirty="0" err="1">
                <a:solidFill>
                  <a:srgbClr val="000000"/>
                </a:solidFill>
                <a:effectLst/>
                <a:latin typeface="Arial" panose="020B0604020202020204" pitchFamily="34" charset="0"/>
              </a:rPr>
              <a:t>Deploy</a:t>
            </a:r>
            <a:r>
              <a:rPr lang="pt-BR" sz="1800" b="0" i="0" dirty="0">
                <a:solidFill>
                  <a:srgbClr val="000000"/>
                </a:solidFill>
                <a:effectLst/>
                <a:latin typeface="Arial" panose="020B0604020202020204" pitchFamily="34" charset="0"/>
              </a:rPr>
              <a:t> no seu recurso</a:t>
            </a:r>
          </a:p>
        </p:txBody>
      </p:sp>
    </p:spTree>
    <p:extLst>
      <p:ext uri="{BB962C8B-B14F-4D97-AF65-F5344CB8AC3E}">
        <p14:creationId xmlns:p14="http://schemas.microsoft.com/office/powerpoint/2010/main" val="283611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09ffa863cd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4FB8232-06F3-A1A8-6986-C6D208C90F50}"/>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51571D27-E0BB-AE73-3168-86B7215168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EF2815C6-C89F-1C56-1EDD-35B657CB5D4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415453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3766AE9A-26E9-0B99-7E1D-70D5E803379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9FAEC390-A3C0-1D89-2B6D-AA7A22A431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232A29E-40C1-AA6F-D241-9D6232916A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O que é o Playground?</a:t>
            </a:r>
          </a:p>
          <a:p>
            <a:pPr>
              <a:buFont typeface="Arial" panose="020B0604020202020204" pitchFamily="34" charset="0"/>
              <a:buChar char="•"/>
            </a:pPr>
            <a:r>
              <a:rPr lang="pt-BR" dirty="0"/>
              <a:t>Ambiente de teste interativo</a:t>
            </a:r>
          </a:p>
          <a:p>
            <a:pPr>
              <a:buFont typeface="Arial" panose="020B0604020202020204" pitchFamily="34" charset="0"/>
              <a:buChar char="•"/>
            </a:pPr>
            <a:r>
              <a:rPr lang="pt-BR" dirty="0"/>
              <a:t>Experimentação com modelos</a:t>
            </a:r>
          </a:p>
          <a:p>
            <a:pPr>
              <a:buFont typeface="Arial" panose="020B0604020202020204" pitchFamily="34" charset="0"/>
              <a:buChar char="•"/>
            </a:pPr>
            <a:r>
              <a:rPr lang="pt-BR" dirty="0"/>
              <a:t>Ajuste de parâmetros</a:t>
            </a:r>
          </a:p>
          <a:p>
            <a:pPr>
              <a:buFont typeface="Arial" panose="020B0604020202020204" pitchFamily="34" charset="0"/>
              <a:buChar char="•"/>
            </a:pPr>
            <a:r>
              <a:rPr lang="pt-BR" dirty="0"/>
              <a:t>Teste de prompts</a:t>
            </a:r>
          </a:p>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88077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AE1D7FA-9C37-7AD2-396E-ED9EE03F817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61B011E-26A3-6D82-6728-4833364135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799923D-D587-E5F5-8078-7CDF814E921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Recursos Principais</a:t>
            </a:r>
          </a:p>
          <a:p>
            <a:pPr>
              <a:buFont typeface="+mj-lt"/>
              <a:buAutoNum type="arabicPeriod"/>
            </a:pPr>
            <a:r>
              <a:rPr lang="pt-BR" dirty="0"/>
              <a:t>Interface intuitiva</a:t>
            </a:r>
          </a:p>
          <a:p>
            <a:pPr>
              <a:buFont typeface="+mj-lt"/>
              <a:buAutoNum type="arabicPeriod"/>
            </a:pPr>
            <a:r>
              <a:rPr lang="pt-BR" dirty="0"/>
              <a:t>Feedback em tempo real</a:t>
            </a:r>
          </a:p>
          <a:p>
            <a:pPr>
              <a:buFont typeface="+mj-lt"/>
              <a:buAutoNum type="arabicPeriod"/>
            </a:pPr>
            <a:r>
              <a:rPr lang="pt-BR" dirty="0"/>
              <a:t>Múltiplos modelos disponíveis</a:t>
            </a:r>
          </a:p>
          <a:p>
            <a:pPr>
              <a:buFont typeface="+mj-lt"/>
              <a:buAutoNum type="arabicPeriod"/>
            </a:pPr>
            <a:r>
              <a:rPr lang="pt-BR" dirty="0"/>
              <a:t>Configurações ajustáveis</a:t>
            </a:r>
          </a:p>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719225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47457A5-AFA2-F133-3088-45C5C15DBB1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C1945B91-9D13-BCF4-C4ED-182921B49E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0EB2BBF-B351-5689-D142-916C60D12E6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dirty="0"/>
              <a:t>Elemento de aleatoriedade </a:t>
            </a:r>
          </a:p>
          <a:p>
            <a:r>
              <a:rPr lang="pt-BR" dirty="0"/>
              <a:t>Variação nas respostas </a:t>
            </a:r>
          </a:p>
          <a:p>
            <a:r>
              <a:rPr lang="pt-BR" dirty="0"/>
              <a:t>Criatividade vs. Consistência</a:t>
            </a:r>
            <a:endParaRPr dirty="0"/>
          </a:p>
        </p:txBody>
      </p:sp>
    </p:spTree>
    <p:extLst>
      <p:ext uri="{BB962C8B-B14F-4D97-AF65-F5344CB8AC3E}">
        <p14:creationId xmlns:p14="http://schemas.microsoft.com/office/powerpoint/2010/main" val="1865422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D174D7B-DEBC-0FAF-2B7F-5572097F7DD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66F4717B-50CF-90C0-9FF0-9EBE53DDA7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3EE297FD-57F6-0F5A-802C-1C8D0421725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2842838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7D7ABA9-E96A-8AF1-6D7C-B5B0BD86A17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E30AFD61-6DFB-41E9-004E-814E1555D3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116DA43F-F8B3-4DFC-90DB-03767385222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Como Funciona?</a:t>
            </a:r>
          </a:p>
          <a:p>
            <a:pPr>
              <a:buFont typeface="+mj-lt"/>
              <a:buAutoNum type="arabicPeriod"/>
            </a:pPr>
            <a:r>
              <a:rPr lang="pt-BR" dirty="0"/>
              <a:t>Análise de probabilidade</a:t>
            </a:r>
          </a:p>
          <a:p>
            <a:pPr>
              <a:buFont typeface="+mj-lt"/>
              <a:buAutoNum type="arabicPeriod"/>
            </a:pPr>
            <a:r>
              <a:rPr lang="pt-BR" dirty="0"/>
              <a:t>Seleção de tokens</a:t>
            </a:r>
          </a:p>
          <a:p>
            <a:pPr>
              <a:buFont typeface="+mj-lt"/>
              <a:buAutoNum type="arabicPeriod"/>
            </a:pPr>
            <a:r>
              <a:rPr lang="pt-BR" dirty="0"/>
              <a:t>Geração de sequência</a:t>
            </a:r>
          </a:p>
          <a:p>
            <a:pPr>
              <a:buFont typeface="+mj-lt"/>
              <a:buAutoNum type="arabicPeriod"/>
            </a:pPr>
            <a:r>
              <a:rPr lang="pt-BR" dirty="0"/>
              <a:t>Influência dos parâmetros</a:t>
            </a:r>
          </a:p>
          <a:p>
            <a:endParaRPr dirty="0"/>
          </a:p>
        </p:txBody>
      </p:sp>
    </p:spTree>
    <p:extLst>
      <p:ext uri="{BB962C8B-B14F-4D97-AF65-F5344CB8AC3E}">
        <p14:creationId xmlns:p14="http://schemas.microsoft.com/office/powerpoint/2010/main" val="3096410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1230E1B-377F-0D62-8A82-4A319F3E975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949CBBC-D5F3-9D7F-0994-B9D4C998C8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B95CA174-B4F3-038F-764C-61ED8A11C29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Como Funciona?</a:t>
            </a:r>
          </a:p>
          <a:p>
            <a:pPr>
              <a:buFont typeface="+mj-lt"/>
              <a:buAutoNum type="arabicPeriod"/>
            </a:pPr>
            <a:r>
              <a:rPr lang="pt-BR" dirty="0"/>
              <a:t>Análise de probabilidade</a:t>
            </a:r>
          </a:p>
          <a:p>
            <a:pPr>
              <a:buFont typeface="+mj-lt"/>
              <a:buAutoNum type="arabicPeriod"/>
            </a:pPr>
            <a:r>
              <a:rPr lang="pt-BR" dirty="0"/>
              <a:t>Seleção de tokens</a:t>
            </a:r>
          </a:p>
          <a:p>
            <a:pPr>
              <a:buFont typeface="+mj-lt"/>
              <a:buAutoNum type="arabicPeriod"/>
            </a:pPr>
            <a:r>
              <a:rPr lang="pt-BR" dirty="0"/>
              <a:t>Geração de sequência</a:t>
            </a:r>
          </a:p>
          <a:p>
            <a:pPr>
              <a:buFont typeface="+mj-lt"/>
              <a:buAutoNum type="arabicPeriod"/>
            </a:pPr>
            <a:r>
              <a:rPr lang="pt-BR" dirty="0"/>
              <a:t>Influência dos parâmetros</a:t>
            </a:r>
          </a:p>
          <a:p>
            <a:endParaRPr dirty="0"/>
          </a:p>
        </p:txBody>
      </p:sp>
    </p:spTree>
    <p:extLst>
      <p:ext uri="{BB962C8B-B14F-4D97-AF65-F5344CB8AC3E}">
        <p14:creationId xmlns:p14="http://schemas.microsoft.com/office/powerpoint/2010/main" val="2710991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0F36AB8-D56A-7358-0ACF-4ACA4AE2DEFC}"/>
            </a:ext>
          </a:extLst>
        </p:cNvPr>
        <p:cNvGrpSpPr/>
        <p:nvPr/>
      </p:nvGrpSpPr>
      <p:grpSpPr>
        <a:xfrm>
          <a:off x="0" y="0"/>
          <a:ext cx="0" cy="0"/>
          <a:chOff x="0" y="0"/>
          <a:chExt cx="0" cy="0"/>
        </a:xfrm>
      </p:grpSpPr>
      <p:sp>
        <p:nvSpPr>
          <p:cNvPr id="165" name="Google Shape;165;p3:notes">
            <a:extLst>
              <a:ext uri="{FF2B5EF4-FFF2-40B4-BE49-F238E27FC236}">
                <a16:creationId xmlns:a16="http://schemas.microsoft.com/office/drawing/2014/main" id="{9905F573-7B0D-F8CA-A0DA-0E5EF39D34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a:extLst>
              <a:ext uri="{FF2B5EF4-FFF2-40B4-BE49-F238E27FC236}">
                <a16:creationId xmlns:a16="http://schemas.microsoft.com/office/drawing/2014/main" id="{10B0C4F1-3DF8-7414-5F5B-39065B61B18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r>
              <a:rPr lang="en-US" b="0" i="0" dirty="0">
                <a:solidFill>
                  <a:srgbClr val="E6E6E6"/>
                </a:solidFill>
                <a:effectLst/>
                <a:latin typeface="Segoe UI" panose="020B0502040204020203" pitchFamily="34" charset="0"/>
              </a:rPr>
              <a:t>Pablo is a passionate technology enthusiast, Software Engineer, and </a:t>
            </a:r>
            <a:r>
              <a:rPr lang="en-US" b="0" i="0" dirty="0" err="1">
                <a:solidFill>
                  <a:srgbClr val="E6E6E6"/>
                </a:solidFill>
                <a:effectLst/>
                <a:latin typeface="Segoe UI" panose="020B0502040204020203" pitchFamily="34" charset="0"/>
              </a:rPr>
              <a:t>SysAdmin</a:t>
            </a:r>
            <a:r>
              <a:rPr lang="en-US" b="0" i="0" dirty="0">
                <a:solidFill>
                  <a:srgbClr val="E6E6E6"/>
                </a:solidFill>
                <a:effectLst/>
                <a:latin typeface="Segoe UI" panose="020B0502040204020203" pitchFamily="34" charset="0"/>
              </a:rPr>
              <a:t> with a rich and diverse background. As a former Microsoft Learn Student Ambassador, he has been deeply involved in the tech community. Pablo thrives on the rapid pace of technological growth and is dedicated to advocating for cutting-edge technology integration among future IT professionals. With experience spanning from startups to Fortune 500 companies, Pablo has tackled technology in various forms and capacities. He is now a proud member of the Microsoft Advocacy team, specializing in Application Development. Pablo is committed to bridging communities—students, startups, developers, and corporate entities—through the power of .NET, Python, Azure, AI, and the broader Microsoft stack. His mission is to foster a collaborative and innovative tech ecosystem for a brighter future.</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do Lema da Microsoft</a:t>
            </a:r>
          </a:p>
          <a:p>
            <a:pPr algn="l"/>
            <a:r>
              <a:rPr lang="en-US" b="0" i="0" dirty="0" err="1">
                <a:solidFill>
                  <a:srgbClr val="E6E6E6"/>
                </a:solidFill>
                <a:effectLst/>
                <a:latin typeface="Segoe UI" panose="020B0502040204020203" pitchFamily="34" charset="0"/>
              </a:rPr>
              <a:t>Gosto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pessoal</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conversar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muito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esportes</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ler</a:t>
            </a:r>
            <a:r>
              <a:rPr lang="en-US" b="0" i="0" dirty="0">
                <a:solidFill>
                  <a:srgbClr val="E6E6E6"/>
                </a:solidFill>
                <a:effectLst/>
                <a:latin typeface="Segoe UI" panose="020B0502040204020203" pitchFamily="34" charset="0"/>
              </a:rPr>
              <a:t> e </a:t>
            </a:r>
            <a:r>
              <a:rPr lang="en-US" b="0" i="0" dirty="0" err="1">
                <a:solidFill>
                  <a:srgbClr val="E6E6E6"/>
                </a:solidFill>
                <a:effectLst/>
                <a:latin typeface="Segoe UI" panose="020B0502040204020203" pitchFamily="34" charset="0"/>
              </a:rPr>
              <a:t>compreender</a:t>
            </a:r>
            <a:r>
              <a:rPr lang="en-US" b="0" i="0" dirty="0">
                <a:solidFill>
                  <a:srgbClr val="E6E6E6"/>
                </a:solidFill>
                <a:effectLst/>
                <a:latin typeface="Segoe UI" panose="020B0502040204020203" pitchFamily="34" charset="0"/>
              </a:rPr>
              <a:t> o </a:t>
            </a:r>
            <a:r>
              <a:rPr lang="en-US" b="0" i="0" dirty="0" err="1">
                <a:solidFill>
                  <a:srgbClr val="E6E6E6"/>
                </a:solidFill>
                <a:effectLst/>
                <a:latin typeface="Segoe UI" panose="020B0502040204020203" pitchFamily="34" charset="0"/>
              </a:rPr>
              <a:t>mundo</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além</a:t>
            </a:r>
            <a:r>
              <a:rPr lang="en-US" b="0" i="0" dirty="0">
                <a:solidFill>
                  <a:srgbClr val="E6E6E6"/>
                </a:solidFill>
                <a:effectLst/>
                <a:latin typeface="Segoe UI" panose="020B0502040204020203" pitchFamily="34" charset="0"/>
              </a:rPr>
              <a:t> do </a:t>
            </a:r>
            <a:r>
              <a:rPr lang="en-US" b="0" i="0" dirty="0" err="1">
                <a:solidFill>
                  <a:srgbClr val="E6E6E6"/>
                </a:solidFill>
                <a:effectLst/>
                <a:latin typeface="Segoe UI" panose="020B0502040204020203" pitchFamily="34" charset="0"/>
              </a:rPr>
              <a:t>basico</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Me </a:t>
            </a:r>
            <a:r>
              <a:rPr lang="en-US" b="0" i="0" dirty="0" err="1">
                <a:solidFill>
                  <a:srgbClr val="E6E6E6"/>
                </a:solidFill>
                <a:effectLst/>
                <a:latin typeface="Segoe UI" panose="020B0502040204020203" pitchFamily="34" charset="0"/>
              </a:rPr>
              <a:t>encontrem</a:t>
            </a:r>
            <a:r>
              <a:rPr lang="en-US" b="0" i="0" dirty="0">
                <a:solidFill>
                  <a:srgbClr val="E6E6E6"/>
                </a:solidFill>
                <a:effectLst/>
                <a:latin typeface="Segoe UI" panose="020B0502040204020203" pitchFamily="34" charset="0"/>
              </a:rPr>
              <a:t> no LinkedIn, Instagram e TikTok</a:t>
            </a:r>
          </a:p>
          <a:p>
            <a:pPr algn="l"/>
            <a:endParaRPr lang="en-US"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1970010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D2C7988-1B29-8EB9-B867-9C37597FF1D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7A28DBE-C28E-DD61-A3BF-F2AD3B1513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871F02FD-80A7-DAA4-A466-7E45A6336D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Como Funciona?</a:t>
            </a:r>
          </a:p>
          <a:p>
            <a:pPr>
              <a:buFont typeface="+mj-lt"/>
              <a:buAutoNum type="arabicPeriod"/>
            </a:pPr>
            <a:r>
              <a:rPr lang="pt-BR" dirty="0"/>
              <a:t>Análise de probabilidade</a:t>
            </a:r>
          </a:p>
          <a:p>
            <a:pPr>
              <a:buFont typeface="+mj-lt"/>
              <a:buAutoNum type="arabicPeriod"/>
            </a:pPr>
            <a:r>
              <a:rPr lang="pt-BR" dirty="0"/>
              <a:t>Seleção de tokens</a:t>
            </a:r>
          </a:p>
          <a:p>
            <a:pPr>
              <a:buFont typeface="+mj-lt"/>
              <a:buAutoNum type="arabicPeriod"/>
            </a:pPr>
            <a:r>
              <a:rPr lang="pt-BR" dirty="0"/>
              <a:t>Geração de sequência</a:t>
            </a:r>
          </a:p>
          <a:p>
            <a:pPr>
              <a:buFont typeface="+mj-lt"/>
              <a:buAutoNum type="arabicPeriod"/>
            </a:pPr>
            <a:r>
              <a:rPr lang="pt-BR" dirty="0"/>
              <a:t>Influência dos parâmetros</a:t>
            </a:r>
          </a:p>
          <a:p>
            <a:pPr marL="158750" indent="0">
              <a:buNone/>
            </a:pPr>
            <a:endParaRPr dirty="0"/>
          </a:p>
        </p:txBody>
      </p:sp>
    </p:spTree>
    <p:extLst>
      <p:ext uri="{BB962C8B-B14F-4D97-AF65-F5344CB8AC3E}">
        <p14:creationId xmlns:p14="http://schemas.microsoft.com/office/powerpoint/2010/main" val="564128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0529C7B4-722A-B195-6661-0C09A2CAE80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4002D143-1E1A-2830-43BC-3889D5D362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80A57D9-1A6C-D0DD-BD4E-E5663D0117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dirty="0"/>
              <a:t>O motivo, vocês vão saber com os </a:t>
            </a:r>
            <a:r>
              <a:rPr lang="pt-BR" dirty="0" err="1"/>
              <a:t>parametros</a:t>
            </a:r>
            <a:endParaRPr dirty="0"/>
          </a:p>
        </p:txBody>
      </p:sp>
    </p:spTree>
    <p:extLst>
      <p:ext uri="{BB962C8B-B14F-4D97-AF65-F5344CB8AC3E}">
        <p14:creationId xmlns:p14="http://schemas.microsoft.com/office/powerpoint/2010/main" val="2914350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1FF457E-2743-2D63-6808-7E7D232EDF3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6074D60-0D64-A7DD-6798-5D011290BD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A3037B7-DCBD-F8AD-EBDE-8825C89CA4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614648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E1B34744-DD4B-5FCC-90C5-C1E9A4298775}"/>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926E8BD1-3FBC-0A1A-95CB-60FB0EA927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8EC52701-530A-7CEC-FCBA-CA8D4C27030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Brincar de tokenização no OpenAI</a:t>
            </a:r>
          </a:p>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https://platform.openai.com/tokenizer</a:t>
            </a:r>
          </a:p>
          <a:p>
            <a:pPr marL="457200" indent="-298450" algn="l" rtl="0" fontAlgn="base">
              <a:lnSpc>
                <a:spcPts val="1380"/>
              </a:lnSpc>
              <a:buFontTx/>
              <a:buChar char="-"/>
            </a:pPr>
            <a:r>
              <a:rPr lang="pt-BR" sz="1800" b="0" i="0" dirty="0">
                <a:solidFill>
                  <a:srgbClr val="000000"/>
                </a:solidFill>
                <a:effectLst/>
                <a:latin typeface="Arial" panose="020B0604020202020204" pitchFamily="34" charset="0"/>
              </a:rPr>
              <a:t>Depois mostra no código o </a:t>
            </a:r>
            <a:r>
              <a:rPr lang="pt-BR" sz="1800" b="0" i="0" dirty="0" err="1">
                <a:solidFill>
                  <a:srgbClr val="000000"/>
                </a:solidFill>
                <a:effectLst/>
                <a:latin typeface="Arial" panose="020B0604020202020204" pitchFamily="34" charset="0"/>
              </a:rPr>
              <a:t>tokenizador</a:t>
            </a:r>
            <a:endParaRPr lang="pt-BR" sz="1800" b="0" i="0" dirty="0">
              <a:solidFill>
                <a:srgbClr val="000000"/>
              </a:solidFill>
              <a:effectLst/>
              <a:latin typeface="Arial" panose="020B0604020202020204" pitchFamily="34" charset="0"/>
            </a:endParaRPr>
          </a:p>
          <a:p>
            <a:pPr marL="457200" indent="-298450" algn="l" rtl="0" fontAlgn="base">
              <a:lnSpc>
                <a:spcPts val="1380"/>
              </a:lnSpc>
              <a:buFontTx/>
              <a:buChar char="-"/>
            </a:pPr>
            <a:endParaRPr lang="pt-BR" sz="1800" b="0" i="0" dirty="0">
              <a:solidFill>
                <a:srgbClr val="000000"/>
              </a:solidFill>
              <a:effectLst/>
              <a:latin typeface="Arial" panose="020B0604020202020204" pitchFamily="34" charset="0"/>
            </a:endParaRPr>
          </a:p>
          <a:p>
            <a:r>
              <a:rPr lang="pt-BR" b="1" dirty="0"/>
              <a:t>O que são Tokens?</a:t>
            </a:r>
          </a:p>
          <a:p>
            <a:pPr>
              <a:buFont typeface="Arial" panose="020B0604020202020204" pitchFamily="34" charset="0"/>
              <a:buChar char="•"/>
            </a:pPr>
            <a:r>
              <a:rPr lang="pt-BR" dirty="0"/>
              <a:t>Unidades de texto</a:t>
            </a:r>
          </a:p>
          <a:p>
            <a:pPr>
              <a:buFont typeface="Arial" panose="020B0604020202020204" pitchFamily="34" charset="0"/>
              <a:buChar char="•"/>
            </a:pPr>
            <a:r>
              <a:rPr lang="pt-BR" dirty="0"/>
              <a:t>Palavras e </a:t>
            </a:r>
            <a:r>
              <a:rPr lang="pt-BR" dirty="0" err="1"/>
              <a:t>subpalavras</a:t>
            </a:r>
            <a:endParaRPr lang="pt-BR" dirty="0"/>
          </a:p>
          <a:p>
            <a:pPr>
              <a:buFont typeface="Arial" panose="020B0604020202020204" pitchFamily="34" charset="0"/>
              <a:buChar char="•"/>
            </a:pPr>
            <a:r>
              <a:rPr lang="pt-BR" dirty="0"/>
              <a:t>Números e pontuação</a:t>
            </a:r>
          </a:p>
          <a:p>
            <a:pPr>
              <a:buFont typeface="Arial" panose="020B0604020202020204" pitchFamily="34" charset="0"/>
              <a:buChar char="•"/>
            </a:pPr>
            <a:r>
              <a:rPr lang="pt-BR" dirty="0"/>
              <a:t>Caracteres especiais</a:t>
            </a:r>
          </a:p>
          <a:p>
            <a:r>
              <a:rPr lang="pt-BR" b="1" dirty="0"/>
              <a:t>Como são Gerados?</a:t>
            </a:r>
          </a:p>
          <a:p>
            <a:pPr>
              <a:buFont typeface="+mj-lt"/>
              <a:buAutoNum type="arabicPeriod"/>
            </a:pPr>
            <a:r>
              <a:rPr lang="pt-BR" dirty="0"/>
              <a:t>Tokenização </a:t>
            </a:r>
          </a:p>
          <a:p>
            <a:pPr marL="742950" lvl="1" indent="-285750">
              <a:buFont typeface="+mj-lt"/>
              <a:buAutoNum type="arabicPeriod"/>
            </a:pPr>
            <a:r>
              <a:rPr lang="pt-BR" dirty="0"/>
              <a:t>Divisão do texto</a:t>
            </a:r>
          </a:p>
          <a:p>
            <a:pPr marL="742950" lvl="1" indent="-285750">
              <a:buFont typeface="+mj-lt"/>
              <a:buAutoNum type="arabicPeriod"/>
            </a:pPr>
            <a:r>
              <a:rPr lang="pt-BR" dirty="0"/>
              <a:t>Mapeamento para </a:t>
            </a:r>
            <a:r>
              <a:rPr lang="pt-BR" dirty="0" err="1"/>
              <a:t>IDs</a:t>
            </a:r>
            <a:endParaRPr lang="pt-BR" dirty="0"/>
          </a:p>
          <a:p>
            <a:pPr marL="742950" lvl="1" indent="-285750">
              <a:buFont typeface="+mj-lt"/>
              <a:buAutoNum type="arabicPeriod"/>
            </a:pPr>
            <a:r>
              <a:rPr lang="pt-BR" dirty="0"/>
              <a:t>Processamento</a:t>
            </a:r>
          </a:p>
          <a:p>
            <a:pPr>
              <a:buFont typeface="+mj-lt"/>
              <a:buAutoNum type="arabicPeriod"/>
            </a:pPr>
            <a:r>
              <a:rPr lang="pt-BR" dirty="0"/>
              <a:t>Contagem </a:t>
            </a:r>
          </a:p>
          <a:p>
            <a:pPr marL="742950" lvl="1" indent="-285750">
              <a:buFont typeface="+mj-lt"/>
              <a:buAutoNum type="arabicPeriod"/>
            </a:pPr>
            <a:r>
              <a:rPr lang="pt-BR" dirty="0"/>
              <a:t>Limite por requisição</a:t>
            </a:r>
          </a:p>
          <a:p>
            <a:pPr marL="742950" lvl="1" indent="-285750">
              <a:buFont typeface="+mj-lt"/>
              <a:buAutoNum type="arabicPeriod"/>
            </a:pPr>
            <a:r>
              <a:rPr lang="pt-BR" dirty="0"/>
              <a:t>Custos associados</a:t>
            </a:r>
          </a:p>
          <a:p>
            <a:pPr marL="742950" lvl="1" indent="-285750">
              <a:buFont typeface="+mj-lt"/>
              <a:buAutoNum type="arabicPeriod"/>
            </a:pPr>
            <a:r>
              <a:rPr lang="pt-BR" dirty="0"/>
              <a:t>Otimização</a:t>
            </a:r>
          </a:p>
          <a:p>
            <a:pPr marL="457200" indent="-298450" algn="l" rtl="0" fontAlgn="base">
              <a:lnSpc>
                <a:spcPts val="1380"/>
              </a:lnSpc>
              <a:buFontTx/>
              <a:buChar char="-"/>
            </a:pPr>
            <a:endParaRPr lang="pt-BR" sz="18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81849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547F25F-9588-32DF-C33D-39C098C485D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0EBDDC7-7212-AABC-2A54-D00F51B78A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642E867-CF14-CD63-5EC3-8B900F89E9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421707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2107F805-5533-5CB3-2095-096323C71D0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85904BC5-A8C0-7650-195A-CEB4E16549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07CB891-2F6F-52B0-9B9C-C3484F452ED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516879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80441895-8531-AE91-6D36-FECB35FF733E}"/>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72403E9A-143C-2C6D-AF0B-257C55BA6E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90EDA686-F6C2-EC21-76E4-5BCED1E4D61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000"/>
              </a:spcBef>
              <a:spcAft>
                <a:spcPts val="0"/>
              </a:spcAft>
              <a:buNone/>
            </a:pPr>
            <a:r>
              <a:rPr lang="en-US" sz="1800" dirty="0" err="1">
                <a:solidFill>
                  <a:srgbClr val="040A24"/>
                </a:solidFill>
                <a:latin typeface="Calibri"/>
                <a:ea typeface="Calibri"/>
                <a:cs typeface="Calibri"/>
                <a:sym typeface="Calibri"/>
              </a:rPr>
              <a:t>Temperatura</a:t>
            </a:r>
            <a:endParaRPr lang="en-US" sz="18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1800" dirty="0">
                <a:solidFill>
                  <a:srgbClr val="040A24"/>
                </a:solidFill>
                <a:latin typeface="Calibri"/>
                <a:ea typeface="Calibri"/>
                <a:cs typeface="Calibri"/>
                <a:sym typeface="Calibri"/>
              </a:rPr>
              <a:t>Top P</a:t>
            </a:r>
          </a:p>
          <a:p>
            <a:pPr marL="0" marR="0" lvl="0" indent="0" algn="just" rtl="0">
              <a:lnSpc>
                <a:spcPct val="115000"/>
              </a:lnSpc>
              <a:spcBef>
                <a:spcPts val="1000"/>
              </a:spcBef>
              <a:spcAft>
                <a:spcPts val="0"/>
              </a:spcAft>
              <a:buNone/>
            </a:pPr>
            <a:r>
              <a:rPr lang="en-US" sz="1800" dirty="0">
                <a:solidFill>
                  <a:srgbClr val="040A24"/>
                </a:solidFill>
                <a:latin typeface="Calibri"/>
                <a:ea typeface="Calibri"/>
                <a:cs typeface="Calibri"/>
                <a:sym typeface="Calibri"/>
              </a:rPr>
              <a:t>Tokens </a:t>
            </a:r>
            <a:r>
              <a:rPr lang="en-US" sz="1800" dirty="0" err="1">
                <a:solidFill>
                  <a:srgbClr val="040A24"/>
                </a:solidFill>
                <a:latin typeface="Calibri"/>
                <a:ea typeface="Calibri"/>
                <a:cs typeface="Calibri"/>
                <a:sym typeface="Calibri"/>
              </a:rPr>
              <a:t>máximos</a:t>
            </a:r>
            <a:endParaRPr lang="en-US" sz="18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1800" dirty="0" err="1">
                <a:solidFill>
                  <a:srgbClr val="040A24"/>
                </a:solidFill>
                <a:latin typeface="Calibri"/>
                <a:ea typeface="Calibri"/>
                <a:cs typeface="Calibri"/>
                <a:sym typeface="Calibri"/>
              </a:rPr>
              <a:t>Penalidades</a:t>
            </a:r>
            <a:endParaRPr lang="en-US" sz="18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1800" dirty="0">
                <a:solidFill>
                  <a:srgbClr val="040A24"/>
                </a:solidFill>
                <a:latin typeface="Calibri"/>
                <a:ea typeface="Calibri"/>
                <a:cs typeface="Calibri"/>
                <a:sym typeface="Calibri"/>
              </a:rPr>
              <a:t>Sistema de </a:t>
            </a:r>
            <a:r>
              <a:rPr lang="en-US" sz="1800" dirty="0" err="1">
                <a:solidFill>
                  <a:srgbClr val="040A24"/>
                </a:solidFill>
                <a:latin typeface="Calibri"/>
                <a:ea typeface="Calibri"/>
                <a:cs typeface="Calibri"/>
                <a:sym typeface="Calibri"/>
              </a:rPr>
              <a:t>mensagens</a:t>
            </a:r>
            <a:endParaRPr lang="en-US" sz="18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endParaRPr lang="en-US" sz="1800" dirty="0">
              <a:solidFill>
                <a:srgbClr val="040A24"/>
              </a:solidFill>
              <a:latin typeface="Calibri"/>
              <a:ea typeface="Calibri"/>
              <a:cs typeface="Calibri"/>
              <a:sym typeface="Calibri"/>
            </a:endParaRPr>
          </a:p>
          <a:p>
            <a:r>
              <a:rPr lang="pt-BR" sz="3200" b="1" dirty="0"/>
              <a:t>Melhores Práticas</a:t>
            </a:r>
          </a:p>
          <a:p>
            <a:pPr>
              <a:buFont typeface="+mj-lt"/>
              <a:buAutoNum type="arabicPeriod"/>
            </a:pPr>
            <a:r>
              <a:rPr lang="pt-BR" sz="3200" dirty="0"/>
              <a:t>Testar múltiplas vezes</a:t>
            </a:r>
          </a:p>
          <a:p>
            <a:pPr>
              <a:buFont typeface="+mj-lt"/>
              <a:buAutoNum type="arabicPeriod"/>
            </a:pPr>
            <a:r>
              <a:rPr lang="pt-BR" sz="3200" dirty="0"/>
              <a:t>Documentar configurações</a:t>
            </a:r>
          </a:p>
          <a:p>
            <a:pPr>
              <a:buFont typeface="+mj-lt"/>
              <a:buAutoNum type="arabicPeriod"/>
            </a:pPr>
            <a:r>
              <a:rPr lang="pt-BR" sz="3200" dirty="0"/>
              <a:t>Comparar resultados</a:t>
            </a:r>
          </a:p>
          <a:p>
            <a:pPr>
              <a:buFont typeface="+mj-lt"/>
              <a:buAutoNum type="arabicPeriod"/>
            </a:pPr>
            <a:r>
              <a:rPr lang="pt-BR" sz="3200" dirty="0"/>
              <a:t>Iterar com ajustes</a:t>
            </a:r>
          </a:p>
          <a:p>
            <a:pPr>
              <a:buFont typeface="+mj-lt"/>
              <a:buAutoNum type="arabicPeriod"/>
            </a:pPr>
            <a:endParaRPr lang="pt-BR" sz="3200" dirty="0"/>
          </a:p>
          <a:p>
            <a:pPr>
              <a:buFont typeface="+mj-lt"/>
              <a:buAutoNum type="arabicPeriod"/>
            </a:pPr>
            <a:endParaRPr lang="pt-BR" sz="3200" dirty="0"/>
          </a:p>
          <a:p>
            <a:r>
              <a:rPr lang="pt-BR" sz="4800" b="1" dirty="0"/>
              <a:t>Perguntas Frequentes</a:t>
            </a:r>
          </a:p>
          <a:p>
            <a:pPr>
              <a:buFont typeface="Arial" panose="020B0604020202020204" pitchFamily="34" charset="0"/>
              <a:buChar char="•"/>
            </a:pPr>
            <a:r>
              <a:rPr lang="pt-BR" sz="4800" dirty="0"/>
              <a:t>Como otimizar tokens?</a:t>
            </a:r>
          </a:p>
          <a:p>
            <a:pPr>
              <a:buFont typeface="Arial" panose="020B0604020202020204" pitchFamily="34" charset="0"/>
              <a:buChar char="•"/>
            </a:pPr>
            <a:r>
              <a:rPr lang="pt-BR" sz="4800" dirty="0"/>
              <a:t>Por que respostas variam?</a:t>
            </a:r>
          </a:p>
          <a:p>
            <a:pPr>
              <a:buFont typeface="Arial" panose="020B0604020202020204" pitchFamily="34" charset="0"/>
              <a:buChar char="•"/>
            </a:pPr>
            <a:r>
              <a:rPr lang="pt-BR" sz="4800" dirty="0"/>
              <a:t>Qual modelo escolher?</a:t>
            </a:r>
          </a:p>
          <a:p>
            <a:pPr marL="158750" indent="0">
              <a:buFont typeface="+mj-lt"/>
              <a:buNone/>
            </a:pPr>
            <a:endParaRPr lang="pt-BR" sz="3200" dirty="0"/>
          </a:p>
          <a:p>
            <a:pPr marL="0" marR="0" lvl="0" indent="0" algn="just" rtl="0">
              <a:lnSpc>
                <a:spcPct val="115000"/>
              </a:lnSpc>
              <a:spcBef>
                <a:spcPts val="1000"/>
              </a:spcBef>
              <a:spcAft>
                <a:spcPts val="0"/>
              </a:spcAft>
              <a:buNone/>
            </a:pPr>
            <a:endParaRPr lang="en-US" sz="1800" dirty="0">
              <a:solidFill>
                <a:srgbClr val="040A24"/>
              </a:solidFill>
              <a:latin typeface="Calibri"/>
              <a:ea typeface="Calibri"/>
              <a:cs typeface="Calibri"/>
              <a:sym typeface="Calibri"/>
            </a:endParaRPr>
          </a:p>
        </p:txBody>
      </p:sp>
    </p:spTree>
    <p:extLst>
      <p:ext uri="{BB962C8B-B14F-4D97-AF65-F5344CB8AC3E}">
        <p14:creationId xmlns:p14="http://schemas.microsoft.com/office/powerpoint/2010/main" val="3688594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25FC1E7-6423-9D27-629B-81ABE3D069BE}"/>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2A0BC523-56B9-0E48-8267-61648C7973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BA4F6281-DE5E-E7AC-1626-40C24922ED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597560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A3D66C87-A477-41F4-D2FB-F27BE0E5BDCC}"/>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F79ED35D-091C-E15F-F116-958200DBFA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C82BB9E1-A9B2-5BBC-26B1-DDC11C083DB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398202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E012888E-8454-8EAA-8E0A-4465CFD74E8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87AEDA5E-C8A5-D20B-F8DD-8C6A6A00B7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4B39F7D-F1F7-6B99-A60C-2C861FFDA7E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53539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78D0B76-B050-BB98-F77A-628BF9AE3E2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8E5C971-99B6-6DF2-607D-457DF962A8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8BF0CEB-9D8D-46C6-EF2C-36280554A7A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84218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C956829-F8A3-A15A-8F93-65E1EC9C7099}"/>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94155B62-5C5B-9D45-5856-159404D10E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6D54AF75-B6E1-9BF4-45B9-FA26792445C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416122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5526648E-105E-714F-DF0F-F9F2FA8122D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9FB064C8-43B3-68F0-3685-7AC777E8BD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26C121EA-7A83-FB67-2E4C-CE5290A57B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O que é?</a:t>
            </a:r>
          </a:p>
          <a:p>
            <a:pPr>
              <a:buFont typeface="Arial" panose="020B0604020202020204" pitchFamily="34" charset="0"/>
              <a:buChar char="•"/>
            </a:pPr>
            <a:r>
              <a:rPr lang="pt-BR" dirty="0"/>
              <a:t>Contexto inicial do modelo</a:t>
            </a:r>
          </a:p>
          <a:p>
            <a:pPr>
              <a:buFont typeface="Arial" panose="020B0604020202020204" pitchFamily="34" charset="0"/>
              <a:buChar char="•"/>
            </a:pPr>
            <a:r>
              <a:rPr lang="pt-BR" dirty="0"/>
              <a:t>Definição de comportamento</a:t>
            </a:r>
          </a:p>
          <a:p>
            <a:pPr>
              <a:buFont typeface="Arial" panose="020B0604020202020204" pitchFamily="34" charset="0"/>
              <a:buChar char="•"/>
            </a:pPr>
            <a:r>
              <a:rPr lang="pt-BR" dirty="0"/>
              <a:t>Instruções base</a:t>
            </a:r>
          </a:p>
          <a:p>
            <a:r>
              <a:rPr lang="pt-BR" b="1" dirty="0"/>
              <a:t>Melhores Práticas</a:t>
            </a:r>
          </a:p>
          <a:p>
            <a:pPr>
              <a:buFont typeface="+mj-lt"/>
              <a:buAutoNum type="arabicPeriod"/>
            </a:pPr>
            <a:r>
              <a:rPr lang="pt-BR" dirty="0"/>
              <a:t>Ser específico</a:t>
            </a:r>
          </a:p>
          <a:p>
            <a:pPr>
              <a:buFont typeface="+mj-lt"/>
              <a:buAutoNum type="arabicPeriod"/>
            </a:pPr>
            <a:r>
              <a:rPr lang="pt-BR" dirty="0"/>
              <a:t>Definir tom</a:t>
            </a:r>
          </a:p>
          <a:p>
            <a:pPr>
              <a:buFont typeface="+mj-lt"/>
              <a:buAutoNum type="arabicPeriod"/>
            </a:pPr>
            <a:r>
              <a:rPr lang="pt-BR" dirty="0"/>
              <a:t>Estabelecer limites</a:t>
            </a:r>
          </a:p>
          <a:p>
            <a:pPr>
              <a:buFont typeface="+mj-lt"/>
              <a:buAutoNum type="arabicPeriod"/>
            </a:pPr>
            <a:r>
              <a:rPr lang="pt-BR" dirty="0"/>
              <a:t>Incluir requisitos</a:t>
            </a:r>
          </a:p>
          <a:p>
            <a:endParaRPr dirty="0"/>
          </a:p>
        </p:txBody>
      </p:sp>
    </p:spTree>
    <p:extLst>
      <p:ext uri="{BB962C8B-B14F-4D97-AF65-F5344CB8AC3E}">
        <p14:creationId xmlns:p14="http://schemas.microsoft.com/office/powerpoint/2010/main" val="1135363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7488F4E9-4D40-67DE-A252-86B0603BFAA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E6C33831-A383-BEFE-169C-4240A835CB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3A5B45D3-6D93-BA71-84C6-80BDEA860F8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O quê são Shots?</a:t>
            </a:r>
          </a:p>
          <a:p>
            <a:r>
              <a:rPr lang="pt-BR" b="1" dirty="0"/>
              <a:t>São maneiras exemplo de como deve se portar a LLM se for agir de tal forma.</a:t>
            </a:r>
            <a:endParaRPr lang="pt-BR" dirty="0"/>
          </a:p>
          <a:p>
            <a:endParaRPr dirty="0"/>
          </a:p>
        </p:txBody>
      </p:sp>
    </p:spTree>
    <p:extLst>
      <p:ext uri="{BB962C8B-B14F-4D97-AF65-F5344CB8AC3E}">
        <p14:creationId xmlns:p14="http://schemas.microsoft.com/office/powerpoint/2010/main" val="595946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48C0CDB-BFAB-5572-B9F6-1FD9FF41432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59AFB706-9FD7-B474-6332-DB6635DA7E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554F3163-C846-F5ED-07C8-B9FA59C5115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553533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D0BD8EF-8507-EA49-133F-F60685040C3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976ACD8F-9709-9A1C-F167-B2E0456FB7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706CDB5-44A3-296B-EC79-D704EBFB03E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dirty="0"/>
              <a:t>Limite de contexto</a:t>
            </a:r>
          </a:p>
          <a:p>
            <a:r>
              <a:rPr lang="pt-BR" dirty="0"/>
              <a:t>Tamanho de resposta </a:t>
            </a:r>
          </a:p>
          <a:p>
            <a:r>
              <a:rPr lang="pt-BR" dirty="0"/>
              <a:t>Otimização de custos</a:t>
            </a:r>
            <a:endParaRPr dirty="0"/>
          </a:p>
        </p:txBody>
      </p:sp>
    </p:spTree>
    <p:extLst>
      <p:ext uri="{BB962C8B-B14F-4D97-AF65-F5344CB8AC3E}">
        <p14:creationId xmlns:p14="http://schemas.microsoft.com/office/powerpoint/2010/main" val="705201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F3E4F5E5-E3E0-C9F4-7AA9-7BC39F77BC2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52B6D29-6D75-5EE8-C95B-9C39558CB4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DC9CD36-7819-09C7-3292-3F6D2E973E1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835033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399BBDF-62F0-8936-15A3-E08145803153}"/>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B428147-C837-7BA8-A5D1-CAC1E34FCF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D1C54B9-3742-3248-86C7-6A185B62363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943954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BAF59885-A3E5-D99E-76BA-469799F96B52}"/>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1340B543-F0CC-95B7-9AC5-F715DBB119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17FFA859-8548-8EB0-D0DF-5B534375F69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Como Funciona?</a:t>
            </a:r>
          </a:p>
          <a:p>
            <a:pPr>
              <a:buFont typeface="+mj-lt"/>
              <a:buAutoNum type="arabicPeriod"/>
            </a:pPr>
            <a:r>
              <a:rPr lang="pt-BR" dirty="0"/>
              <a:t>Análise de probabilidade</a:t>
            </a:r>
          </a:p>
          <a:p>
            <a:pPr>
              <a:buFont typeface="+mj-lt"/>
              <a:buAutoNum type="arabicPeriod"/>
            </a:pPr>
            <a:r>
              <a:rPr lang="pt-BR" dirty="0"/>
              <a:t>Seleção de tokens</a:t>
            </a:r>
          </a:p>
          <a:p>
            <a:pPr>
              <a:buFont typeface="+mj-lt"/>
              <a:buAutoNum type="arabicPeriod"/>
            </a:pPr>
            <a:r>
              <a:rPr lang="pt-BR" dirty="0"/>
              <a:t>Geração de sequência</a:t>
            </a:r>
          </a:p>
          <a:p>
            <a:pPr>
              <a:buFont typeface="+mj-lt"/>
              <a:buAutoNum type="arabicPeriod"/>
            </a:pPr>
            <a:r>
              <a:rPr lang="pt-BR" dirty="0"/>
              <a:t>Influência dos parâmetros</a:t>
            </a:r>
          </a:p>
          <a:p>
            <a:endParaRPr dirty="0"/>
          </a:p>
        </p:txBody>
      </p:sp>
    </p:spTree>
    <p:extLst>
      <p:ext uri="{BB962C8B-B14F-4D97-AF65-F5344CB8AC3E}">
        <p14:creationId xmlns:p14="http://schemas.microsoft.com/office/powerpoint/2010/main" val="1539358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6AE0BA63-09DA-368D-9A58-78AD0E123BAF}"/>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C8B23C0F-E391-8795-9E93-58A4B26B6F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F467DABB-7222-A5DB-392E-0283892A7AC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Baixa </a:t>
            </a:r>
            <a:r>
              <a:rPr lang="pt-BR" b="1" dirty="0" err="1"/>
              <a:t>Temperature</a:t>
            </a:r>
            <a:r>
              <a:rPr lang="pt-BR" b="1" dirty="0"/>
              <a:t> (0.2)</a:t>
            </a:r>
          </a:p>
          <a:p>
            <a:pPr>
              <a:buFont typeface="Arial" panose="020B0604020202020204" pitchFamily="34" charset="0"/>
              <a:buChar char="•"/>
            </a:pPr>
            <a:r>
              <a:rPr lang="pt-BR" dirty="0"/>
              <a:t>Fatos técnicos</a:t>
            </a:r>
          </a:p>
          <a:p>
            <a:pPr>
              <a:buFont typeface="Arial" panose="020B0604020202020204" pitchFamily="34" charset="0"/>
              <a:buChar char="•"/>
            </a:pPr>
            <a:r>
              <a:rPr lang="pt-BR" dirty="0"/>
              <a:t>Respostas precisas</a:t>
            </a:r>
          </a:p>
          <a:p>
            <a:pPr>
              <a:buFont typeface="Arial" panose="020B0604020202020204" pitchFamily="34" charset="0"/>
              <a:buChar char="•"/>
            </a:pPr>
            <a:r>
              <a:rPr lang="pt-BR" dirty="0"/>
              <a:t>Código</a:t>
            </a:r>
          </a:p>
          <a:p>
            <a:r>
              <a:rPr lang="pt-BR" b="1" dirty="0"/>
              <a:t>Alta </a:t>
            </a:r>
            <a:r>
              <a:rPr lang="pt-BR" b="1" dirty="0" err="1"/>
              <a:t>Temperature</a:t>
            </a:r>
            <a:r>
              <a:rPr lang="pt-BR" b="1" dirty="0"/>
              <a:t> (0.8)</a:t>
            </a:r>
          </a:p>
          <a:p>
            <a:pPr>
              <a:buFont typeface="Arial" panose="020B0604020202020204" pitchFamily="34" charset="0"/>
              <a:buChar char="•"/>
            </a:pPr>
            <a:r>
              <a:rPr lang="pt-BR" dirty="0"/>
              <a:t>Criação de conteúdo</a:t>
            </a:r>
          </a:p>
          <a:p>
            <a:pPr>
              <a:buFont typeface="Arial" panose="020B0604020202020204" pitchFamily="34" charset="0"/>
              <a:buChar char="•"/>
            </a:pPr>
            <a:r>
              <a:rPr lang="pt-BR" dirty="0"/>
              <a:t>Brainstorming</a:t>
            </a:r>
          </a:p>
          <a:p>
            <a:pPr>
              <a:buFont typeface="Arial" panose="020B0604020202020204" pitchFamily="34" charset="0"/>
              <a:buChar char="•"/>
            </a:pPr>
            <a:r>
              <a:rPr lang="pt-BR" dirty="0"/>
              <a:t>Respostas criativas</a:t>
            </a:r>
          </a:p>
          <a:p>
            <a:r>
              <a:rPr lang="pt-BR" b="1" dirty="0"/>
              <a:t>Melhores Práticas</a:t>
            </a:r>
          </a:p>
          <a:p>
            <a:pPr>
              <a:buFont typeface="+mj-lt"/>
              <a:buAutoNum type="arabicPeriod"/>
            </a:pPr>
            <a:r>
              <a:rPr lang="pt-BR" dirty="0"/>
              <a:t>Começar com defaults</a:t>
            </a:r>
          </a:p>
          <a:p>
            <a:pPr>
              <a:buFont typeface="+mj-lt"/>
              <a:buAutoNum type="arabicPeriod"/>
            </a:pPr>
            <a:r>
              <a:rPr lang="pt-BR" dirty="0"/>
              <a:t>Ajustar um parâmetro por vez</a:t>
            </a:r>
          </a:p>
          <a:p>
            <a:pPr>
              <a:buFont typeface="+mj-lt"/>
              <a:buAutoNum type="arabicPeriod"/>
            </a:pPr>
            <a:r>
              <a:rPr lang="pt-BR" dirty="0"/>
              <a:t>Documentar resultados</a:t>
            </a:r>
          </a:p>
          <a:p>
            <a:pPr>
              <a:buFont typeface="+mj-lt"/>
              <a:buAutoNum type="arabicPeriod"/>
            </a:pPr>
            <a:r>
              <a:rPr lang="pt-BR" dirty="0"/>
              <a:t>Iterar baseado em feedback</a:t>
            </a:r>
          </a:p>
          <a:p>
            <a:endParaRPr dirty="0"/>
          </a:p>
        </p:txBody>
      </p:sp>
    </p:spTree>
    <p:extLst>
      <p:ext uri="{BB962C8B-B14F-4D97-AF65-F5344CB8AC3E}">
        <p14:creationId xmlns:p14="http://schemas.microsoft.com/office/powerpoint/2010/main" val="65140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6295da5bc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16295da5bc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6200" indent="0">
              <a:buClr>
                <a:schemeClr val="dk1"/>
              </a:buClr>
              <a:buNone/>
            </a:pPr>
            <a:r>
              <a:rPr lang="en-US" err="1"/>
              <a:t>Liste</a:t>
            </a:r>
            <a:r>
              <a:rPr lang="en-US"/>
              <a:t> </a:t>
            </a:r>
            <a:r>
              <a:rPr lang="en-US" err="1"/>
              <a:t>aqui</a:t>
            </a:r>
            <a:r>
              <a:rPr lang="en-US"/>
              <a:t> </a:t>
            </a:r>
            <a:r>
              <a:rPr lang="en-US" err="1"/>
              <a:t>os</a:t>
            </a:r>
            <a:r>
              <a:rPr lang="en-US"/>
              <a:t> </a:t>
            </a:r>
            <a:r>
              <a:rPr lang="en-US" err="1"/>
              <a:t>pré-requisitos</a:t>
            </a:r>
            <a:r>
              <a:rPr lang="en-US"/>
              <a:t> para o </a:t>
            </a:r>
            <a:r>
              <a:rPr lang="en-US" err="1"/>
              <a:t>tema</a:t>
            </a:r>
            <a:r>
              <a:rPr lang="en-US"/>
              <a:t>, </a:t>
            </a:r>
            <a:r>
              <a:rPr lang="en-US" err="1"/>
              <a:t>desde</a:t>
            </a:r>
            <a:r>
              <a:rPr lang="en-US"/>
              <a:t> </a:t>
            </a:r>
            <a:r>
              <a:rPr lang="en-US" err="1"/>
              <a:t>configurações</a:t>
            </a:r>
            <a:r>
              <a:rPr lang="en-US"/>
              <a:t> do </a:t>
            </a:r>
            <a:r>
              <a:rPr lang="en-US" err="1"/>
              <a:t>ambiente</a:t>
            </a:r>
            <a:r>
              <a:rPr lang="en-US"/>
              <a:t> </a:t>
            </a:r>
            <a:r>
              <a:rPr lang="en-US" err="1"/>
              <a:t>até</a:t>
            </a:r>
            <a:r>
              <a:rPr lang="en-US"/>
              <a:t> as </a:t>
            </a:r>
            <a:r>
              <a:rPr lang="en-US" err="1"/>
              <a:t>noções</a:t>
            </a:r>
            <a:r>
              <a:rPr lang="en-US"/>
              <a:t> </a:t>
            </a:r>
            <a:r>
              <a:rPr lang="en-US" err="1"/>
              <a:t>básicas</a:t>
            </a:r>
            <a:r>
              <a:rPr lang="en-US"/>
              <a:t> </a:t>
            </a:r>
            <a:r>
              <a:rPr lang="en-US" err="1"/>
              <a:t>necessárias</a:t>
            </a:r>
            <a:r>
              <a:rPr lang="en-US"/>
              <a:t> para </a:t>
            </a:r>
            <a:r>
              <a:rPr lang="en-US" err="1"/>
              <a:t>uma</a:t>
            </a:r>
            <a:r>
              <a:rPr lang="en-US"/>
              <a:t> </a:t>
            </a:r>
            <a:r>
              <a:rPr lang="en-US" err="1"/>
              <a:t>melhor</a:t>
            </a:r>
            <a:r>
              <a:rPr lang="en-US"/>
              <a:t> </a:t>
            </a:r>
            <a:r>
              <a:rPr lang="en-US" err="1"/>
              <a:t>assimilação</a:t>
            </a:r>
            <a:r>
              <a:rPr lang="en-US"/>
              <a:t> do </a:t>
            </a:r>
            <a:r>
              <a:rPr lang="en-US" err="1"/>
              <a:t>conteúdo</a:t>
            </a:r>
            <a:r>
              <a:rPr lang="en-US"/>
              <a:t>.</a:t>
            </a:r>
            <a:endParaRPr lang="pt-BR"/>
          </a:p>
          <a:p>
            <a:pPr marL="0" lvl="0" indent="0" algn="l">
              <a:lnSpc>
                <a:spcPct val="100000"/>
              </a:lnSpc>
              <a:spcBef>
                <a:spcPts val="0"/>
              </a:spcBef>
              <a:spcAft>
                <a:spcPts val="0"/>
              </a:spcAft>
              <a:buSzPts val="1100"/>
              <a:buFont typeface="Arial"/>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EE15AFDA-6F6C-780B-40D6-5107E68CB2D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E80CE32F-C4B0-73F6-BA9E-71A41ED8C1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4E9019A0-E68F-FB20-DD90-5D97CFA9A0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dirty="0" err="1"/>
              <a:t>Nucleus</a:t>
            </a:r>
            <a:r>
              <a:rPr lang="pt-BR" dirty="0"/>
              <a:t> </a:t>
            </a:r>
            <a:r>
              <a:rPr lang="pt-BR" dirty="0" err="1"/>
              <a:t>sampling</a:t>
            </a:r>
            <a:r>
              <a:rPr lang="pt-BR" dirty="0"/>
              <a:t> </a:t>
            </a:r>
          </a:p>
          <a:p>
            <a:r>
              <a:rPr lang="pt-BR" dirty="0"/>
              <a:t>Controle de variabilidade </a:t>
            </a:r>
          </a:p>
          <a:p>
            <a:r>
              <a:rPr lang="pt-BR" dirty="0"/>
              <a:t>Complementa temperatura</a:t>
            </a:r>
            <a:endParaRPr dirty="0"/>
          </a:p>
        </p:txBody>
      </p:sp>
    </p:spTree>
    <p:extLst>
      <p:ext uri="{BB962C8B-B14F-4D97-AF65-F5344CB8AC3E}">
        <p14:creationId xmlns:p14="http://schemas.microsoft.com/office/powerpoint/2010/main" val="25329898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D6481D7F-5D68-5F56-7B18-C671FB2830C7}"/>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FB5C2CF-AAE9-D2C0-5387-87D5C4CE7E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3069F6F-D2EC-5F31-7A1D-CEC190B8212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739522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13EA528D-2DC7-9416-4622-22A638E966CE}"/>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D51C5ADD-3563-85B4-E3E1-5F72FC286C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E8D57433-EBE5-8D3B-73CA-5AB1996D6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715365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16D8D6C8-578B-2E56-C903-A46E4B033248}"/>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E4622DD-8FF4-C84F-8BA4-4A343BF8AA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7DD4F1A3-62A3-290D-B245-A7D844E3C91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Frequency </a:t>
            </a:r>
            <a:r>
              <a:rPr lang="pt-BR" b="1" dirty="0" err="1"/>
              <a:t>Penalty</a:t>
            </a:r>
            <a:r>
              <a:rPr lang="pt-BR" b="1" dirty="0"/>
              <a:t> (-2.0 </a:t>
            </a:r>
            <a:r>
              <a:rPr lang="pt-BR" b="1" dirty="0" err="1"/>
              <a:t>to</a:t>
            </a:r>
            <a:r>
              <a:rPr lang="pt-BR" b="1" dirty="0"/>
              <a:t> 2.0)</a:t>
            </a:r>
          </a:p>
          <a:p>
            <a:pPr>
              <a:buFont typeface="Arial" panose="020B0604020202020204" pitchFamily="34" charset="0"/>
              <a:buChar char="•"/>
            </a:pPr>
            <a:r>
              <a:rPr lang="pt-BR" dirty="0"/>
              <a:t>Repetição de termos</a:t>
            </a:r>
          </a:p>
          <a:p>
            <a:pPr>
              <a:buFont typeface="Arial" panose="020B0604020202020204" pitchFamily="34" charset="0"/>
              <a:buChar char="•"/>
            </a:pPr>
            <a:r>
              <a:rPr lang="pt-BR" dirty="0"/>
              <a:t>Variação vocabular</a:t>
            </a:r>
          </a:p>
          <a:p>
            <a:pPr>
              <a:buFont typeface="Arial" panose="020B0604020202020204" pitchFamily="34" charset="0"/>
              <a:buChar char="•"/>
            </a:pPr>
            <a:r>
              <a:rPr lang="pt-BR" dirty="0"/>
              <a:t>Penalidade por frequência</a:t>
            </a:r>
          </a:p>
          <a:p>
            <a:r>
              <a:rPr lang="pt-BR" b="1" dirty="0" err="1"/>
              <a:t>Presence</a:t>
            </a:r>
            <a:r>
              <a:rPr lang="pt-BR" b="1" dirty="0"/>
              <a:t> </a:t>
            </a:r>
            <a:r>
              <a:rPr lang="pt-BR" b="1" dirty="0" err="1"/>
              <a:t>Penalty</a:t>
            </a:r>
            <a:r>
              <a:rPr lang="pt-BR" b="1" dirty="0"/>
              <a:t> (-2.0 </a:t>
            </a:r>
            <a:r>
              <a:rPr lang="pt-BR" b="1" dirty="0" err="1"/>
              <a:t>to</a:t>
            </a:r>
            <a:r>
              <a:rPr lang="pt-BR" b="1" dirty="0"/>
              <a:t> 2.0)</a:t>
            </a:r>
          </a:p>
          <a:p>
            <a:pPr>
              <a:buFont typeface="Arial" panose="020B0604020202020204" pitchFamily="34" charset="0"/>
              <a:buChar char="•"/>
            </a:pPr>
            <a:r>
              <a:rPr lang="pt-BR" dirty="0"/>
              <a:t>Novos tópicos</a:t>
            </a:r>
          </a:p>
          <a:p>
            <a:pPr>
              <a:buFont typeface="Arial" panose="020B0604020202020204" pitchFamily="34" charset="0"/>
              <a:buChar char="•"/>
            </a:pPr>
            <a:r>
              <a:rPr lang="pt-BR" dirty="0"/>
              <a:t>Diversidade temática</a:t>
            </a:r>
          </a:p>
          <a:p>
            <a:pPr>
              <a:buFont typeface="Arial" panose="020B0604020202020204" pitchFamily="34" charset="0"/>
              <a:buChar char="•"/>
            </a:pPr>
            <a:r>
              <a:rPr lang="pt-BR" dirty="0"/>
              <a:t>Penalidade por presença</a:t>
            </a:r>
          </a:p>
          <a:p>
            <a:endParaRPr dirty="0"/>
          </a:p>
        </p:txBody>
      </p:sp>
    </p:spTree>
    <p:extLst>
      <p:ext uri="{BB962C8B-B14F-4D97-AF65-F5344CB8AC3E}">
        <p14:creationId xmlns:p14="http://schemas.microsoft.com/office/powerpoint/2010/main" val="25772715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8C0E76BE-4C9E-7BCA-3C04-4EC7F66349C0}"/>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7D0382D5-F4E8-6709-B81D-E56F24CB5A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A259C0A5-3F0D-E687-9E6C-CFF343051DE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dirty="0"/>
              <a:t>Ruim: "Faça uma imagem" </a:t>
            </a:r>
          </a:p>
          <a:p>
            <a:r>
              <a:rPr lang="pt-BR" dirty="0"/>
              <a:t>Bom: "Crie uma imagem de um robô azul amigável, estilo cartoon, em um parque ensolarado"</a:t>
            </a:r>
            <a:endParaRPr dirty="0"/>
          </a:p>
        </p:txBody>
      </p:sp>
    </p:spTree>
    <p:extLst>
      <p:ext uri="{BB962C8B-B14F-4D97-AF65-F5344CB8AC3E}">
        <p14:creationId xmlns:p14="http://schemas.microsoft.com/office/powerpoint/2010/main" val="10500821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ED5B4353-B75A-2D74-9535-77CD8412A2F5}"/>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A9026A3E-64A8-8A84-C9AE-F9E6BBACEB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4A6BC23-EE19-2131-71E0-091ACE9E4A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dirty="0"/>
              <a:t>Ruim: "Faça uma imagem" </a:t>
            </a:r>
          </a:p>
          <a:p>
            <a:r>
              <a:rPr lang="pt-BR" dirty="0"/>
              <a:t>Bom: "Crie uma imagem de um robô azul amigável, estilo cartoon, em um parque ensolarado"</a:t>
            </a:r>
            <a:endParaRPr dirty="0"/>
          </a:p>
        </p:txBody>
      </p:sp>
    </p:spTree>
    <p:extLst>
      <p:ext uri="{BB962C8B-B14F-4D97-AF65-F5344CB8AC3E}">
        <p14:creationId xmlns:p14="http://schemas.microsoft.com/office/powerpoint/2010/main" val="20883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AE259283-4EED-0212-AFC3-AEC8FBECE92D}"/>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06BAC1E-665B-CD5D-D038-C8D51DE899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6347A69C-313C-E892-6E3C-CA3F38F5AAE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2771279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1AC789B7-1A27-695E-FE48-3A7961117C5A}"/>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057A27BB-C4AD-CA70-06FA-BD394131DA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CCC08545-0C10-E07C-83F4-33E0088F74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Frequency </a:t>
            </a:r>
            <a:r>
              <a:rPr lang="pt-BR" b="1" dirty="0" err="1"/>
              <a:t>Penalty</a:t>
            </a:r>
            <a:r>
              <a:rPr lang="pt-BR" b="1" dirty="0"/>
              <a:t> (-2.0 </a:t>
            </a:r>
            <a:r>
              <a:rPr lang="pt-BR" b="1" dirty="0" err="1"/>
              <a:t>to</a:t>
            </a:r>
            <a:r>
              <a:rPr lang="pt-BR" b="1" dirty="0"/>
              <a:t> 2.0)</a:t>
            </a:r>
          </a:p>
          <a:p>
            <a:pPr>
              <a:buFont typeface="Arial" panose="020B0604020202020204" pitchFamily="34" charset="0"/>
              <a:buChar char="•"/>
            </a:pPr>
            <a:r>
              <a:rPr lang="pt-BR" dirty="0"/>
              <a:t>Repetição de termos</a:t>
            </a:r>
          </a:p>
          <a:p>
            <a:pPr>
              <a:buFont typeface="Arial" panose="020B0604020202020204" pitchFamily="34" charset="0"/>
              <a:buChar char="•"/>
            </a:pPr>
            <a:r>
              <a:rPr lang="pt-BR" dirty="0"/>
              <a:t>Variação vocabular</a:t>
            </a:r>
          </a:p>
          <a:p>
            <a:pPr>
              <a:buFont typeface="Arial" panose="020B0604020202020204" pitchFamily="34" charset="0"/>
              <a:buChar char="•"/>
            </a:pPr>
            <a:r>
              <a:rPr lang="pt-BR" dirty="0"/>
              <a:t>Penalidade por frequência</a:t>
            </a:r>
          </a:p>
          <a:p>
            <a:r>
              <a:rPr lang="pt-BR" b="1" dirty="0" err="1"/>
              <a:t>Presence</a:t>
            </a:r>
            <a:r>
              <a:rPr lang="pt-BR" b="1" dirty="0"/>
              <a:t> </a:t>
            </a:r>
            <a:r>
              <a:rPr lang="pt-BR" b="1" dirty="0" err="1"/>
              <a:t>Penalty</a:t>
            </a:r>
            <a:r>
              <a:rPr lang="pt-BR" b="1" dirty="0"/>
              <a:t> (-2.0 </a:t>
            </a:r>
            <a:r>
              <a:rPr lang="pt-BR" b="1" dirty="0" err="1"/>
              <a:t>to</a:t>
            </a:r>
            <a:r>
              <a:rPr lang="pt-BR" b="1" dirty="0"/>
              <a:t> 2.0)</a:t>
            </a:r>
          </a:p>
          <a:p>
            <a:pPr>
              <a:buFont typeface="Arial" panose="020B0604020202020204" pitchFamily="34" charset="0"/>
              <a:buChar char="•"/>
            </a:pPr>
            <a:r>
              <a:rPr lang="pt-BR" dirty="0"/>
              <a:t>Novos tópicos</a:t>
            </a:r>
          </a:p>
          <a:p>
            <a:pPr>
              <a:buFont typeface="Arial" panose="020B0604020202020204" pitchFamily="34" charset="0"/>
              <a:buChar char="•"/>
            </a:pPr>
            <a:r>
              <a:rPr lang="pt-BR" dirty="0"/>
              <a:t>Diversidade temática</a:t>
            </a:r>
          </a:p>
          <a:p>
            <a:pPr>
              <a:buFont typeface="Arial" panose="020B0604020202020204" pitchFamily="34" charset="0"/>
              <a:buChar char="•"/>
            </a:pPr>
            <a:r>
              <a:rPr lang="pt-BR" dirty="0"/>
              <a:t>Penalidade por presença</a:t>
            </a:r>
          </a:p>
          <a:p>
            <a:endParaRPr dirty="0"/>
          </a:p>
        </p:txBody>
      </p:sp>
    </p:spTree>
    <p:extLst>
      <p:ext uri="{BB962C8B-B14F-4D97-AF65-F5344CB8AC3E}">
        <p14:creationId xmlns:p14="http://schemas.microsoft.com/office/powerpoint/2010/main" val="3646457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83F47ED3-C47B-4A23-A499-D94B419EF22A}"/>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6FE725AC-48AA-85EE-F01A-D6B905BA70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8104ABCC-65F1-ED38-5F4C-246985AB054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Font typeface="+mj-lt"/>
              <a:buNone/>
            </a:pPr>
            <a:r>
              <a:rPr lang="pt-BR" sz="4800" dirty="0"/>
              <a:t>Quando usar cada shot? </a:t>
            </a:r>
          </a:p>
          <a:p>
            <a:pPr marL="158750" indent="0">
              <a:buFont typeface="+mj-lt"/>
              <a:buNone/>
            </a:pPr>
            <a:r>
              <a:rPr lang="pt-BR" sz="4800" dirty="0"/>
              <a:t>Fazer exemplo zero shot, </a:t>
            </a:r>
            <a:r>
              <a:rPr lang="pt-BR" sz="4800" dirty="0" err="1"/>
              <a:t>one</a:t>
            </a:r>
            <a:r>
              <a:rPr lang="pt-BR" sz="4800" dirty="0"/>
              <a:t> shot e </a:t>
            </a:r>
            <a:r>
              <a:rPr lang="pt-BR" sz="4800" dirty="0" err="1"/>
              <a:t>multiple</a:t>
            </a:r>
            <a:r>
              <a:rPr lang="pt-BR" sz="4800" dirty="0"/>
              <a:t> shot</a:t>
            </a:r>
          </a:p>
          <a:p>
            <a:pPr marL="158750" indent="0">
              <a:buFont typeface="+mj-lt"/>
              <a:buNone/>
            </a:pPr>
            <a:r>
              <a:rPr lang="pt-BR" sz="4800" dirty="0"/>
              <a:t>Como balancear parâmetros? </a:t>
            </a:r>
          </a:p>
          <a:p>
            <a:pPr marL="158750" indent="0">
              <a:buFont typeface="+mj-lt"/>
              <a:buNone/>
            </a:pPr>
            <a:r>
              <a:rPr lang="pt-BR" sz="4800" dirty="0"/>
              <a:t>Testar com </a:t>
            </a:r>
            <a:r>
              <a:rPr lang="pt-BR" sz="4800" dirty="0" err="1"/>
              <a:t>temp</a:t>
            </a:r>
            <a:r>
              <a:rPr lang="pt-BR" sz="4800" dirty="0"/>
              <a:t> e top p diferentes</a:t>
            </a:r>
          </a:p>
          <a:p>
            <a:pPr marL="158750" indent="0">
              <a:buFont typeface="+mj-lt"/>
              <a:buNone/>
            </a:pPr>
            <a:r>
              <a:rPr lang="pt-BR" sz="4800" dirty="0" err="1"/>
              <a:t>Temp</a:t>
            </a:r>
            <a:r>
              <a:rPr lang="pt-BR" sz="4800" dirty="0"/>
              <a:t> alta – top p </a:t>
            </a:r>
            <a:r>
              <a:rPr lang="pt-BR" sz="4800" dirty="0" err="1"/>
              <a:t>low</a:t>
            </a:r>
            <a:r>
              <a:rPr lang="pt-BR" sz="4800" dirty="0"/>
              <a:t> e high</a:t>
            </a:r>
          </a:p>
          <a:p>
            <a:pPr marL="158750" indent="0">
              <a:buFont typeface="+mj-lt"/>
              <a:buNone/>
            </a:pPr>
            <a:r>
              <a:rPr lang="pt-BR" sz="4800" dirty="0" err="1"/>
              <a:t>Temp</a:t>
            </a:r>
            <a:r>
              <a:rPr lang="pt-BR" sz="4800" dirty="0"/>
              <a:t> baixa – top p </a:t>
            </a:r>
            <a:r>
              <a:rPr lang="pt-BR" sz="4800" dirty="0" err="1"/>
              <a:t>low</a:t>
            </a:r>
            <a:r>
              <a:rPr lang="pt-BR" sz="4800" dirty="0"/>
              <a:t> e high</a:t>
            </a:r>
          </a:p>
          <a:p>
            <a:pPr marL="158750" indent="0">
              <a:buFont typeface="+mj-lt"/>
              <a:buNone/>
            </a:pPr>
            <a:r>
              <a:rPr lang="pt-BR" sz="4800" dirty="0"/>
              <a:t>Deixar a </a:t>
            </a:r>
            <a:r>
              <a:rPr lang="pt-BR" sz="4800" dirty="0" err="1"/>
              <a:t>temp</a:t>
            </a:r>
            <a:r>
              <a:rPr lang="pt-BR" sz="4800" dirty="0"/>
              <a:t> e top p ok</a:t>
            </a:r>
          </a:p>
          <a:p>
            <a:pPr marL="158750" indent="0">
              <a:buFont typeface="+mj-lt"/>
              <a:buNone/>
            </a:pPr>
            <a:r>
              <a:rPr lang="pt-BR" sz="4800" dirty="0"/>
              <a:t>Ir brincar com o freq. </a:t>
            </a:r>
            <a:r>
              <a:rPr lang="pt-BR" sz="4800" dirty="0" err="1"/>
              <a:t>penalty</a:t>
            </a:r>
            <a:endParaRPr lang="pt-BR" sz="4800" dirty="0"/>
          </a:p>
          <a:p>
            <a:pPr marL="0" marR="0" lvl="0" indent="0" algn="just" rtl="0">
              <a:lnSpc>
                <a:spcPct val="115000"/>
              </a:lnSpc>
              <a:spcBef>
                <a:spcPts val="1000"/>
              </a:spcBef>
              <a:spcAft>
                <a:spcPts val="0"/>
              </a:spcAft>
              <a:buNone/>
            </a:pPr>
            <a:endParaRPr lang="en-US" sz="1800" dirty="0">
              <a:solidFill>
                <a:srgbClr val="040A24"/>
              </a:solidFill>
              <a:latin typeface="Calibri"/>
              <a:ea typeface="Calibri"/>
              <a:cs typeface="Calibri"/>
              <a:sym typeface="Calibri"/>
            </a:endParaRPr>
          </a:p>
        </p:txBody>
      </p:sp>
    </p:spTree>
    <p:extLst>
      <p:ext uri="{BB962C8B-B14F-4D97-AF65-F5344CB8AC3E}">
        <p14:creationId xmlns:p14="http://schemas.microsoft.com/office/powerpoint/2010/main" val="37884714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C9F1B1D1-4425-8466-D75A-C16B517FF6A3}"/>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81E7665A-BA75-5580-DC8F-88AA59AAA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799546E1-370A-B05A-9C23-47FA23DD162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err="1"/>
              <a:t>Adicione</a:t>
            </a:r>
            <a:r>
              <a:rPr lang="en-US" b="1" i="1"/>
              <a:t> </a:t>
            </a:r>
            <a:r>
              <a:rPr lang="en-US" b="1" i="1" err="1"/>
              <a:t>aqui</a:t>
            </a:r>
            <a:r>
              <a:rPr lang="en-US" b="1" i="1"/>
              <a:t> links </a:t>
            </a:r>
            <a:r>
              <a:rPr lang="en-US" b="1" i="1" err="1"/>
              <a:t>úteis</a:t>
            </a:r>
            <a:r>
              <a:rPr lang="en-US" b="1" i="1"/>
              <a:t> </a:t>
            </a:r>
            <a:r>
              <a:rPr lang="en-US" b="1" i="1" err="1"/>
              <a:t>como</a:t>
            </a:r>
            <a:r>
              <a:rPr lang="en-US" b="1" i="1"/>
              <a:t> o </a:t>
            </a:r>
            <a:r>
              <a:rPr lang="en-US" b="1" i="1" err="1"/>
              <a:t>Repositório</a:t>
            </a:r>
            <a:r>
              <a:rPr lang="en-US" b="1" i="1"/>
              <a:t> no GitHub, </a:t>
            </a:r>
            <a:r>
              <a:rPr lang="en-US" b="1" i="1" err="1"/>
              <a:t>Documentação</a:t>
            </a:r>
            <a:r>
              <a:rPr lang="en-US" b="1" i="1"/>
              <a:t> </a:t>
            </a:r>
            <a:r>
              <a:rPr lang="en-US" b="1" i="1" err="1"/>
              <a:t>Oficial</a:t>
            </a:r>
            <a:r>
              <a:rPr lang="en-US" b="1" i="1"/>
              <a:t>, </a:t>
            </a:r>
            <a:r>
              <a:rPr lang="en-US" b="1" i="1" err="1"/>
              <a:t>Referências</a:t>
            </a:r>
            <a:r>
              <a:rPr lang="en-US" b="1" i="1"/>
              <a:t> e </a:t>
            </a:r>
            <a:r>
              <a:rPr lang="en-US" b="1" i="1" err="1"/>
              <a:t>materiais</a:t>
            </a:r>
            <a:r>
              <a:rPr lang="en-US" b="1" i="1"/>
              <a:t> </a:t>
            </a:r>
            <a:r>
              <a:rPr lang="en-US" b="1" i="1" err="1"/>
              <a:t>complementares</a:t>
            </a:r>
            <a:r>
              <a:rPr lang="en-US" b="1" i="1"/>
              <a:t>. </a:t>
            </a:r>
            <a:endParaRPr lang="en-US"/>
          </a:p>
          <a:p>
            <a:pPr marL="0" lvl="0" indent="0" algn="l">
              <a:lnSpc>
                <a:spcPct val="100000"/>
              </a:lnSpc>
              <a:spcBef>
                <a:spcPts val="0"/>
              </a:spcBef>
              <a:spcAft>
                <a:spcPts val="0"/>
              </a:spcAft>
              <a:buSzPts val="1100"/>
              <a:buFont typeface="Arial"/>
              <a:buNone/>
            </a:pPr>
            <a:endParaRPr/>
          </a:p>
        </p:txBody>
      </p:sp>
    </p:spTree>
    <p:extLst>
      <p:ext uri="{BB962C8B-B14F-4D97-AF65-F5344CB8AC3E}">
        <p14:creationId xmlns:p14="http://schemas.microsoft.com/office/powerpoint/2010/main" val="2986529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91690383-3EE0-B626-6894-A0FA462A2139}"/>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0759B91D-CE4C-F8BF-8B8A-376299E178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D54030CE-0C5D-5A43-D605-5AFFB07120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4660539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BBC474F-A49F-2006-0090-0472DF3BB035}"/>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917918AC-CA15-6244-A21E-646381B84D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EF4CB9EC-1F02-6D0C-D7C8-5B25EB1EC0E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761179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F1E406F7-6D91-0F04-7DAA-A1C500643C9A}"/>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EC81848E-B017-2EE4-E2EE-CC143F36DC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0AB71D7B-2593-29CD-056B-D89ED6681C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Adicionando Dados ao </a:t>
            </a:r>
            <a:r>
              <a:rPr lang="pt-BR" b="1" dirty="0" err="1"/>
              <a:t>Blob</a:t>
            </a:r>
            <a:endParaRPr lang="pt-BR" b="1" dirty="0"/>
          </a:p>
          <a:p>
            <a:pPr>
              <a:buFont typeface="+mj-lt"/>
              <a:buAutoNum type="arabicPeriod"/>
            </a:pPr>
            <a:r>
              <a:rPr lang="pt-BR" dirty="0"/>
              <a:t>Upload de arquivos </a:t>
            </a:r>
          </a:p>
          <a:p>
            <a:pPr marL="742950" lvl="1" indent="-285750">
              <a:buFont typeface="+mj-lt"/>
              <a:buAutoNum type="arabicPeriod"/>
            </a:pPr>
            <a:r>
              <a:rPr lang="pt-BR" dirty="0"/>
              <a:t>Portal Azure</a:t>
            </a:r>
          </a:p>
          <a:p>
            <a:pPr marL="742950" lvl="1" indent="-285750">
              <a:buFont typeface="+mj-lt"/>
              <a:buAutoNum type="arabicPeriod"/>
            </a:pPr>
            <a:r>
              <a:rPr lang="pt-BR" dirty="0"/>
              <a:t>Azure </a:t>
            </a:r>
            <a:r>
              <a:rPr lang="pt-BR" dirty="0" err="1"/>
              <a:t>Storage</a:t>
            </a:r>
            <a:r>
              <a:rPr lang="pt-BR" dirty="0"/>
              <a:t> Explorer</a:t>
            </a:r>
          </a:p>
          <a:p>
            <a:pPr marL="742950" lvl="1" indent="-285750">
              <a:buFont typeface="+mj-lt"/>
              <a:buAutoNum type="arabicPeriod"/>
            </a:pPr>
            <a:r>
              <a:rPr lang="pt-BR" dirty="0"/>
              <a:t>APIs</a:t>
            </a:r>
          </a:p>
          <a:p>
            <a:pPr>
              <a:buFont typeface="+mj-lt"/>
              <a:buAutoNum type="arabicPeriod"/>
            </a:pPr>
            <a:r>
              <a:rPr lang="pt-BR" dirty="0"/>
              <a:t>Organização </a:t>
            </a:r>
          </a:p>
          <a:p>
            <a:pPr marL="742950" lvl="1" indent="-285750">
              <a:buFont typeface="+mj-lt"/>
              <a:buAutoNum type="arabicPeriod"/>
            </a:pPr>
            <a:r>
              <a:rPr lang="pt-BR" dirty="0"/>
              <a:t>Estrutura de pastas</a:t>
            </a:r>
          </a:p>
          <a:p>
            <a:pPr marL="742950" lvl="1" indent="-285750">
              <a:buFont typeface="+mj-lt"/>
              <a:buAutoNum type="arabicPeriod"/>
            </a:pPr>
            <a:r>
              <a:rPr lang="pt-BR" dirty="0"/>
              <a:t>Nomenclatura</a:t>
            </a:r>
          </a:p>
          <a:p>
            <a:pPr marL="742950" lvl="1" indent="-285750">
              <a:buFont typeface="+mj-lt"/>
              <a:buAutoNum type="arabicPeriod"/>
            </a:pPr>
            <a:r>
              <a:rPr lang="pt-BR" dirty="0"/>
              <a:t>Metadados</a:t>
            </a:r>
          </a:p>
          <a:p>
            <a:pPr marL="158750" indent="0">
              <a:buFont typeface="+mj-lt"/>
              <a:buNone/>
            </a:pPr>
            <a:endParaRPr lang="pt-BR" sz="3200" dirty="0"/>
          </a:p>
          <a:p>
            <a:pPr marL="0" marR="0" lvl="0" indent="0" algn="just" rtl="0">
              <a:lnSpc>
                <a:spcPct val="115000"/>
              </a:lnSpc>
              <a:spcBef>
                <a:spcPts val="1000"/>
              </a:spcBef>
              <a:spcAft>
                <a:spcPts val="0"/>
              </a:spcAft>
              <a:buNone/>
            </a:pPr>
            <a:endParaRPr lang="en-US" sz="1800" dirty="0">
              <a:solidFill>
                <a:srgbClr val="040A24"/>
              </a:solidFill>
              <a:latin typeface="Calibri"/>
              <a:ea typeface="Calibri"/>
              <a:cs typeface="Calibri"/>
              <a:sym typeface="Calibri"/>
            </a:endParaRPr>
          </a:p>
        </p:txBody>
      </p:sp>
    </p:spTree>
    <p:extLst>
      <p:ext uri="{BB962C8B-B14F-4D97-AF65-F5344CB8AC3E}">
        <p14:creationId xmlns:p14="http://schemas.microsoft.com/office/powerpoint/2010/main" val="41457125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010F9CE5-35DF-32CF-FC6F-9BA23EADD042}"/>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10AB474E-8045-D4C8-DC81-25B6DBD82C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B0C77696-8053-4C70-CCD4-0A763CAD388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Integração com Playground</a:t>
            </a:r>
          </a:p>
          <a:p>
            <a:pPr>
              <a:buFont typeface="+mj-lt"/>
              <a:buAutoNum type="arabicPeriod"/>
            </a:pPr>
            <a:r>
              <a:rPr lang="pt-BR" dirty="0"/>
              <a:t>Conexão </a:t>
            </a:r>
          </a:p>
          <a:p>
            <a:pPr marL="742950" lvl="1" indent="-285750">
              <a:buFont typeface="+mj-lt"/>
              <a:buAutoNum type="arabicPeriod"/>
            </a:pPr>
            <a:r>
              <a:rPr lang="pt-BR" dirty="0"/>
              <a:t>Seleção de fonte</a:t>
            </a:r>
          </a:p>
          <a:p>
            <a:pPr marL="742950" lvl="1" indent="-285750">
              <a:buFont typeface="+mj-lt"/>
              <a:buAutoNum type="arabicPeriod"/>
            </a:pPr>
            <a:r>
              <a:rPr lang="pt-BR" dirty="0"/>
              <a:t>Autenticação</a:t>
            </a:r>
          </a:p>
          <a:p>
            <a:pPr marL="742950" lvl="1" indent="-285750">
              <a:buFont typeface="+mj-lt"/>
              <a:buAutoNum type="arabicPeriod"/>
            </a:pPr>
            <a:r>
              <a:rPr lang="pt-BR" dirty="0"/>
              <a:t>Permissões</a:t>
            </a:r>
          </a:p>
          <a:p>
            <a:pPr>
              <a:buFont typeface="+mj-lt"/>
              <a:buAutoNum type="arabicPeriod"/>
            </a:pPr>
            <a:r>
              <a:rPr lang="pt-BR" dirty="0"/>
              <a:t>Validação </a:t>
            </a:r>
          </a:p>
          <a:p>
            <a:pPr marL="742950" lvl="1" indent="-285750">
              <a:buFont typeface="+mj-lt"/>
              <a:buAutoNum type="arabicPeriod"/>
            </a:pPr>
            <a:r>
              <a:rPr lang="pt-BR" dirty="0"/>
              <a:t>Teste de acesso</a:t>
            </a:r>
          </a:p>
          <a:p>
            <a:pPr marL="742950" lvl="1" indent="-285750">
              <a:buFont typeface="+mj-lt"/>
              <a:buAutoNum type="arabicPeriod"/>
            </a:pPr>
            <a:r>
              <a:rPr lang="pt-BR" dirty="0"/>
              <a:t>Verificação de dados</a:t>
            </a:r>
          </a:p>
          <a:p>
            <a:pPr marL="742950" lvl="1" indent="-285750">
              <a:buFont typeface="+mj-lt"/>
              <a:buAutoNum type="arabicPeriod"/>
            </a:pPr>
            <a:r>
              <a:rPr lang="pt-BR" dirty="0"/>
              <a:t>Logs</a:t>
            </a:r>
          </a:p>
          <a:p>
            <a:pPr marL="158750" indent="0">
              <a:buFont typeface="+mj-lt"/>
              <a:buNone/>
            </a:pPr>
            <a:endParaRPr lang="pt-BR" sz="3200" dirty="0"/>
          </a:p>
          <a:p>
            <a:pPr marL="0" marR="0" lvl="0" indent="0" algn="just" rtl="0">
              <a:lnSpc>
                <a:spcPct val="115000"/>
              </a:lnSpc>
              <a:spcBef>
                <a:spcPts val="1000"/>
              </a:spcBef>
              <a:spcAft>
                <a:spcPts val="0"/>
              </a:spcAft>
              <a:buNone/>
            </a:pPr>
            <a:endParaRPr lang="en-US" sz="1800" dirty="0">
              <a:solidFill>
                <a:srgbClr val="040A24"/>
              </a:solidFill>
              <a:latin typeface="Calibri"/>
              <a:ea typeface="Calibri"/>
              <a:cs typeface="Calibri"/>
              <a:sym typeface="Calibri"/>
            </a:endParaRPr>
          </a:p>
        </p:txBody>
      </p:sp>
    </p:spTree>
    <p:extLst>
      <p:ext uri="{BB962C8B-B14F-4D97-AF65-F5344CB8AC3E}">
        <p14:creationId xmlns:p14="http://schemas.microsoft.com/office/powerpoint/2010/main" val="37978919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68AEBBCA-7618-DBFF-5050-040D9BED0BFF}"/>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9AB916BB-063B-6576-1CA7-5F1B20252C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31A5DC7C-58EC-4EBA-0B79-7B6BB33218F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b="1" dirty="0"/>
              <a:t>Integração com Playground</a:t>
            </a:r>
          </a:p>
          <a:p>
            <a:pPr>
              <a:buFont typeface="+mj-lt"/>
              <a:buAutoNum type="arabicPeriod"/>
            </a:pPr>
            <a:r>
              <a:rPr lang="pt-BR" dirty="0"/>
              <a:t>Conexão </a:t>
            </a:r>
          </a:p>
          <a:p>
            <a:pPr marL="742950" lvl="1" indent="-285750">
              <a:buFont typeface="+mj-lt"/>
              <a:buAutoNum type="arabicPeriod"/>
            </a:pPr>
            <a:r>
              <a:rPr lang="pt-BR" dirty="0"/>
              <a:t>Seleção de fonte</a:t>
            </a:r>
          </a:p>
          <a:p>
            <a:pPr marL="742950" lvl="1" indent="-285750">
              <a:buFont typeface="+mj-lt"/>
              <a:buAutoNum type="arabicPeriod"/>
            </a:pPr>
            <a:r>
              <a:rPr lang="pt-BR" dirty="0"/>
              <a:t>Autenticação</a:t>
            </a:r>
          </a:p>
          <a:p>
            <a:pPr marL="742950" lvl="1" indent="-285750">
              <a:buFont typeface="+mj-lt"/>
              <a:buAutoNum type="arabicPeriod"/>
            </a:pPr>
            <a:r>
              <a:rPr lang="pt-BR" dirty="0"/>
              <a:t>Permissões</a:t>
            </a:r>
          </a:p>
          <a:p>
            <a:pPr>
              <a:buFont typeface="+mj-lt"/>
              <a:buAutoNum type="arabicPeriod"/>
            </a:pPr>
            <a:r>
              <a:rPr lang="pt-BR" dirty="0"/>
              <a:t>Validação </a:t>
            </a:r>
          </a:p>
          <a:p>
            <a:pPr marL="742950" lvl="1" indent="-285750">
              <a:buFont typeface="+mj-lt"/>
              <a:buAutoNum type="arabicPeriod"/>
            </a:pPr>
            <a:r>
              <a:rPr lang="pt-BR" dirty="0"/>
              <a:t>Teste de acesso</a:t>
            </a:r>
          </a:p>
          <a:p>
            <a:pPr marL="742950" lvl="1" indent="-285750">
              <a:buFont typeface="+mj-lt"/>
              <a:buAutoNum type="arabicPeriod"/>
            </a:pPr>
            <a:r>
              <a:rPr lang="pt-BR" dirty="0"/>
              <a:t>Verificação de dados</a:t>
            </a:r>
          </a:p>
          <a:p>
            <a:pPr marL="742950" lvl="1" indent="-285750">
              <a:buFont typeface="+mj-lt"/>
              <a:buAutoNum type="arabicPeriod"/>
            </a:pPr>
            <a:r>
              <a:rPr lang="pt-BR" dirty="0"/>
              <a:t>Logs</a:t>
            </a:r>
          </a:p>
          <a:p>
            <a:pPr marL="158750" indent="0">
              <a:buFont typeface="+mj-lt"/>
              <a:buNone/>
            </a:pPr>
            <a:endParaRPr lang="pt-BR" sz="3200" dirty="0"/>
          </a:p>
          <a:p>
            <a:pPr marL="0" marR="0" lvl="0" indent="0" algn="just" rtl="0">
              <a:lnSpc>
                <a:spcPct val="115000"/>
              </a:lnSpc>
              <a:spcBef>
                <a:spcPts val="1000"/>
              </a:spcBef>
              <a:spcAft>
                <a:spcPts val="0"/>
              </a:spcAft>
              <a:buNone/>
            </a:pPr>
            <a:endParaRPr lang="en-US" sz="1800" dirty="0">
              <a:solidFill>
                <a:srgbClr val="040A24"/>
              </a:solidFill>
              <a:latin typeface="Calibri"/>
              <a:ea typeface="Calibri"/>
              <a:cs typeface="Calibri"/>
              <a:sym typeface="Calibri"/>
            </a:endParaRPr>
          </a:p>
        </p:txBody>
      </p:sp>
    </p:spTree>
    <p:extLst>
      <p:ext uri="{BB962C8B-B14F-4D97-AF65-F5344CB8AC3E}">
        <p14:creationId xmlns:p14="http://schemas.microsoft.com/office/powerpoint/2010/main" val="27818115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75DCB1E0-BD27-AF0C-430E-A667106903FF}"/>
            </a:ext>
          </a:extLst>
        </p:cNvPr>
        <p:cNvGrpSpPr/>
        <p:nvPr/>
      </p:nvGrpSpPr>
      <p:grpSpPr>
        <a:xfrm>
          <a:off x="0" y="0"/>
          <a:ext cx="0" cy="0"/>
          <a:chOff x="0" y="0"/>
          <a:chExt cx="0" cy="0"/>
        </a:xfrm>
      </p:grpSpPr>
      <p:sp>
        <p:nvSpPr>
          <p:cNvPr id="256" name="Google Shape;256;g10a057ae1a2_0_175:notes">
            <a:extLst>
              <a:ext uri="{FF2B5EF4-FFF2-40B4-BE49-F238E27FC236}">
                <a16:creationId xmlns:a16="http://schemas.microsoft.com/office/drawing/2014/main" id="{A9794D6F-ED0E-ABB8-854E-F5ADB6F2E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a:extLst>
              <a:ext uri="{FF2B5EF4-FFF2-40B4-BE49-F238E27FC236}">
                <a16:creationId xmlns:a16="http://schemas.microsoft.com/office/drawing/2014/main" id="{3CC76F87-737C-AA13-71EA-F4593D57260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pt-BR" sz="4800" b="1" dirty="0"/>
              <a:t>Prompt </a:t>
            </a:r>
            <a:r>
              <a:rPr lang="pt-BR" sz="4800" b="1" dirty="0" err="1"/>
              <a:t>Engineering</a:t>
            </a:r>
            <a:r>
              <a:rPr lang="pt-BR" sz="4800" b="1" dirty="0"/>
              <a:t> Básico</a:t>
            </a:r>
          </a:p>
          <a:p>
            <a:r>
              <a:rPr lang="pt-BR" sz="4800" b="1" dirty="0"/>
              <a:t>Princípios</a:t>
            </a:r>
          </a:p>
          <a:p>
            <a:pPr>
              <a:buFont typeface="+mj-lt"/>
              <a:buAutoNum type="arabicPeriod"/>
            </a:pPr>
            <a:r>
              <a:rPr lang="pt-BR" sz="4800" dirty="0"/>
              <a:t>Clareza</a:t>
            </a:r>
          </a:p>
          <a:p>
            <a:pPr>
              <a:buFont typeface="+mj-lt"/>
              <a:buAutoNum type="arabicPeriod"/>
            </a:pPr>
            <a:r>
              <a:rPr lang="pt-BR" sz="4800" dirty="0"/>
              <a:t>Especificidade</a:t>
            </a:r>
          </a:p>
          <a:p>
            <a:pPr>
              <a:buFont typeface="+mj-lt"/>
              <a:buAutoNum type="arabicPeriod"/>
            </a:pPr>
            <a:r>
              <a:rPr lang="pt-BR" sz="4800" dirty="0"/>
              <a:t>Contexto</a:t>
            </a:r>
          </a:p>
          <a:p>
            <a:pPr>
              <a:buFont typeface="+mj-lt"/>
              <a:buAutoNum type="arabicPeriod"/>
            </a:pPr>
            <a:r>
              <a:rPr lang="pt-BR" sz="4800" dirty="0"/>
              <a:t>Estrutura</a:t>
            </a:r>
          </a:p>
          <a:p>
            <a:r>
              <a:rPr lang="pt-BR" sz="4800" b="1" dirty="0"/>
              <a:t>Exemplos</a:t>
            </a:r>
          </a:p>
          <a:p>
            <a:r>
              <a:rPr lang="pt-BR" sz="4800" dirty="0" err="1"/>
              <a:t>text</a:t>
            </a:r>
            <a:endParaRPr lang="pt-BR" sz="4800" dirty="0"/>
          </a:p>
          <a:p>
            <a:r>
              <a:rPr lang="pt-BR" sz="4800" dirty="0"/>
              <a:t>Copy</a:t>
            </a:r>
          </a:p>
          <a:p>
            <a:pPr algn="l" rtl="0" latinLnBrk="0"/>
            <a:r>
              <a:rPr lang="pt-BR" sz="4800" dirty="0">
                <a:solidFill>
                  <a:srgbClr val="ABB2BF"/>
                </a:solidFill>
                <a:effectLst/>
                <a:latin typeface="Fira Code" panose="020F0502020204030204" pitchFamily="49" charset="0"/>
              </a:rPr>
              <a:t>Ruim: "Faça uma imagem" Bom: "Crie uma imagem de um robô azul amigável, estilo cartoon, em um parque ensolarado"</a:t>
            </a:r>
          </a:p>
          <a:p>
            <a:pPr marL="158750" indent="0">
              <a:buFont typeface="+mj-lt"/>
              <a:buNone/>
            </a:pPr>
            <a:endParaRPr lang="pt-BR" sz="3200" u="sng" dirty="0"/>
          </a:p>
          <a:p>
            <a:r>
              <a:rPr lang="pt-BR" sz="3200" b="1" dirty="0"/>
              <a:t>Geração de Áudio</a:t>
            </a:r>
          </a:p>
          <a:p>
            <a:r>
              <a:rPr lang="pt-BR" sz="3200" b="1" dirty="0"/>
              <a:t>Configuração</a:t>
            </a:r>
          </a:p>
          <a:p>
            <a:pPr>
              <a:buFont typeface="+mj-lt"/>
              <a:buAutoNum type="arabicPeriod"/>
            </a:pPr>
            <a:r>
              <a:rPr lang="pt-BR" sz="3200" dirty="0"/>
              <a:t>Selecionar serviço</a:t>
            </a:r>
          </a:p>
          <a:p>
            <a:pPr>
              <a:buFont typeface="+mj-lt"/>
              <a:buAutoNum type="arabicPeriod"/>
            </a:pPr>
            <a:r>
              <a:rPr lang="pt-BR" sz="3200" dirty="0"/>
              <a:t>Definir voz</a:t>
            </a:r>
          </a:p>
          <a:p>
            <a:pPr>
              <a:buFont typeface="+mj-lt"/>
              <a:buAutoNum type="arabicPeriod"/>
            </a:pPr>
            <a:r>
              <a:rPr lang="pt-BR" sz="3200" dirty="0"/>
              <a:t>Ajustar parâmetros</a:t>
            </a:r>
          </a:p>
          <a:p>
            <a:pPr marL="0" marR="0" lvl="0" indent="0" algn="just" rtl="0">
              <a:lnSpc>
                <a:spcPct val="115000"/>
              </a:lnSpc>
              <a:spcBef>
                <a:spcPts val="1000"/>
              </a:spcBef>
              <a:spcAft>
                <a:spcPts val="0"/>
              </a:spcAft>
              <a:buNone/>
            </a:pPr>
            <a:endParaRPr lang="en-US" sz="1800" dirty="0">
              <a:solidFill>
                <a:srgbClr val="040A24"/>
              </a:solidFill>
              <a:latin typeface="Calibri"/>
              <a:ea typeface="Calibri"/>
              <a:cs typeface="Calibri"/>
              <a:sym typeface="Calibri"/>
            </a:endParaRPr>
          </a:p>
        </p:txBody>
      </p:sp>
    </p:spTree>
    <p:extLst>
      <p:ext uri="{BB962C8B-B14F-4D97-AF65-F5344CB8AC3E}">
        <p14:creationId xmlns:p14="http://schemas.microsoft.com/office/powerpoint/2010/main" val="32511063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a:extLst>
            <a:ext uri="{FF2B5EF4-FFF2-40B4-BE49-F238E27FC236}">
              <a16:creationId xmlns:a16="http://schemas.microsoft.com/office/drawing/2014/main" id="{2F89CEB2-5F9E-55F5-B369-CA08CCCFEE96}"/>
            </a:ext>
          </a:extLst>
        </p:cNvPr>
        <p:cNvGrpSpPr/>
        <p:nvPr/>
      </p:nvGrpSpPr>
      <p:grpSpPr>
        <a:xfrm>
          <a:off x="0" y="0"/>
          <a:ext cx="0" cy="0"/>
          <a:chOff x="0" y="0"/>
          <a:chExt cx="0" cy="0"/>
        </a:xfrm>
      </p:grpSpPr>
      <p:sp>
        <p:nvSpPr>
          <p:cNvPr id="264" name="Google Shape;264;g109ffa863cd_0_356:notes">
            <a:extLst>
              <a:ext uri="{FF2B5EF4-FFF2-40B4-BE49-F238E27FC236}">
                <a16:creationId xmlns:a16="http://schemas.microsoft.com/office/drawing/2014/main" id="{0383D4A9-46C3-D51C-521A-E34BF57159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109ffa863cd_0_356:notes">
            <a:extLst>
              <a:ext uri="{FF2B5EF4-FFF2-40B4-BE49-F238E27FC236}">
                <a16:creationId xmlns:a16="http://schemas.microsoft.com/office/drawing/2014/main" id="{74EF27FE-DF6C-8561-A17F-ED1CB9F1C72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en-US" b="1" i="1" dirty="0" err="1"/>
              <a:t>Adicione</a:t>
            </a:r>
            <a:r>
              <a:rPr lang="en-US" b="1" i="1" dirty="0"/>
              <a:t> </a:t>
            </a:r>
            <a:r>
              <a:rPr lang="en-US" b="1" i="1" dirty="0" err="1"/>
              <a:t>aqui</a:t>
            </a:r>
            <a:r>
              <a:rPr lang="en-US" b="1" i="1" dirty="0"/>
              <a:t> links </a:t>
            </a:r>
            <a:r>
              <a:rPr lang="en-US" b="1" i="1" dirty="0" err="1"/>
              <a:t>úteis</a:t>
            </a:r>
            <a:r>
              <a:rPr lang="en-US" b="1" i="1" dirty="0"/>
              <a:t> </a:t>
            </a:r>
            <a:r>
              <a:rPr lang="en-US" b="1" i="1" dirty="0" err="1"/>
              <a:t>como</a:t>
            </a:r>
            <a:r>
              <a:rPr lang="en-US" b="1" i="1" dirty="0"/>
              <a:t> o </a:t>
            </a:r>
            <a:r>
              <a:rPr lang="en-US" b="1" i="1" dirty="0" err="1"/>
              <a:t>Repositório</a:t>
            </a:r>
            <a:r>
              <a:rPr lang="en-US" b="1" i="1" dirty="0"/>
              <a:t> no GitHub, </a:t>
            </a:r>
            <a:r>
              <a:rPr lang="en-US" b="1" i="1" dirty="0" err="1"/>
              <a:t>Documentação</a:t>
            </a:r>
            <a:r>
              <a:rPr lang="en-US" b="1" i="1" dirty="0"/>
              <a:t> </a:t>
            </a:r>
            <a:r>
              <a:rPr lang="en-US" b="1" i="1" dirty="0" err="1"/>
              <a:t>Oficial</a:t>
            </a:r>
            <a:r>
              <a:rPr lang="en-US" b="1" i="1" dirty="0"/>
              <a:t>, </a:t>
            </a:r>
            <a:r>
              <a:rPr lang="en-US" b="1" i="1" dirty="0" err="1"/>
              <a:t>Referências</a:t>
            </a:r>
            <a:r>
              <a:rPr lang="en-US" b="1" i="1" dirty="0"/>
              <a:t> e </a:t>
            </a:r>
            <a:r>
              <a:rPr lang="en-US" b="1" i="1" dirty="0" err="1"/>
              <a:t>materiais</a:t>
            </a:r>
            <a:r>
              <a:rPr lang="en-US" b="1" i="1" dirty="0"/>
              <a:t> </a:t>
            </a:r>
            <a:r>
              <a:rPr lang="en-US" b="1" i="1" dirty="0" err="1"/>
              <a:t>complementares</a:t>
            </a:r>
            <a:r>
              <a:rPr lang="en-US" b="1" i="1" dirty="0"/>
              <a:t>. </a:t>
            </a:r>
            <a:endParaRPr lang="en-US" dirty="0"/>
          </a:p>
          <a:p>
            <a:pPr marL="0" lvl="0" indent="0" algn="l">
              <a:lnSpc>
                <a:spcPct val="100000"/>
              </a:lnSpc>
              <a:spcBef>
                <a:spcPts val="0"/>
              </a:spcBef>
              <a:spcAft>
                <a:spcPts val="0"/>
              </a:spcAft>
              <a:buSzPts val="1100"/>
              <a:buFont typeface="Arial"/>
              <a:buNone/>
            </a:pPr>
            <a:endParaRPr dirty="0"/>
          </a:p>
        </p:txBody>
      </p:sp>
    </p:spTree>
    <p:extLst>
      <p:ext uri="{BB962C8B-B14F-4D97-AF65-F5344CB8AC3E}">
        <p14:creationId xmlns:p14="http://schemas.microsoft.com/office/powerpoint/2010/main" val="20876552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11090555-BCF4-4D84-F4B9-469F78D138CC}"/>
            </a:ext>
          </a:extLst>
        </p:cNvPr>
        <p:cNvGrpSpPr/>
        <p:nvPr/>
      </p:nvGrpSpPr>
      <p:grpSpPr>
        <a:xfrm>
          <a:off x="0" y="0"/>
          <a:ext cx="0" cy="0"/>
          <a:chOff x="0" y="0"/>
          <a:chExt cx="0" cy="0"/>
        </a:xfrm>
      </p:grpSpPr>
      <p:sp>
        <p:nvSpPr>
          <p:cNvPr id="278" name="Google Shape;278;p14:notes">
            <a:extLst>
              <a:ext uri="{FF2B5EF4-FFF2-40B4-BE49-F238E27FC236}">
                <a16:creationId xmlns:a16="http://schemas.microsoft.com/office/drawing/2014/main" id="{C938C466-0ABF-37BF-F82B-C20874CBD1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a:extLst>
              <a:ext uri="{FF2B5EF4-FFF2-40B4-BE49-F238E27FC236}">
                <a16:creationId xmlns:a16="http://schemas.microsoft.com/office/drawing/2014/main" id="{2BE39480-1A31-B88C-ADE4-AF02F34217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761559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09ffa863cd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0a057ae1a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10a057ae1a2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Primeiramente, dê um </a:t>
            </a:r>
            <a:r>
              <a:rPr lang="pt-BR" sz="1800" b="0" i="0" dirty="0" err="1">
                <a:solidFill>
                  <a:srgbClr val="000000"/>
                </a:solidFill>
                <a:effectLst/>
                <a:latin typeface="Arial" panose="020B0604020202020204" pitchFamily="34" charset="0"/>
              </a:rPr>
              <a:t>deploy</a:t>
            </a:r>
            <a:r>
              <a:rPr lang="pt-BR" sz="1800" b="0" i="0" dirty="0">
                <a:solidFill>
                  <a:srgbClr val="000000"/>
                </a:solidFill>
                <a:effectLst/>
                <a:latin typeface="Arial" panose="020B0604020202020204" pitchFamily="34" charset="0"/>
              </a:rPr>
              <a:t> no Site</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Verifique com o aluno sobre segurança</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Delete o recurso que foi dado </a:t>
            </a:r>
            <a:r>
              <a:rPr lang="pt-BR" sz="1800" b="0" i="0" dirty="0" err="1">
                <a:solidFill>
                  <a:srgbClr val="000000"/>
                </a:solidFill>
                <a:effectLst/>
                <a:latin typeface="Arial" panose="020B0604020202020204" pitchFamily="34" charset="0"/>
              </a:rPr>
              <a:t>deploy</a:t>
            </a:r>
            <a:r>
              <a:rPr lang="pt-BR" sz="1800" b="0" i="0" dirty="0">
                <a:solidFill>
                  <a:srgbClr val="000000"/>
                </a:solidFill>
                <a:effectLst/>
                <a:latin typeface="Arial" panose="020B0604020202020204" pitchFamily="34" charset="0"/>
              </a:rPr>
              <a:t>.</a:t>
            </a:r>
          </a:p>
          <a:p>
            <a:pPr algn="l" rtl="0" fontAlgn="base">
              <a:lnSpc>
                <a:spcPts val="1380"/>
              </a:lnSpc>
              <a:buFont typeface="Arial" panose="020B0604020202020204" pitchFamily="34" charset="0"/>
              <a:buChar char="•"/>
            </a:pPr>
            <a:r>
              <a:rPr lang="pt-BR" sz="1800" b="0" i="0" dirty="0">
                <a:solidFill>
                  <a:srgbClr val="000000"/>
                </a:solidFill>
                <a:effectLst/>
                <a:latin typeface="Arial" panose="020B0604020202020204" pitchFamily="34" charset="0"/>
              </a:rPr>
              <a:t>Depois, mostre o mesmo </a:t>
            </a:r>
            <a:r>
              <a:rPr lang="pt-BR" sz="1800" b="0" i="0" dirty="0" err="1">
                <a:solidFill>
                  <a:srgbClr val="000000"/>
                </a:solidFill>
                <a:effectLst/>
                <a:latin typeface="Arial" panose="020B0604020202020204" pitchFamily="34" charset="0"/>
              </a:rPr>
              <a:t>deploy</a:t>
            </a:r>
            <a:r>
              <a:rPr lang="pt-BR" sz="1800" b="0" i="0" dirty="0">
                <a:solidFill>
                  <a:srgbClr val="000000"/>
                </a:solidFill>
                <a:effectLst/>
                <a:latin typeface="Arial" panose="020B0604020202020204" pitchFamily="34" charset="0"/>
              </a:rPr>
              <a:t>, só que na CLI.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9FAF10C1-D303-FB28-5EA7-C739393F8E74}"/>
            </a:ext>
          </a:extLst>
        </p:cNvPr>
        <p:cNvGrpSpPr/>
        <p:nvPr/>
      </p:nvGrpSpPr>
      <p:grpSpPr>
        <a:xfrm>
          <a:off x="0" y="0"/>
          <a:ext cx="0" cy="0"/>
          <a:chOff x="0" y="0"/>
          <a:chExt cx="0" cy="0"/>
        </a:xfrm>
      </p:grpSpPr>
      <p:sp>
        <p:nvSpPr>
          <p:cNvPr id="200" name="Google Shape;200;g109ffa863cd_0_328:notes">
            <a:extLst>
              <a:ext uri="{FF2B5EF4-FFF2-40B4-BE49-F238E27FC236}">
                <a16:creationId xmlns:a16="http://schemas.microsoft.com/office/drawing/2014/main" id="{F23C9C29-00A6-0D55-2FED-85A2E137EC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109ffa863cd_0_328:notes">
            <a:extLst>
              <a:ext uri="{FF2B5EF4-FFF2-40B4-BE49-F238E27FC236}">
                <a16:creationId xmlns:a16="http://schemas.microsoft.com/office/drawing/2014/main" id="{0875FED8-29BF-EBBF-3A59-B5360E88AB2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14896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1/23/2025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azure/ai-services/openai/how-to/create-resource?pivots=web-portal"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www.dicio.com.br/estocastico/"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learn.microsoft.com/pt-br/azure/ai-services/openai/chatgpt-quickstart?tabs=command-line%2Cjavascript-keyless%2Ctypescript-keyless%2Cpython-new&amp;pivots=programming-language-studio" TargetMode="External"/><Relationship Id="rId4" Type="http://schemas.openxmlformats.org/officeDocument/2006/relationships/hyperlink" Target="https://huggingface.co/docs/transformers/llm_tutorial"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learn.microsoft.com/en-us/azure/ai-services/openai/how-to/create-resource?pivots=web-portal" TargetMode="External"/><Relationship Id="rId2" Type="http://schemas.openxmlformats.org/officeDocument/2006/relationships/notesSlide" Target="../notesSlides/notesSlide49.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medium.com/@1511425435311/understanding-openais-temperature-and-top-p-parameters-in-language-models-d2066504684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learn.microsoft.com/en-us/azure/ai-services/openai/use-your-data-quickstart?tabs=command-line%2Cjavascript-keyless%2Ctypescript-keyless%2Cpython-new&amp;pivots=ai-foundry-portal" TargetMode="External"/><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hyperlink" Target="https://learn.microsoft.com/en-us/azure/ai-services/openai/text-to-speech-quickstart?tabs=command-line%2Cjavascript-keyless%2Ctypescript-keyless&amp;pivots=programming-language-dotnet" TargetMode="External"/><Relationship Id="rId4" Type="http://schemas.openxmlformats.org/officeDocument/2006/relationships/hyperlink" Target="https://learn.microsoft.com/en-us/azure/ai-services/openai/dall-e-quickstart?tabs=dalle3%2Ccommand-line%2Cjavascript-keyless%2Ctypescript-keyless&amp;pivots=programming-language-studio"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B6E26CE2-E644-7694-C47F-6FA605A67C1C}"/>
            </a:ext>
          </a:extLst>
        </p:cNvPr>
        <p:cNvGrpSpPr/>
        <p:nvPr/>
      </p:nvGrpSpPr>
      <p:grpSpPr>
        <a:xfrm>
          <a:off x="0" y="0"/>
          <a:ext cx="0" cy="0"/>
          <a:chOff x="0" y="0"/>
          <a:chExt cx="0" cy="0"/>
        </a:xfrm>
      </p:grpSpPr>
      <p:sp>
        <p:nvSpPr>
          <p:cNvPr id="154" name="Google Shape;154;p2">
            <a:extLst>
              <a:ext uri="{FF2B5EF4-FFF2-40B4-BE49-F238E27FC236}">
                <a16:creationId xmlns:a16="http://schemas.microsoft.com/office/drawing/2014/main" id="{117F3CFD-DD6C-3000-7464-1F016E51FF0E}"/>
              </a:ext>
            </a:extLst>
          </p:cNvPr>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000" b="1" dirty="0">
                <a:solidFill>
                  <a:srgbClr val="040A24"/>
                </a:solidFill>
                <a:latin typeface="Calibri"/>
                <a:ea typeface="Calibri"/>
                <a:cs typeface="Calibri"/>
                <a:sym typeface="Calibri"/>
              </a:rPr>
              <a:t>Pablo Lopes</a:t>
            </a:r>
            <a:endParaRPr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000" dirty="0">
                <a:solidFill>
                  <a:srgbClr val="040A24"/>
                </a:solidFill>
                <a:latin typeface="Calibri"/>
                <a:ea typeface="Calibri"/>
                <a:cs typeface="Calibri"/>
                <a:sym typeface="Calibri"/>
              </a:rPr>
              <a:t>Cloud </a:t>
            </a:r>
            <a:r>
              <a:rPr lang="pt-BR" sz="2000" dirty="0" err="1">
                <a:solidFill>
                  <a:srgbClr val="040A24"/>
                </a:solidFill>
                <a:latin typeface="Calibri"/>
                <a:ea typeface="Calibri"/>
                <a:cs typeface="Calibri"/>
                <a:sym typeface="Calibri"/>
              </a:rPr>
              <a:t>Advocate</a:t>
            </a:r>
            <a:r>
              <a:rPr lang="pt-BR" sz="2000" dirty="0">
                <a:solidFill>
                  <a:srgbClr val="040A24"/>
                </a:solidFill>
                <a:latin typeface="Calibri"/>
                <a:ea typeface="Calibri"/>
                <a:cs typeface="Calibri"/>
                <a:sym typeface="Calibri"/>
              </a:rPr>
              <a:t> @ Microsoft</a:t>
            </a:r>
            <a:endParaRPr sz="20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000" b="1" i="0" u="none" strike="noStrike" cap="none" dirty="0">
                <a:solidFill>
                  <a:srgbClr val="040A24"/>
                </a:solidFill>
                <a:latin typeface="Calibri"/>
                <a:ea typeface="Calibri"/>
                <a:cs typeface="Calibri"/>
                <a:sym typeface="Calibri"/>
              </a:rPr>
              <a:t>@</a:t>
            </a:r>
            <a:r>
              <a:rPr lang="en-US" sz="2000" b="1" dirty="0">
                <a:solidFill>
                  <a:srgbClr val="040A24"/>
                </a:solidFill>
                <a:latin typeface="Calibri"/>
                <a:ea typeface="Calibri"/>
                <a:cs typeface="Calibri"/>
                <a:sym typeface="Calibri"/>
              </a:rPr>
              <a:t>techdevpablo – IG + TikTok</a:t>
            </a:r>
          </a:p>
          <a:p>
            <a:pPr marL="0" marR="0" lvl="0" indent="0" algn="l" rtl="0">
              <a:lnSpc>
                <a:spcPct val="100000"/>
              </a:lnSpc>
              <a:spcBef>
                <a:spcPts val="1000"/>
              </a:spcBef>
              <a:spcAft>
                <a:spcPts val="0"/>
              </a:spcAft>
              <a:buClr>
                <a:srgbClr val="000000"/>
              </a:buClr>
              <a:buSzPts val="1600"/>
              <a:buFont typeface="Arial"/>
              <a:buNone/>
            </a:pPr>
            <a:r>
              <a:rPr lang="en-US" sz="2000" b="1" dirty="0">
                <a:solidFill>
                  <a:srgbClr val="040A24"/>
                </a:solidFill>
                <a:latin typeface="Calibri"/>
                <a:ea typeface="Calibri"/>
                <a:cs typeface="Calibri"/>
                <a:sym typeface="Calibri"/>
              </a:rPr>
              <a:t>/in/</a:t>
            </a:r>
            <a:r>
              <a:rPr lang="en-US" sz="2000" b="1" dirty="0" err="1">
                <a:solidFill>
                  <a:srgbClr val="040A24"/>
                </a:solidFill>
                <a:latin typeface="Calibri"/>
                <a:ea typeface="Calibri"/>
                <a:cs typeface="Calibri"/>
                <a:sym typeface="Calibri"/>
              </a:rPr>
              <a:t>pablonuneslopes</a:t>
            </a:r>
            <a:r>
              <a:rPr lang="en-US" sz="2000" b="1" dirty="0">
                <a:solidFill>
                  <a:srgbClr val="040A24"/>
                </a:solidFill>
                <a:latin typeface="Calibri"/>
                <a:ea typeface="Calibri"/>
                <a:cs typeface="Calibri"/>
                <a:sym typeface="Calibri"/>
              </a:rPr>
              <a:t> - LinkedIn</a:t>
            </a:r>
            <a:endParaRPr sz="2000" b="1" i="0" u="none" strike="noStrike" cap="none" dirty="0">
              <a:solidFill>
                <a:srgbClr val="040A24"/>
              </a:solidFill>
              <a:latin typeface="Calibri"/>
              <a:ea typeface="Calibri"/>
              <a:cs typeface="Calibri"/>
              <a:sym typeface="Calibri"/>
            </a:endParaRPr>
          </a:p>
        </p:txBody>
      </p:sp>
      <p:sp>
        <p:nvSpPr>
          <p:cNvPr id="155" name="Google Shape;155;p2">
            <a:extLst>
              <a:ext uri="{FF2B5EF4-FFF2-40B4-BE49-F238E27FC236}">
                <a16:creationId xmlns:a16="http://schemas.microsoft.com/office/drawing/2014/main" id="{11880961-5CF6-C902-5848-2CCB78E55F68}"/>
              </a:ext>
            </a:extLst>
          </p:cNvPr>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Azure OpenAI no Playground</a:t>
            </a:r>
          </a:p>
        </p:txBody>
      </p:sp>
      <p:pic>
        <p:nvPicPr>
          <p:cNvPr id="2" name="Imagem 3">
            <a:extLst>
              <a:ext uri="{FF2B5EF4-FFF2-40B4-BE49-F238E27FC236}">
                <a16:creationId xmlns:a16="http://schemas.microsoft.com/office/drawing/2014/main" id="{7538A6DF-D0B0-1D50-282C-A4E0A7FF3F7A}"/>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DF01793E-3537-2F93-D904-48BA134D38E4}"/>
              </a:ext>
            </a:extLst>
          </p:cNvPr>
          <p:cNvSpPr>
            <a:spLocks noGrp="1"/>
          </p:cNvSpPr>
          <p:nvPr>
            <p:ph type="sldNum" idx="12"/>
          </p:nvPr>
        </p:nvSpPr>
        <p:spPr/>
        <p:txBody>
          <a:bodyPr/>
          <a:lstStyle/>
          <a:p>
            <a:r>
              <a:rPr lang="en-US" dirty="0"/>
              <a:t>[</a:t>
            </a:r>
            <a:fld id="{00000000-1234-1234-1234-123412341234}" type="slidenum">
              <a:rPr lang="en-US">
                <a:solidFill>
                  <a:srgbClr val="EA4E60"/>
                </a:solidFill>
              </a:rPr>
              <a:t>1</a:t>
            </a:fld>
            <a:r>
              <a:rPr lang="en-US" dirty="0"/>
              <a:t>]</a:t>
            </a:r>
            <a:endParaRPr lang="pt-BR" dirty="0"/>
          </a:p>
        </p:txBody>
      </p:sp>
    </p:spTree>
    <p:extLst>
      <p:ext uri="{BB962C8B-B14F-4D97-AF65-F5344CB8AC3E}">
        <p14:creationId xmlns:p14="http://schemas.microsoft.com/office/powerpoint/2010/main" val="27082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A16FA6FC-B8F5-BC23-0930-1A29FC11AB26}"/>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008EA90B-1C8D-80C9-A74D-FDFFF395A685}"/>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Explorando a base do Azure AI </a:t>
            </a:r>
            <a:r>
              <a:rPr lang="pt-BR" sz="5400" b="1" i="1" u="none" strike="noStrike" cap="none" dirty="0" err="1">
                <a:solidFill>
                  <a:schemeClr val="lt1"/>
                </a:solidFill>
                <a:latin typeface="Century Gothic"/>
                <a:ea typeface="Century Gothic"/>
                <a:cs typeface="Century Gothic"/>
                <a:sym typeface="Century Gothic"/>
              </a:rPr>
              <a:t>Foundry</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1E7F5471-71F3-AB74-CB96-18AAEE21E940}"/>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6E523F4-448F-375C-6C8F-DB69F5C47E56}"/>
              </a:ext>
            </a:extLst>
          </p:cNvPr>
          <p:cNvSpPr>
            <a:spLocks noGrp="1"/>
          </p:cNvSpPr>
          <p:nvPr>
            <p:ph type="sldNum" idx="12"/>
          </p:nvPr>
        </p:nvSpPr>
        <p:spPr/>
        <p:txBody>
          <a:bodyPr/>
          <a:lstStyle/>
          <a:p>
            <a:r>
              <a:rPr lang="en-US"/>
              <a:t>[</a:t>
            </a:r>
            <a:fld id="{00000000-1234-1234-1234-123412341234}" type="slidenum">
              <a:rPr lang="en-US">
                <a:solidFill>
                  <a:srgbClr val="EA4E60"/>
                </a:solidFill>
              </a:rPr>
              <a:t>10</a:t>
            </a:fld>
            <a:r>
              <a:rPr lang="en-US"/>
              <a:t>]</a:t>
            </a:r>
            <a:endParaRPr lang="pt-BR"/>
          </a:p>
        </p:txBody>
      </p:sp>
      <p:pic>
        <p:nvPicPr>
          <p:cNvPr id="5" name="Imagem 4">
            <a:extLst>
              <a:ext uri="{FF2B5EF4-FFF2-40B4-BE49-F238E27FC236}">
                <a16:creationId xmlns:a16="http://schemas.microsoft.com/office/drawing/2014/main" id="{89712D18-DA44-DF95-D7C7-E7D723AE244D}"/>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9388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g109ffa863cd_0_356"/>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https://learn.microsoft.com/en-us/azure/ai-services/openai/how-to/role-based-access-control</a:t>
            </a: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https://learn.microsoft.com/en-us/azure/ai-services/openai/how-to/create-resource?pivots=web-portal</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9295ED18-A814-4E32-CB0F-E538E60E43FD}"/>
              </a:ext>
            </a:extLst>
          </p:cNvPr>
          <p:cNvSpPr>
            <a:spLocks noGrp="1"/>
          </p:cNvSpPr>
          <p:nvPr>
            <p:ph type="sldNum" idx="12"/>
          </p:nvPr>
        </p:nvSpPr>
        <p:spPr/>
        <p:txBody>
          <a:bodyPr/>
          <a:lstStyle/>
          <a:p>
            <a:r>
              <a:rPr lang="en-US"/>
              <a:t>[</a:t>
            </a:r>
            <a:fld id="{00000000-1234-1234-1234-123412341234}" type="slidenum">
              <a:rPr lang="en-US">
                <a:solidFill>
                  <a:srgbClr val="EA4E60"/>
                </a:solidFill>
              </a:rPr>
              <a:t>11</a:t>
            </a:fld>
            <a:r>
              <a:rPr lang="en-US"/>
              <a:t>]</a:t>
            </a:r>
            <a:endParaRPr lang="pt-BR"/>
          </a:p>
        </p:txBody>
      </p:sp>
      <p:pic>
        <p:nvPicPr>
          <p:cNvPr id="5" name="Imagem 3">
            <a:extLst>
              <a:ext uri="{FF2B5EF4-FFF2-40B4-BE49-F238E27FC236}">
                <a16:creationId xmlns:a16="http://schemas.microsoft.com/office/drawing/2014/main" id="{AFC0D4B1-3278-1F8F-E273-E1620019B958}"/>
              </a:ext>
            </a:extLst>
          </p:cNvPr>
          <p:cNvPicPr>
            <a:picLocks noChangeAspect="1"/>
          </p:cNvPicPr>
          <p:nvPr/>
        </p:nvPicPr>
        <p:blipFill>
          <a:blip r:embed="rId4"/>
          <a:stretch>
            <a:fillRect/>
          </a:stretch>
        </p:blipFill>
        <p:spPr>
          <a:xfrm>
            <a:off x="8427350" y="150783"/>
            <a:ext cx="597049" cy="251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12</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D3C7E476-5BF4-119C-CF6C-B4B1566BECEB}"/>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D8663EA0-7CB5-4636-753B-04BE8110C138}"/>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Azure OpenAI no Playground</a:t>
            </a:r>
          </a:p>
        </p:txBody>
      </p:sp>
      <p:sp>
        <p:nvSpPr>
          <p:cNvPr id="196" name="Google Shape;196;p5">
            <a:extLst>
              <a:ext uri="{FF2B5EF4-FFF2-40B4-BE49-F238E27FC236}">
                <a16:creationId xmlns:a16="http://schemas.microsoft.com/office/drawing/2014/main" id="{5B890FDD-6CBA-5B15-4781-F87D43978FF6}"/>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Explorando</a:t>
            </a:r>
            <a:r>
              <a:rPr lang="en-US" sz="4000" b="1" dirty="0">
                <a:solidFill>
                  <a:srgbClr val="EA4E60"/>
                </a:solidFill>
                <a:latin typeface="Century Gothic"/>
                <a:ea typeface="Century Gothic"/>
                <a:cs typeface="Century Gothic"/>
                <a:sym typeface="Century Gothic"/>
              </a:rPr>
              <a:t> o Playground</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4A2F77C6-272F-B6FD-AE7F-776C82788A25}"/>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5" name="Imagem 4">
            <a:extLst>
              <a:ext uri="{FF2B5EF4-FFF2-40B4-BE49-F238E27FC236}">
                <a16:creationId xmlns:a16="http://schemas.microsoft.com/office/drawing/2014/main" id="{D9852CED-C094-B186-FD5F-C1BF6F501020}"/>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60408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7C16B82-3AFA-A6E0-9DC8-FB69B61E134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E55F10F8-51FC-0A47-6384-44F91EEA3917}"/>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Primeiramente</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vamos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entender</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por</a:t>
            </a:r>
            <a:r>
              <a:rPr lang="en-US" sz="2400" dirty="0">
                <a:solidFill>
                  <a:srgbClr val="040A24"/>
                </a:solidFill>
                <a:latin typeface="Calibri"/>
                <a:ea typeface="Calibri"/>
                <a:cs typeface="Calibri"/>
                <a:sym typeface="Calibri"/>
              </a:rPr>
              <a:t> qual </a:t>
            </a:r>
            <a:r>
              <a:rPr lang="en-US" sz="2400" dirty="0" err="1">
                <a:solidFill>
                  <a:srgbClr val="040A24"/>
                </a:solidFill>
                <a:latin typeface="Calibri"/>
                <a:ea typeface="Calibri"/>
                <a:cs typeface="Calibri"/>
                <a:sym typeface="Calibri"/>
              </a:rPr>
              <a:t>motivo</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temos</a:t>
            </a:r>
            <a:r>
              <a:rPr lang="en-US" sz="2400" dirty="0">
                <a:solidFill>
                  <a:srgbClr val="040A24"/>
                </a:solidFill>
                <a:latin typeface="Calibri"/>
                <a:ea typeface="Calibri"/>
                <a:cs typeface="Calibri"/>
                <a:sym typeface="Calibri"/>
              </a:rPr>
              <a:t> o Playground.</a:t>
            </a:r>
          </a:p>
        </p:txBody>
      </p:sp>
      <p:sp>
        <p:nvSpPr>
          <p:cNvPr id="204" name="Google Shape;204;g109ffa863cd_0_328">
            <a:extLst>
              <a:ext uri="{FF2B5EF4-FFF2-40B4-BE49-F238E27FC236}">
                <a16:creationId xmlns:a16="http://schemas.microsoft.com/office/drawing/2014/main" id="{725F61F6-789D-5599-6388-F203EE51C0D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Mas o </a:t>
            </a:r>
            <a:r>
              <a:rPr lang="en-US" sz="4000" b="1" dirty="0" err="1">
                <a:solidFill>
                  <a:srgbClr val="EA4E60"/>
                </a:solidFill>
                <a:latin typeface="Century Gothic"/>
                <a:ea typeface="Century Gothic"/>
                <a:cs typeface="Century Gothic"/>
                <a:sym typeface="Century Gothic"/>
              </a:rPr>
              <a:t>quê</a:t>
            </a:r>
            <a:r>
              <a:rPr lang="en-US" sz="4000" b="1" dirty="0">
                <a:solidFill>
                  <a:srgbClr val="EA4E60"/>
                </a:solidFill>
                <a:latin typeface="Century Gothic"/>
                <a:ea typeface="Century Gothic"/>
                <a:cs typeface="Century Gothic"/>
                <a:sym typeface="Century Gothic"/>
              </a:rPr>
              <a:t> é o Playground?</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9A86084F-D3B9-06B3-CB3B-FF01901DFA35}"/>
              </a:ext>
            </a:extLst>
          </p:cNvPr>
          <p:cNvSpPr>
            <a:spLocks noGrp="1"/>
          </p:cNvSpPr>
          <p:nvPr>
            <p:ph type="sldNum" idx="12"/>
          </p:nvPr>
        </p:nvSpPr>
        <p:spPr/>
        <p:txBody>
          <a:bodyPr/>
          <a:lstStyle/>
          <a:p>
            <a:r>
              <a:rPr lang="en-US"/>
              <a:t>[</a:t>
            </a:r>
            <a:fld id="{00000000-1234-1234-1234-123412341234}" type="slidenum">
              <a:rPr lang="en-US">
                <a:solidFill>
                  <a:srgbClr val="EA4E60"/>
                </a:solidFill>
              </a:rPr>
              <a:t>14</a:t>
            </a:fld>
            <a:r>
              <a:rPr lang="en-US"/>
              <a:t>]</a:t>
            </a:r>
            <a:endParaRPr lang="pt-BR"/>
          </a:p>
        </p:txBody>
      </p:sp>
      <p:pic>
        <p:nvPicPr>
          <p:cNvPr id="5" name="Imagem 3">
            <a:extLst>
              <a:ext uri="{FF2B5EF4-FFF2-40B4-BE49-F238E27FC236}">
                <a16:creationId xmlns:a16="http://schemas.microsoft.com/office/drawing/2014/main" id="{BB4FEED5-E77B-D5C7-C505-0DD44E58625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70826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87A756F2-F588-7F49-4F56-E5B4DC9D7A1C}"/>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62AD1A78-9837-2206-FD5C-843280B88DF7}"/>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Basicamente</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desenvolver</a:t>
            </a:r>
            <a:r>
              <a:rPr lang="en-US" sz="2400" dirty="0">
                <a:solidFill>
                  <a:srgbClr val="040A24"/>
                </a:solidFill>
                <a:latin typeface="Calibri"/>
                <a:ea typeface="Calibri"/>
                <a:cs typeface="Calibri"/>
                <a:sym typeface="Calibri"/>
              </a:rPr>
              <a:t> prompts e </a:t>
            </a:r>
            <a:r>
              <a:rPr lang="en-US" sz="2400" dirty="0" err="1">
                <a:solidFill>
                  <a:srgbClr val="040A24"/>
                </a:solidFill>
                <a:latin typeface="Calibri"/>
                <a:ea typeface="Calibri"/>
                <a:cs typeface="Calibri"/>
                <a:sym typeface="Calibri"/>
              </a:rPr>
              <a:t>preparar</a:t>
            </a:r>
            <a:r>
              <a:rPr lang="en-US" sz="2400" dirty="0">
                <a:solidFill>
                  <a:srgbClr val="040A24"/>
                </a:solidFill>
                <a:latin typeface="Calibri"/>
                <a:ea typeface="Calibri"/>
                <a:cs typeface="Calibri"/>
                <a:sym typeface="Calibri"/>
              </a:rPr>
              <a:t> o </a:t>
            </a:r>
            <a:r>
              <a:rPr lang="en-US" sz="2400" dirty="0" err="1">
                <a:solidFill>
                  <a:srgbClr val="040A24"/>
                </a:solidFill>
                <a:latin typeface="Calibri"/>
                <a:ea typeface="Calibri"/>
                <a:cs typeface="Calibri"/>
                <a:sym typeface="Calibri"/>
              </a:rPr>
              <a:t>modelo</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8814231D-8D5F-F664-3AD1-77E25BD038F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t>
            </a:r>
            <a:r>
              <a:rPr lang="en-US" sz="4000" b="1" dirty="0" err="1">
                <a:solidFill>
                  <a:srgbClr val="EA4E60"/>
                </a:solidFill>
                <a:latin typeface="Century Gothic"/>
                <a:ea typeface="Century Gothic"/>
                <a:cs typeface="Century Gothic"/>
                <a:sym typeface="Century Gothic"/>
              </a:rPr>
              <a:t>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recursos</a:t>
            </a:r>
            <a:r>
              <a:rPr lang="en-US" sz="4000" b="1" dirty="0">
                <a:solidFill>
                  <a:srgbClr val="EA4E60"/>
                </a:solidFill>
                <a:latin typeface="Century Gothic"/>
                <a:ea typeface="Century Gothic"/>
                <a:cs typeface="Century Gothic"/>
                <a:sym typeface="Century Gothic"/>
              </a:rPr>
              <a:t> do Playground?</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F25F2B3-CF60-D41D-42D6-20C99A5C3E06}"/>
              </a:ext>
            </a:extLst>
          </p:cNvPr>
          <p:cNvSpPr>
            <a:spLocks noGrp="1"/>
          </p:cNvSpPr>
          <p:nvPr>
            <p:ph type="sldNum" idx="12"/>
          </p:nvPr>
        </p:nvSpPr>
        <p:spPr/>
        <p:txBody>
          <a:bodyPr/>
          <a:lstStyle/>
          <a:p>
            <a:r>
              <a:rPr lang="en-US"/>
              <a:t>[</a:t>
            </a:r>
            <a:fld id="{00000000-1234-1234-1234-123412341234}" type="slidenum">
              <a:rPr lang="en-US">
                <a:solidFill>
                  <a:srgbClr val="EA4E60"/>
                </a:solidFill>
              </a:rPr>
              <a:t>15</a:t>
            </a:fld>
            <a:r>
              <a:rPr lang="en-US"/>
              <a:t>]</a:t>
            </a:r>
            <a:endParaRPr lang="pt-BR"/>
          </a:p>
        </p:txBody>
      </p:sp>
      <p:pic>
        <p:nvPicPr>
          <p:cNvPr id="5" name="Imagem 3">
            <a:extLst>
              <a:ext uri="{FF2B5EF4-FFF2-40B4-BE49-F238E27FC236}">
                <a16:creationId xmlns:a16="http://schemas.microsoft.com/office/drawing/2014/main" id="{3CB93387-F12C-BAC2-DE9D-F02FA216AAF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68155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06E8232D-0F8A-7B82-5C66-66EE8CCD51F3}"/>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8DC7EBD-AA01-142E-2C62-A941C1A0CB51}"/>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Vamos </a:t>
            </a:r>
            <a:r>
              <a:rPr lang="en-US" sz="2400" dirty="0" err="1">
                <a:solidFill>
                  <a:srgbClr val="040A24"/>
                </a:solidFill>
                <a:latin typeface="Calibri"/>
                <a:ea typeface="Calibri"/>
                <a:cs typeface="Calibri"/>
                <a:sym typeface="Calibri"/>
              </a:rPr>
              <a:t>aprender</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sobre</a:t>
            </a:r>
            <a:r>
              <a:rPr lang="en-US" sz="2400" dirty="0">
                <a:solidFill>
                  <a:srgbClr val="040A24"/>
                </a:solidFill>
                <a:latin typeface="Calibri"/>
                <a:ea typeface="Calibri"/>
                <a:cs typeface="Calibri"/>
                <a:sym typeface="Calibri"/>
              </a:rPr>
              <a:t> a </a:t>
            </a:r>
            <a:r>
              <a:rPr lang="en-US" sz="2400" dirty="0" err="1">
                <a:solidFill>
                  <a:srgbClr val="040A24"/>
                </a:solidFill>
                <a:latin typeface="Calibri"/>
                <a:ea typeface="Calibri"/>
                <a:cs typeface="Calibri"/>
                <a:sym typeface="Calibri"/>
              </a:rPr>
              <a:t>palavra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estocástica</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72A75B31-77D2-BF5E-5AE0-574610685A34}"/>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Antes de </a:t>
            </a:r>
            <a:r>
              <a:rPr lang="en-US" sz="4000" b="1" dirty="0" err="1">
                <a:solidFill>
                  <a:srgbClr val="EA4E60"/>
                </a:solidFill>
                <a:latin typeface="Century Gothic"/>
                <a:ea typeface="Century Gothic"/>
                <a:cs typeface="Century Gothic"/>
                <a:sym typeface="Century Gothic"/>
              </a:rPr>
              <a:t>pularmos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fundo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na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prática</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6D9F0E80-7011-AF68-2588-9C78ADE75B0D}"/>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5" name="Imagem 3">
            <a:extLst>
              <a:ext uri="{FF2B5EF4-FFF2-40B4-BE49-F238E27FC236}">
                <a16:creationId xmlns:a16="http://schemas.microsoft.com/office/drawing/2014/main" id="{C87DB77A-EEAE-1269-55B7-4FC7741CFCF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378560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8740E90D-E111-62DA-F3BE-CA602D8CB404}"/>
            </a:ext>
          </a:extLst>
        </p:cNvPr>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3BF26965-1773-6D05-0F8A-4078FF18511A}"/>
              </a:ext>
            </a:extLst>
          </p:cNvPr>
          <p:cNvSpPr>
            <a:spLocks noGrp="1"/>
          </p:cNvSpPr>
          <p:nvPr>
            <p:ph type="sldNum" idx="12"/>
          </p:nvPr>
        </p:nvSpPr>
        <p:spPr/>
        <p:txBody>
          <a:bodyPr/>
          <a:lstStyle/>
          <a:p>
            <a:r>
              <a:rPr lang="en-US"/>
              <a:t>[</a:t>
            </a:r>
            <a:fld id="{00000000-1234-1234-1234-123412341234}" type="slidenum">
              <a:rPr lang="en-US">
                <a:solidFill>
                  <a:srgbClr val="EA4E60"/>
                </a:solidFill>
              </a:rPr>
              <a:t>17</a:t>
            </a:fld>
            <a:r>
              <a:rPr lang="en-US"/>
              <a:t>]</a:t>
            </a:r>
            <a:endParaRPr lang="pt-BR"/>
          </a:p>
        </p:txBody>
      </p:sp>
      <p:pic>
        <p:nvPicPr>
          <p:cNvPr id="5" name="Imagem 3">
            <a:extLst>
              <a:ext uri="{FF2B5EF4-FFF2-40B4-BE49-F238E27FC236}">
                <a16:creationId xmlns:a16="http://schemas.microsoft.com/office/drawing/2014/main" id="{D8E8E329-B2D5-638F-443D-418FFED2563F}"/>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1026" name="Picture 2" descr="estocástico">
            <a:extLst>
              <a:ext uri="{FF2B5EF4-FFF2-40B4-BE49-F238E27FC236}">
                <a16:creationId xmlns:a16="http://schemas.microsoft.com/office/drawing/2014/main" id="{F99B1606-ECBB-66E7-462F-F77E2123C6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925" y="276387"/>
            <a:ext cx="577215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8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375ADBEC-3579-E0A2-FAE6-FB22B2A7B65F}"/>
            </a:ext>
          </a:extLst>
        </p:cNvPr>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EBED3306-DE15-9C6A-F9A8-B60E831AEDFD}"/>
              </a:ext>
            </a:extLst>
          </p:cNvPr>
          <p:cNvSpPr>
            <a:spLocks noGrp="1"/>
          </p:cNvSpPr>
          <p:nvPr>
            <p:ph type="sldNum" idx="12"/>
          </p:nvPr>
        </p:nvSpPr>
        <p:spPr/>
        <p:txBody>
          <a:bodyPr/>
          <a:lstStyle/>
          <a:p>
            <a:r>
              <a:rPr lang="en-US"/>
              <a:t>[</a:t>
            </a:r>
            <a:fld id="{00000000-1234-1234-1234-123412341234}" type="slidenum">
              <a:rPr lang="en-US">
                <a:solidFill>
                  <a:srgbClr val="EA4E60"/>
                </a:solidFill>
              </a:rPr>
              <a:t>18</a:t>
            </a:fld>
            <a:r>
              <a:rPr lang="en-US"/>
              <a:t>]</a:t>
            </a:r>
            <a:endParaRPr lang="pt-BR"/>
          </a:p>
        </p:txBody>
      </p:sp>
      <p:pic>
        <p:nvPicPr>
          <p:cNvPr id="5" name="Imagem 3">
            <a:extLst>
              <a:ext uri="{FF2B5EF4-FFF2-40B4-BE49-F238E27FC236}">
                <a16:creationId xmlns:a16="http://schemas.microsoft.com/office/drawing/2014/main" id="{034FCE84-6C95-E37F-9A7C-E208EC702FB1}"/>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descr="Diagrama&#10;&#10;Descrição gerada automaticamente">
            <a:extLst>
              <a:ext uri="{FF2B5EF4-FFF2-40B4-BE49-F238E27FC236}">
                <a16:creationId xmlns:a16="http://schemas.microsoft.com/office/drawing/2014/main" id="{6D821B69-7AE6-8CD0-42EA-F6436B1B1F61}"/>
              </a:ext>
            </a:extLst>
          </p:cNvPr>
          <p:cNvPicPr>
            <a:picLocks noChangeAspect="1"/>
          </p:cNvPicPr>
          <p:nvPr/>
        </p:nvPicPr>
        <p:blipFill>
          <a:blip r:embed="rId4"/>
          <a:stretch>
            <a:fillRect/>
          </a:stretch>
        </p:blipFill>
        <p:spPr>
          <a:xfrm>
            <a:off x="0" y="647435"/>
            <a:ext cx="7877791" cy="3848629"/>
          </a:xfrm>
          <a:prstGeom prst="rect">
            <a:avLst/>
          </a:prstGeom>
        </p:spPr>
      </p:pic>
    </p:spTree>
    <p:extLst>
      <p:ext uri="{BB962C8B-B14F-4D97-AF65-F5344CB8AC3E}">
        <p14:creationId xmlns:p14="http://schemas.microsoft.com/office/powerpoint/2010/main" val="2630130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8DE5F18-599C-63E6-F909-F3B437356D79}"/>
            </a:ext>
          </a:extLst>
        </p:cNvPr>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57282D3-EDD6-7D86-6C60-A6A23A918113}"/>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5" name="Imagem 3">
            <a:extLst>
              <a:ext uri="{FF2B5EF4-FFF2-40B4-BE49-F238E27FC236}">
                <a16:creationId xmlns:a16="http://schemas.microsoft.com/office/drawing/2014/main" id="{806B7F80-6BD2-7081-A1EB-8CCE56D1322B}"/>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a:extLst>
              <a:ext uri="{FF2B5EF4-FFF2-40B4-BE49-F238E27FC236}">
                <a16:creationId xmlns:a16="http://schemas.microsoft.com/office/drawing/2014/main" id="{12F652BA-1BD1-60B9-3BB6-9263C3961259}"/>
              </a:ext>
            </a:extLst>
          </p:cNvPr>
          <p:cNvPicPr>
            <a:picLocks noChangeAspect="1"/>
          </p:cNvPicPr>
          <p:nvPr/>
        </p:nvPicPr>
        <p:blipFill>
          <a:blip r:embed="rId4"/>
          <a:srcRect/>
          <a:stretch/>
        </p:blipFill>
        <p:spPr>
          <a:xfrm>
            <a:off x="0" y="647435"/>
            <a:ext cx="7877790" cy="3848629"/>
          </a:xfrm>
          <a:prstGeom prst="rect">
            <a:avLst/>
          </a:prstGeom>
        </p:spPr>
      </p:pic>
    </p:spTree>
    <p:extLst>
      <p:ext uri="{BB962C8B-B14F-4D97-AF65-F5344CB8AC3E}">
        <p14:creationId xmlns:p14="http://schemas.microsoft.com/office/powerpoint/2010/main" val="293975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BE879C03-3BE3-9DAC-B5A4-99B904982349}"/>
            </a:ext>
          </a:extLst>
        </p:cNvPr>
        <p:cNvGrpSpPr/>
        <p:nvPr/>
      </p:nvGrpSpPr>
      <p:grpSpPr>
        <a:xfrm>
          <a:off x="0" y="0"/>
          <a:ext cx="0" cy="0"/>
          <a:chOff x="0" y="0"/>
          <a:chExt cx="0" cy="0"/>
        </a:xfrm>
      </p:grpSpPr>
      <p:sp>
        <p:nvSpPr>
          <p:cNvPr id="168" name="Google Shape;168;p3">
            <a:extLst>
              <a:ext uri="{FF2B5EF4-FFF2-40B4-BE49-F238E27FC236}">
                <a16:creationId xmlns:a16="http://schemas.microsoft.com/office/drawing/2014/main" id="{C9EB695C-928D-0917-B8E9-5B39C34B162A}"/>
              </a:ext>
            </a:extLst>
          </p:cNvPr>
          <p:cNvSpPr txBox="1"/>
          <p:nvPr/>
        </p:nvSpPr>
        <p:spPr>
          <a:xfrm>
            <a:off x="565525" y="1501886"/>
            <a:ext cx="7984551" cy="3103935"/>
          </a:xfrm>
          <a:prstGeom prst="rect">
            <a:avLst/>
          </a:prstGeom>
          <a:noFill/>
          <a:ln>
            <a:noFill/>
          </a:ln>
        </p:spPr>
        <p:txBody>
          <a:bodyPr spcFirstLastPara="1" wrap="square" lIns="91425" tIns="91425" rIns="91425" bIns="91425" anchor="ctr" anchorCtr="0">
            <a:noAutofit/>
          </a:bodyPr>
          <a:lstStyle/>
          <a:p>
            <a:pPr>
              <a:buSzPts val="1600"/>
              <a:buFont typeface="Arial"/>
              <a:buChar char="•"/>
            </a:pPr>
            <a:r>
              <a:rPr lang="en-US" sz="2400" dirty="0">
                <a:latin typeface="Calibri"/>
              </a:rPr>
              <a:t> </a:t>
            </a:r>
            <a:r>
              <a:rPr lang="en-US" sz="2400" dirty="0" err="1">
                <a:latin typeface="Calibri"/>
              </a:rPr>
              <a:t>Já</a:t>
            </a:r>
            <a:r>
              <a:rPr lang="en-US" sz="2400" dirty="0">
                <a:latin typeface="Calibri"/>
              </a:rPr>
              <a:t> </a:t>
            </a:r>
            <a:r>
              <a:rPr lang="en-US" sz="2400" dirty="0" err="1">
                <a:latin typeface="Calibri"/>
              </a:rPr>
              <a:t>trabalhei</a:t>
            </a:r>
            <a:r>
              <a:rPr lang="en-US" sz="2400" dirty="0">
                <a:latin typeface="Calibri"/>
              </a:rPr>
              <a:t> de um </a:t>
            </a:r>
            <a:r>
              <a:rPr lang="en-US" sz="2400" dirty="0" err="1">
                <a:latin typeface="Calibri"/>
              </a:rPr>
              <a:t>pouco</a:t>
            </a:r>
            <a:r>
              <a:rPr lang="en-US" sz="2400" dirty="0">
                <a:latin typeface="Calibri"/>
              </a:rPr>
              <a:t> de </a:t>
            </a:r>
            <a:r>
              <a:rPr lang="en-US" sz="2400" dirty="0" err="1">
                <a:latin typeface="Calibri"/>
              </a:rPr>
              <a:t>tudo</a:t>
            </a:r>
            <a:r>
              <a:rPr lang="en-US" sz="2400" dirty="0">
                <a:latin typeface="Calibri"/>
              </a:rPr>
              <a:t> </a:t>
            </a:r>
            <a:r>
              <a:rPr lang="en-US" sz="2400" dirty="0" err="1">
                <a:latin typeface="Calibri"/>
              </a:rPr>
              <a:t>nesse</a:t>
            </a:r>
            <a:r>
              <a:rPr lang="en-US" sz="2400" dirty="0">
                <a:latin typeface="Calibri"/>
              </a:rPr>
              <a:t> </a:t>
            </a:r>
            <a:r>
              <a:rPr lang="en-US" sz="2400" dirty="0" err="1">
                <a:latin typeface="Calibri"/>
              </a:rPr>
              <a:t>mundão</a:t>
            </a:r>
            <a:r>
              <a:rPr lang="en-US" sz="2400" dirty="0">
                <a:latin typeface="Calibri"/>
              </a:rPr>
              <a:t> de TI</a:t>
            </a:r>
          </a:p>
          <a:p>
            <a:pPr>
              <a:buSzPts val="1600"/>
              <a:buFont typeface="Arial"/>
              <a:buChar char="•"/>
            </a:pP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Hoje</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trabalho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na</a:t>
            </a:r>
            <a:r>
              <a:rPr lang="en-US" sz="2400" dirty="0">
                <a:solidFill>
                  <a:srgbClr val="040A24"/>
                </a:solidFill>
                <a:latin typeface="Calibri"/>
                <a:ea typeface="Calibri"/>
                <a:cs typeface="Calibri"/>
              </a:rPr>
              <a:t> Microsoft </a:t>
            </a:r>
            <a:r>
              <a:rPr lang="en-US" sz="2400" dirty="0" err="1">
                <a:solidFill>
                  <a:srgbClr val="040A24"/>
                </a:solidFill>
                <a:latin typeface="Calibri"/>
                <a:ea typeface="Calibri"/>
                <a:cs typeface="Calibri"/>
              </a:rPr>
              <a:t>como</a:t>
            </a:r>
            <a:r>
              <a:rPr lang="en-US" sz="2400" dirty="0">
                <a:solidFill>
                  <a:srgbClr val="040A24"/>
                </a:solidFill>
                <a:latin typeface="Calibri"/>
                <a:ea typeface="Calibri"/>
                <a:cs typeface="Calibri"/>
              </a:rPr>
              <a:t> um Cloud Advocate/Technical Program Manager</a:t>
            </a:r>
          </a:p>
          <a:p>
            <a:pPr>
              <a:buSzPts val="1600"/>
              <a:buFont typeface="Arial"/>
              <a:buChar char="•"/>
            </a:pPr>
            <a:r>
              <a:rPr lang="en-US" sz="2400" dirty="0">
                <a:solidFill>
                  <a:srgbClr val="040A24"/>
                </a:solidFill>
                <a:latin typeface="Calibri"/>
                <a:ea typeface="Calibri"/>
                <a:cs typeface="Calibri"/>
              </a:rPr>
              <a:t> Amo </a:t>
            </a:r>
            <a:r>
              <a:rPr lang="en-US" sz="2400" dirty="0" err="1">
                <a:solidFill>
                  <a:srgbClr val="040A24"/>
                </a:solidFill>
                <a:latin typeface="Calibri"/>
                <a:ea typeface="Calibri"/>
                <a:cs typeface="Calibri"/>
              </a:rPr>
              <a:t>aprender</a:t>
            </a:r>
            <a:r>
              <a:rPr lang="en-US" sz="2400" dirty="0">
                <a:solidFill>
                  <a:srgbClr val="040A24"/>
                </a:solidFill>
                <a:latin typeface="Calibri"/>
                <a:ea typeface="Calibri"/>
                <a:cs typeface="Calibri"/>
              </a:rPr>
              <a:t> e </a:t>
            </a:r>
            <a:r>
              <a:rPr lang="en-US" sz="2400" dirty="0" err="1">
                <a:solidFill>
                  <a:srgbClr val="040A24"/>
                </a:solidFill>
                <a:latin typeface="Calibri"/>
                <a:ea typeface="Calibri"/>
                <a:cs typeface="Calibri"/>
              </a:rPr>
              <a:t>ensinar</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pessoas</a:t>
            </a:r>
            <a:r>
              <a:rPr lang="en-US" sz="2400" dirty="0">
                <a:solidFill>
                  <a:srgbClr val="040A24"/>
                </a:solidFill>
                <a:latin typeface="Calibri"/>
                <a:ea typeface="Calibri"/>
                <a:cs typeface="Calibri"/>
              </a:rPr>
              <a:t> a </a:t>
            </a:r>
            <a:r>
              <a:rPr lang="en-US" sz="2400" dirty="0" err="1">
                <a:solidFill>
                  <a:srgbClr val="040A24"/>
                </a:solidFill>
                <a:latin typeface="Calibri"/>
                <a:ea typeface="Calibri"/>
                <a:cs typeface="Calibri"/>
              </a:rPr>
              <a:t>poderem</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mais</a:t>
            </a:r>
            <a:r>
              <a:rPr lang="en-US" sz="2400" dirty="0">
                <a:solidFill>
                  <a:srgbClr val="040A24"/>
                </a:solidFill>
                <a:latin typeface="Calibri"/>
                <a:ea typeface="Calibri"/>
                <a:cs typeface="Calibri"/>
              </a:rPr>
              <a:t>.</a:t>
            </a:r>
          </a:p>
        </p:txBody>
      </p:sp>
      <p:sp>
        <p:nvSpPr>
          <p:cNvPr id="169" name="Google Shape;169;p3">
            <a:extLst>
              <a:ext uri="{FF2B5EF4-FFF2-40B4-BE49-F238E27FC236}">
                <a16:creationId xmlns:a16="http://schemas.microsoft.com/office/drawing/2014/main" id="{C60E661B-5E9E-82C4-FF69-9FE471B8FE7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4999"/>
              </a:lnSpc>
            </a:pPr>
            <a:r>
              <a:rPr lang="en-US" sz="4000" b="1" err="1">
                <a:solidFill>
                  <a:srgbClr val="EA4E60"/>
                </a:solidFill>
                <a:latin typeface="Century Gothic"/>
                <a:sym typeface="Century Gothic"/>
              </a:rPr>
              <a:t>Sobre</a:t>
            </a:r>
            <a:r>
              <a:rPr lang="en-US" sz="4000" b="1">
                <a:solidFill>
                  <a:srgbClr val="EA4E60"/>
                </a:solidFill>
                <a:latin typeface="Century Gothic"/>
                <a:sym typeface="Century Gothic"/>
              </a:rPr>
              <a:t> </a:t>
            </a:r>
            <a:r>
              <a:rPr lang="en-US" sz="4000" b="1" err="1">
                <a:solidFill>
                  <a:srgbClr val="EA4E60"/>
                </a:solidFill>
                <a:latin typeface="Century Gothic"/>
                <a:sym typeface="Century Gothic"/>
              </a:rPr>
              <a:t>mim</a:t>
            </a:r>
            <a:endParaRPr lang="pt-BR" err="1"/>
          </a:p>
        </p:txBody>
      </p:sp>
      <p:sp>
        <p:nvSpPr>
          <p:cNvPr id="3" name="Espaço Reservado para Número de Slide 2">
            <a:extLst>
              <a:ext uri="{FF2B5EF4-FFF2-40B4-BE49-F238E27FC236}">
                <a16:creationId xmlns:a16="http://schemas.microsoft.com/office/drawing/2014/main" id="{7F7D7D3A-13E3-34A3-BA20-638B949701B1}"/>
              </a:ext>
            </a:extLst>
          </p:cNvPr>
          <p:cNvSpPr>
            <a:spLocks noGrp="1"/>
          </p:cNvSpPr>
          <p:nvPr>
            <p:ph type="sldNum" idx="12"/>
          </p:nvPr>
        </p:nvSpPr>
        <p:spPr/>
        <p:txBody>
          <a:bodyPr/>
          <a:lstStyle/>
          <a:p>
            <a:r>
              <a:rPr lang="en-US"/>
              <a:t>[</a:t>
            </a:r>
            <a:fld id="{00000000-1234-1234-1234-123412341234}" type="slidenum">
              <a:rPr lang="en-US" dirty="0">
                <a:solidFill>
                  <a:srgbClr val="EA4E60"/>
                </a:solidFill>
              </a:rPr>
              <a:t>2</a:t>
            </a:fld>
            <a:r>
              <a:rPr lang="en-US"/>
              <a:t>]</a:t>
            </a:r>
            <a:endParaRPr lang="pt-BR"/>
          </a:p>
        </p:txBody>
      </p:sp>
      <p:pic>
        <p:nvPicPr>
          <p:cNvPr id="5" name="Imagem 3">
            <a:extLst>
              <a:ext uri="{FF2B5EF4-FFF2-40B4-BE49-F238E27FC236}">
                <a16:creationId xmlns:a16="http://schemas.microsoft.com/office/drawing/2014/main" id="{BB807833-28F1-8F00-CD15-B6734FC80C7C}"/>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2123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8670FA7-8525-4FB3-1ED1-8660D1126422}"/>
            </a:ext>
          </a:extLst>
        </p:cNvPr>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839382BC-9CCD-9ACE-DE01-4DAFC6FF13F0}"/>
              </a:ext>
            </a:extLst>
          </p:cNvPr>
          <p:cNvSpPr>
            <a:spLocks noGrp="1"/>
          </p:cNvSpPr>
          <p:nvPr>
            <p:ph type="sldNum" idx="12"/>
          </p:nvPr>
        </p:nvSpPr>
        <p:spPr/>
        <p:txBody>
          <a:bodyPr/>
          <a:lstStyle/>
          <a:p>
            <a:r>
              <a:rPr lang="en-US"/>
              <a:t>[</a:t>
            </a:r>
            <a:fld id="{00000000-1234-1234-1234-123412341234}" type="slidenum">
              <a:rPr lang="en-US">
                <a:solidFill>
                  <a:srgbClr val="EA4E60"/>
                </a:solidFill>
              </a:rPr>
              <a:t>20</a:t>
            </a:fld>
            <a:r>
              <a:rPr lang="en-US"/>
              <a:t>]</a:t>
            </a:r>
            <a:endParaRPr lang="pt-BR"/>
          </a:p>
        </p:txBody>
      </p:sp>
      <p:pic>
        <p:nvPicPr>
          <p:cNvPr id="5" name="Imagem 3">
            <a:extLst>
              <a:ext uri="{FF2B5EF4-FFF2-40B4-BE49-F238E27FC236}">
                <a16:creationId xmlns:a16="http://schemas.microsoft.com/office/drawing/2014/main" id="{F7D5F1D4-619E-2D06-B804-4EBCBE7051AC}"/>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a:extLst>
              <a:ext uri="{FF2B5EF4-FFF2-40B4-BE49-F238E27FC236}">
                <a16:creationId xmlns:a16="http://schemas.microsoft.com/office/drawing/2014/main" id="{9F638EFA-5B22-EC06-7A75-968ED2E3EBD0}"/>
              </a:ext>
            </a:extLst>
          </p:cNvPr>
          <p:cNvPicPr>
            <a:picLocks noChangeAspect="1"/>
          </p:cNvPicPr>
          <p:nvPr/>
        </p:nvPicPr>
        <p:blipFill>
          <a:blip r:embed="rId4"/>
          <a:srcRect/>
          <a:stretch/>
        </p:blipFill>
        <p:spPr>
          <a:xfrm>
            <a:off x="0" y="647435"/>
            <a:ext cx="7877790" cy="3848628"/>
          </a:xfrm>
          <a:prstGeom prst="rect">
            <a:avLst/>
          </a:prstGeom>
        </p:spPr>
      </p:pic>
    </p:spTree>
    <p:extLst>
      <p:ext uri="{BB962C8B-B14F-4D97-AF65-F5344CB8AC3E}">
        <p14:creationId xmlns:p14="http://schemas.microsoft.com/office/powerpoint/2010/main" val="2541578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F66710B-5B82-A979-45EA-A74CD0088C4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284C71C7-DDD0-A84B-F933-5F6165F663BE}"/>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a:solidFill>
                  <a:srgbClr val="040A24"/>
                </a:solidFill>
                <a:latin typeface="Calibri"/>
                <a:ea typeface="Calibri"/>
                <a:cs typeface="Calibri"/>
                <a:sym typeface="Calibri"/>
              </a:rPr>
              <a:t>💡 Nota: Mesmo prompt pode gerar respostas diferentes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59F4F5DE-DF5C-2D4F-99C4-780F93CDA84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Atenção</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FD93F95-615D-4E59-E881-67218587C18E}"/>
              </a:ext>
            </a:extLst>
          </p:cNvPr>
          <p:cNvSpPr>
            <a:spLocks noGrp="1"/>
          </p:cNvSpPr>
          <p:nvPr>
            <p:ph type="sldNum" idx="12"/>
          </p:nvPr>
        </p:nvSpPr>
        <p:spPr/>
        <p:txBody>
          <a:bodyPr/>
          <a:lstStyle/>
          <a:p>
            <a:r>
              <a:rPr lang="en-US"/>
              <a:t>[</a:t>
            </a:r>
            <a:fld id="{00000000-1234-1234-1234-123412341234}" type="slidenum">
              <a:rPr lang="en-US">
                <a:solidFill>
                  <a:srgbClr val="EA4E60"/>
                </a:solidFill>
              </a:rPr>
              <a:t>21</a:t>
            </a:fld>
            <a:r>
              <a:rPr lang="en-US"/>
              <a:t>]</a:t>
            </a:r>
            <a:endParaRPr lang="pt-BR"/>
          </a:p>
        </p:txBody>
      </p:sp>
      <p:pic>
        <p:nvPicPr>
          <p:cNvPr id="5" name="Imagem 3">
            <a:extLst>
              <a:ext uri="{FF2B5EF4-FFF2-40B4-BE49-F238E27FC236}">
                <a16:creationId xmlns:a16="http://schemas.microsoft.com/office/drawing/2014/main" id="{98BE1B82-173D-7D38-9309-FE52269B62A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01424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B7ED06D0-116F-D2E0-9624-09EFCA613A9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652702AD-DC5A-2EC2-38F1-223B45594224}"/>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Tokenizar</a:t>
            </a:r>
            <a:r>
              <a:rPr lang="en-US" sz="2400" dirty="0">
                <a:solidFill>
                  <a:srgbClr val="040A24"/>
                </a:solidFill>
                <a:latin typeface="Calibri"/>
                <a:ea typeface="Calibri"/>
                <a:cs typeface="Calibri"/>
                <a:sym typeface="Calibri"/>
              </a:rPr>
              <a:t>?</a:t>
            </a:r>
          </a:p>
        </p:txBody>
      </p:sp>
      <p:sp>
        <p:nvSpPr>
          <p:cNvPr id="204" name="Google Shape;204;g109ffa863cd_0_328">
            <a:extLst>
              <a:ext uri="{FF2B5EF4-FFF2-40B4-BE49-F238E27FC236}">
                <a16:creationId xmlns:a16="http://schemas.microsoft.com/office/drawing/2014/main" id="{F6BD9566-E855-6531-60C4-F33F765FEED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Vamos </a:t>
            </a:r>
            <a:r>
              <a:rPr lang="en-US" sz="4000" b="1" dirty="0" err="1">
                <a:solidFill>
                  <a:srgbClr val="EA4E60"/>
                </a:solidFill>
                <a:latin typeface="Century Gothic"/>
                <a:ea typeface="Century Gothic"/>
                <a:cs typeface="Century Gothic"/>
                <a:sym typeface="Century Gothic"/>
              </a:rPr>
              <a:t>lembrar</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sobre</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tokenização</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183020B-CB67-5FC1-5CF9-0603ADFFA123}"/>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5" name="Imagem 3">
            <a:extLst>
              <a:ext uri="{FF2B5EF4-FFF2-40B4-BE49-F238E27FC236}">
                <a16:creationId xmlns:a16="http://schemas.microsoft.com/office/drawing/2014/main" id="{825E7619-09E6-38CC-28F3-40ABEA9868D3}"/>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87821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7CBFF2A1-293C-462D-2165-99242909D075}"/>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B1F908CB-761E-C4A2-DC69-200FFFE5BF8B}"/>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para o </a:t>
            </a:r>
            <a:r>
              <a:rPr lang="pt-BR" sz="5400" b="1" i="1" u="none" strike="noStrike" cap="none" dirty="0" err="1">
                <a:solidFill>
                  <a:schemeClr val="lt1"/>
                </a:solidFill>
                <a:latin typeface="Century Gothic"/>
                <a:ea typeface="Century Gothic"/>
                <a:cs typeface="Century Gothic"/>
                <a:sym typeface="Century Gothic"/>
              </a:rPr>
              <a:t>tokenizador</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B3C141F8-34A3-8075-EA60-F69C9F363DE4}"/>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B3E9C55F-7EEB-9CCD-BF85-59FB089D3143}"/>
              </a:ext>
            </a:extLst>
          </p:cNvPr>
          <p:cNvSpPr>
            <a:spLocks noGrp="1"/>
          </p:cNvSpPr>
          <p:nvPr>
            <p:ph type="sldNum" idx="12"/>
          </p:nvPr>
        </p:nvSpPr>
        <p:spPr/>
        <p:txBody>
          <a:bodyPr/>
          <a:lstStyle/>
          <a:p>
            <a:r>
              <a:rPr lang="en-US"/>
              <a:t>[</a:t>
            </a:r>
            <a:fld id="{00000000-1234-1234-1234-123412341234}" type="slidenum">
              <a:rPr lang="en-US">
                <a:solidFill>
                  <a:srgbClr val="EA4E60"/>
                </a:solidFill>
              </a:rPr>
              <a:t>23</a:t>
            </a:fld>
            <a:r>
              <a:rPr lang="en-US"/>
              <a:t>]</a:t>
            </a:r>
            <a:endParaRPr lang="pt-BR"/>
          </a:p>
        </p:txBody>
      </p:sp>
      <p:pic>
        <p:nvPicPr>
          <p:cNvPr id="5" name="Imagem 4">
            <a:extLst>
              <a:ext uri="{FF2B5EF4-FFF2-40B4-BE49-F238E27FC236}">
                <a16:creationId xmlns:a16="http://schemas.microsoft.com/office/drawing/2014/main" id="{493A9D01-0713-DAE3-849B-E563B1F16EB3}"/>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6486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60E14AD1-F8A9-8B3E-B39C-573DA9DEBB82}"/>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4E8527FB-351C-533D-1C65-BE2565C6E0DA}"/>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Temperatura</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Top P</a:t>
            </a: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Tokens </a:t>
            </a:r>
            <a:r>
              <a:rPr lang="en-US" sz="2400" dirty="0" err="1">
                <a:solidFill>
                  <a:srgbClr val="040A24"/>
                </a:solidFill>
                <a:latin typeface="Calibri"/>
                <a:ea typeface="Calibri"/>
                <a:cs typeface="Calibri"/>
                <a:sym typeface="Calibri"/>
              </a:rPr>
              <a:t>máximos</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Penalidades</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Sistema de </a:t>
            </a:r>
            <a:r>
              <a:rPr lang="en-US" sz="2400" dirty="0" err="1">
                <a:solidFill>
                  <a:srgbClr val="040A24"/>
                </a:solidFill>
                <a:latin typeface="Calibri"/>
                <a:ea typeface="Calibri"/>
                <a:cs typeface="Calibri"/>
                <a:sym typeface="Calibri"/>
              </a:rPr>
              <a:t>mensagens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A0DA087B-FF48-7F25-2CD5-79BB0FC0A705}"/>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Quais </a:t>
            </a:r>
            <a:r>
              <a:rPr lang="en-US" sz="4000" b="1" dirty="0" err="1">
                <a:solidFill>
                  <a:srgbClr val="EA4E60"/>
                </a:solidFill>
                <a:latin typeface="Century Gothic"/>
                <a:ea typeface="Century Gothic"/>
                <a:cs typeface="Century Gothic"/>
                <a:sym typeface="Century Gothic"/>
              </a:rPr>
              <a:t>são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parametros</a:t>
            </a:r>
            <a:r>
              <a:rPr lang="en-US" sz="4000" b="1" dirty="0">
                <a:solidFill>
                  <a:srgbClr val="EA4E60"/>
                </a:solidFill>
                <a:latin typeface="Century Gothic"/>
                <a:ea typeface="Century Gothic"/>
                <a:cs typeface="Century Gothic"/>
                <a:sym typeface="Century Gothic"/>
              </a:rPr>
              <a:t> para </a:t>
            </a:r>
            <a:r>
              <a:rPr lang="en-US" sz="4000" b="1" dirty="0" err="1">
                <a:solidFill>
                  <a:srgbClr val="EA4E60"/>
                </a:solidFill>
                <a:latin typeface="Century Gothic"/>
                <a:ea typeface="Century Gothic"/>
                <a:cs typeface="Century Gothic"/>
                <a:sym typeface="Century Gothic"/>
              </a:rPr>
              <a:t>gerar</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texto</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859CD973-6B17-763C-4430-F17E79A4D76F}"/>
              </a:ext>
            </a:extLst>
          </p:cNvPr>
          <p:cNvSpPr>
            <a:spLocks noGrp="1"/>
          </p:cNvSpPr>
          <p:nvPr>
            <p:ph type="sldNum" idx="12"/>
          </p:nvPr>
        </p:nvSpPr>
        <p:spPr/>
        <p:txBody>
          <a:bodyPr/>
          <a:lstStyle/>
          <a:p>
            <a:r>
              <a:rPr lang="en-US"/>
              <a:t>[</a:t>
            </a:r>
            <a:fld id="{00000000-1234-1234-1234-123412341234}" type="slidenum">
              <a:rPr lang="en-US">
                <a:solidFill>
                  <a:srgbClr val="EA4E60"/>
                </a:solidFill>
              </a:rPr>
              <a:t>24</a:t>
            </a:fld>
            <a:r>
              <a:rPr lang="en-US"/>
              <a:t>]</a:t>
            </a:r>
            <a:endParaRPr lang="pt-BR"/>
          </a:p>
        </p:txBody>
      </p:sp>
      <p:pic>
        <p:nvPicPr>
          <p:cNvPr id="5" name="Imagem 3">
            <a:extLst>
              <a:ext uri="{FF2B5EF4-FFF2-40B4-BE49-F238E27FC236}">
                <a16:creationId xmlns:a16="http://schemas.microsoft.com/office/drawing/2014/main" id="{3BA09D6E-6EAD-7968-B231-C00A09D8D084}"/>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6861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9D65D9D7-D538-E5BA-C77F-E772B87B76E7}"/>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5992D23A-920B-38BC-F9E0-DFDC9ED0A5D4}"/>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Temperatura</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Top P</a:t>
            </a: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Tokens </a:t>
            </a:r>
            <a:r>
              <a:rPr lang="en-US" sz="2400" dirty="0" err="1">
                <a:solidFill>
                  <a:srgbClr val="040A24"/>
                </a:solidFill>
                <a:latin typeface="Calibri"/>
                <a:ea typeface="Calibri"/>
                <a:cs typeface="Calibri"/>
                <a:sym typeface="Calibri"/>
              </a:rPr>
              <a:t>máximos</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Penalidades</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Sistema de </a:t>
            </a:r>
            <a:r>
              <a:rPr lang="en-US" sz="2400" dirty="0" err="1">
                <a:solidFill>
                  <a:srgbClr val="040A24"/>
                </a:solidFill>
                <a:latin typeface="Calibri"/>
                <a:ea typeface="Calibri"/>
                <a:cs typeface="Calibri"/>
                <a:sym typeface="Calibri"/>
              </a:rPr>
              <a:t>mensagens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DDB047B8-673D-BF57-A5A2-F07340301CF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Vamos </a:t>
            </a:r>
            <a:r>
              <a:rPr lang="en-US" sz="4000" b="1" dirty="0" err="1">
                <a:solidFill>
                  <a:srgbClr val="EA4E60"/>
                </a:solidFill>
                <a:latin typeface="Century Gothic"/>
                <a:ea typeface="Century Gothic"/>
                <a:cs typeface="Century Gothic"/>
                <a:sym typeface="Century Gothic"/>
              </a:rPr>
              <a:t>aprender</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sobre</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variáveis</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0C36356C-7D51-C41B-DBD1-FCB2D4B7758E}"/>
              </a:ext>
            </a:extLst>
          </p:cNvPr>
          <p:cNvSpPr>
            <a:spLocks noGrp="1"/>
          </p:cNvSpPr>
          <p:nvPr>
            <p:ph type="sldNum" idx="12"/>
          </p:nvPr>
        </p:nvSpPr>
        <p:spPr/>
        <p:txBody>
          <a:bodyPr/>
          <a:lstStyle/>
          <a:p>
            <a:r>
              <a:rPr lang="en-US"/>
              <a:t>[</a:t>
            </a:r>
            <a:fld id="{00000000-1234-1234-1234-123412341234}" type="slidenum">
              <a:rPr lang="en-US">
                <a:solidFill>
                  <a:srgbClr val="EA4E60"/>
                </a:solidFill>
              </a:rPr>
              <a:t>25</a:t>
            </a:fld>
            <a:r>
              <a:rPr lang="en-US"/>
              <a:t>]</a:t>
            </a:r>
            <a:endParaRPr lang="pt-BR"/>
          </a:p>
        </p:txBody>
      </p:sp>
      <p:pic>
        <p:nvPicPr>
          <p:cNvPr id="5" name="Imagem 3">
            <a:extLst>
              <a:ext uri="{FF2B5EF4-FFF2-40B4-BE49-F238E27FC236}">
                <a16:creationId xmlns:a16="http://schemas.microsoft.com/office/drawing/2014/main" id="{C92DD9E1-1A34-0743-0875-E41CF07DFDE3}"/>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29303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91B42E8D-DC49-450F-CDFC-6B7F25E7D7A9}"/>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F36BF24C-8AFA-C9DF-798D-5266671FFB56}"/>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para </a:t>
            </a:r>
            <a:r>
              <a:rPr lang="pt-BR" sz="5400" b="1" i="1" dirty="0">
                <a:solidFill>
                  <a:schemeClr val="lt1"/>
                </a:solidFill>
                <a:latin typeface="Century Gothic"/>
                <a:ea typeface="Century Gothic"/>
                <a:cs typeface="Century Gothic"/>
                <a:sym typeface="Century Gothic"/>
              </a:rPr>
              <a:t>o Playground</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D27CFF23-FD00-0FB1-7C1F-8CE452A0EBF2}"/>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184F538F-120B-4CA2-84AE-F1F48D98C1CA}"/>
              </a:ext>
            </a:extLst>
          </p:cNvPr>
          <p:cNvSpPr>
            <a:spLocks noGrp="1"/>
          </p:cNvSpPr>
          <p:nvPr>
            <p:ph type="sldNum" idx="12"/>
          </p:nvPr>
        </p:nvSpPr>
        <p:spPr/>
        <p:txBody>
          <a:bodyPr/>
          <a:lstStyle/>
          <a:p>
            <a:r>
              <a:rPr lang="en-US"/>
              <a:t>[</a:t>
            </a:r>
            <a:fld id="{00000000-1234-1234-1234-123412341234}" type="slidenum">
              <a:rPr lang="en-US">
                <a:solidFill>
                  <a:srgbClr val="EA4E60"/>
                </a:solidFill>
              </a:rPr>
              <a:t>26</a:t>
            </a:fld>
            <a:r>
              <a:rPr lang="en-US"/>
              <a:t>]</a:t>
            </a:r>
            <a:endParaRPr lang="pt-BR"/>
          </a:p>
        </p:txBody>
      </p:sp>
      <p:pic>
        <p:nvPicPr>
          <p:cNvPr id="5" name="Imagem 4">
            <a:extLst>
              <a:ext uri="{FF2B5EF4-FFF2-40B4-BE49-F238E27FC236}">
                <a16:creationId xmlns:a16="http://schemas.microsoft.com/office/drawing/2014/main" id="{0BC4D244-F3B4-8508-6987-5165E8BB240C}"/>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30754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a:extLst>
            <a:ext uri="{FF2B5EF4-FFF2-40B4-BE49-F238E27FC236}">
              <a16:creationId xmlns:a16="http://schemas.microsoft.com/office/drawing/2014/main" id="{B1D5CAC5-E59D-3599-6231-2AD9F12E932F}"/>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DA774E4B-3BF8-FC9F-2E5B-7DD7733F3B0B}"/>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https://www.dicio.com.br/estocastico/</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https://huggingface.co/docs/transformers/llm_tutorial</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5"/>
              </a:rPr>
              <a:t>https://learn.microsoft.com/pt-br/azure/ai-services/openai/chatgpt-quickstart?tabs=command-line%2Cjavascript-keyless%2Ctypescript-keyless%2Cpython-new&amp;pivots=programming-language-studio</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09352A7A-B188-A7FF-F330-C91C528990E3}"/>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F101A27F-4E3C-B55C-22D9-BC5C830378C4}"/>
              </a:ext>
            </a:extLst>
          </p:cNvPr>
          <p:cNvSpPr>
            <a:spLocks noGrp="1"/>
          </p:cNvSpPr>
          <p:nvPr>
            <p:ph type="sldNum" idx="12"/>
          </p:nvPr>
        </p:nvSpPr>
        <p:spPr/>
        <p:txBody>
          <a:bodyPr/>
          <a:lstStyle/>
          <a:p>
            <a:r>
              <a:rPr lang="en-US"/>
              <a:t>[</a:t>
            </a:r>
            <a:fld id="{00000000-1234-1234-1234-123412341234}" type="slidenum">
              <a:rPr lang="en-US">
                <a:solidFill>
                  <a:srgbClr val="EA4E60"/>
                </a:solidFill>
              </a:rPr>
              <a:t>27</a:t>
            </a:fld>
            <a:r>
              <a:rPr lang="en-US"/>
              <a:t>]</a:t>
            </a:r>
            <a:endParaRPr lang="pt-BR"/>
          </a:p>
        </p:txBody>
      </p:sp>
      <p:pic>
        <p:nvPicPr>
          <p:cNvPr id="5" name="Imagem 3">
            <a:extLst>
              <a:ext uri="{FF2B5EF4-FFF2-40B4-BE49-F238E27FC236}">
                <a16:creationId xmlns:a16="http://schemas.microsoft.com/office/drawing/2014/main" id="{15B31091-C2B9-C703-178F-2992E9E093D9}"/>
              </a:ext>
            </a:extLst>
          </p:cNvPr>
          <p:cNvPicPr>
            <a:picLocks noChangeAspect="1"/>
          </p:cNvPicPr>
          <p:nvPr/>
        </p:nvPicPr>
        <p:blipFill>
          <a:blip r:embed="rId6"/>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287108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4C4BF6FC-9D85-AFA7-34A6-7CDCA2DCE637}"/>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C34EEB68-6910-DB99-F068-AFA55D2F071D}"/>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2D88BDE9-6866-1F97-FCFC-205DC0638033}"/>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42EFF120-1A87-9F9A-F6F5-8CEC2334DAD5}"/>
              </a:ext>
            </a:extLst>
          </p:cNvPr>
          <p:cNvSpPr>
            <a:spLocks noGrp="1"/>
          </p:cNvSpPr>
          <p:nvPr>
            <p:ph type="sldNum" idx="12"/>
          </p:nvPr>
        </p:nvSpPr>
        <p:spPr/>
        <p:txBody>
          <a:bodyPr/>
          <a:lstStyle/>
          <a:p>
            <a:r>
              <a:rPr lang="en-US"/>
              <a:t>[</a:t>
            </a:r>
            <a:fld id="{00000000-1234-1234-1234-123412341234}" type="slidenum">
              <a:rPr lang="en-US" dirty="0">
                <a:solidFill>
                  <a:srgbClr val="EA4E60"/>
                </a:solidFill>
              </a:rPr>
              <a:t>28</a:t>
            </a:fld>
            <a:r>
              <a:rPr lang="en-US"/>
              <a:t>]</a:t>
            </a:r>
            <a:endParaRPr lang="pt-BR"/>
          </a:p>
        </p:txBody>
      </p:sp>
      <p:pic>
        <p:nvPicPr>
          <p:cNvPr id="4" name="Imagem 3">
            <a:extLst>
              <a:ext uri="{FF2B5EF4-FFF2-40B4-BE49-F238E27FC236}">
                <a16:creationId xmlns:a16="http://schemas.microsoft.com/office/drawing/2014/main" id="{E6980A5C-3C05-93E3-24C4-698FF77F1D42}"/>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779798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93291543-1206-51E4-8BB0-A8D8A762B614}"/>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3A14D512-6FB1-9821-2F4A-B4E679EB11B3}"/>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Azure OpenAI no Playground</a:t>
            </a:r>
          </a:p>
        </p:txBody>
      </p:sp>
      <p:sp>
        <p:nvSpPr>
          <p:cNvPr id="196" name="Google Shape;196;p5">
            <a:extLst>
              <a:ext uri="{FF2B5EF4-FFF2-40B4-BE49-F238E27FC236}">
                <a16:creationId xmlns:a16="http://schemas.microsoft.com/office/drawing/2014/main" id="{375E00A9-21F3-457F-8112-695BEF3509F8}"/>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Configurando</a:t>
            </a:r>
            <a:r>
              <a:rPr lang="en-US" sz="4000" b="1" dirty="0">
                <a:solidFill>
                  <a:srgbClr val="EA4E60"/>
                </a:solidFill>
                <a:latin typeface="Century Gothic"/>
                <a:ea typeface="Century Gothic"/>
                <a:cs typeface="Century Gothic"/>
                <a:sym typeface="Century Gothic"/>
              </a:rPr>
              <a:t> o Playground</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8936552F-F681-0DCD-9065-711E8CF02C4D}"/>
              </a:ext>
            </a:extLst>
          </p:cNvPr>
          <p:cNvSpPr>
            <a:spLocks noGrp="1"/>
          </p:cNvSpPr>
          <p:nvPr>
            <p:ph type="sldNum" idx="12"/>
          </p:nvPr>
        </p:nvSpPr>
        <p:spPr/>
        <p:txBody>
          <a:bodyPr/>
          <a:lstStyle/>
          <a:p>
            <a:r>
              <a:rPr lang="en-US"/>
              <a:t>[</a:t>
            </a:r>
            <a:fld id="{00000000-1234-1234-1234-123412341234}" type="slidenum">
              <a:rPr lang="en-US">
                <a:solidFill>
                  <a:srgbClr val="EA4E60"/>
                </a:solidFill>
              </a:rPr>
              <a:t>29</a:t>
            </a:fld>
            <a:r>
              <a:rPr lang="en-US"/>
              <a:t>]</a:t>
            </a:r>
            <a:endParaRPr lang="pt-BR"/>
          </a:p>
        </p:txBody>
      </p:sp>
      <p:pic>
        <p:nvPicPr>
          <p:cNvPr id="5" name="Imagem 4">
            <a:extLst>
              <a:ext uri="{FF2B5EF4-FFF2-40B4-BE49-F238E27FC236}">
                <a16:creationId xmlns:a16="http://schemas.microsoft.com/office/drawing/2014/main" id="{5FCF5865-CDA3-9422-E7F6-ACDA1BED413E}"/>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63740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525" y="1760678"/>
            <a:ext cx="7991354" cy="1347073"/>
          </a:xfrm>
          <a:prstGeom prst="rect">
            <a:avLst/>
          </a:prstGeom>
          <a:noFill/>
          <a:ln>
            <a:noFill/>
          </a:ln>
        </p:spPr>
        <p:txBody>
          <a:bodyPr spcFirstLastPara="1" wrap="square" lIns="91425" tIns="91425" rIns="91425" bIns="91425" anchor="ctr" anchorCtr="0">
            <a:noAutofit/>
          </a:bodyPr>
          <a:lstStyle/>
          <a:p>
            <a:pPr marL="76200" lvl="1">
              <a:buSzPts val="1600"/>
            </a:pPr>
            <a:r>
              <a:rPr lang="en-US" sz="2400" dirty="0">
                <a:solidFill>
                  <a:srgbClr val="040A24"/>
                </a:solidFill>
                <a:latin typeface="Calibri"/>
                <a:ea typeface="Calibri"/>
                <a:cs typeface="Calibri"/>
                <a:sym typeface="Calibri"/>
              </a:rPr>
              <a:t>Vamos </a:t>
            </a:r>
            <a:r>
              <a:rPr lang="en-US" sz="2400" dirty="0" err="1">
                <a:solidFill>
                  <a:srgbClr val="040A24"/>
                </a:solidFill>
                <a:latin typeface="Calibri"/>
                <a:ea typeface="Calibri"/>
                <a:cs typeface="Calibri"/>
                <a:sym typeface="Calibri"/>
              </a:rPr>
              <a:t>aprender</a:t>
            </a:r>
            <a:r>
              <a:rPr lang="en-US" sz="2400" dirty="0">
                <a:solidFill>
                  <a:srgbClr val="040A24"/>
                </a:solidFill>
                <a:latin typeface="Calibri"/>
                <a:ea typeface="Calibri"/>
                <a:cs typeface="Calibri"/>
                <a:sym typeface="Calibri"/>
              </a:rPr>
              <a:t> a </a:t>
            </a:r>
            <a:r>
              <a:rPr lang="en-US" sz="2400" dirty="0" err="1">
                <a:solidFill>
                  <a:srgbClr val="040A24"/>
                </a:solidFill>
                <a:latin typeface="Calibri"/>
                <a:ea typeface="Calibri"/>
                <a:cs typeface="Calibri"/>
                <a:sym typeface="Calibri"/>
              </a:rPr>
              <a:t>como</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utilizar</a:t>
            </a:r>
            <a:r>
              <a:rPr lang="en-US" sz="2400" dirty="0">
                <a:solidFill>
                  <a:srgbClr val="040A24"/>
                </a:solidFill>
                <a:latin typeface="Calibri"/>
                <a:ea typeface="Calibri"/>
                <a:cs typeface="Calibri"/>
                <a:sym typeface="Calibri"/>
              </a:rPr>
              <a:t> o Azure OpenAI no Playground e </a:t>
            </a:r>
            <a:r>
              <a:rPr lang="en-US" sz="2400" dirty="0" err="1">
                <a:solidFill>
                  <a:srgbClr val="040A24"/>
                </a:solidFill>
                <a:latin typeface="Calibri"/>
                <a:ea typeface="Calibri"/>
                <a:cs typeface="Calibri"/>
                <a:sym typeface="Calibri"/>
              </a:rPr>
              <a:t>configurar</a:t>
            </a:r>
            <a:r>
              <a:rPr lang="en-US" sz="2400" dirty="0">
                <a:solidFill>
                  <a:srgbClr val="040A24"/>
                </a:solidFill>
                <a:latin typeface="Calibri"/>
                <a:ea typeface="Calibri"/>
                <a:cs typeface="Calibri"/>
                <a:sym typeface="Calibri"/>
              </a:rPr>
              <a:t> que </a:t>
            </a:r>
            <a:r>
              <a:rPr lang="en-US" sz="2400" dirty="0" err="1">
                <a:solidFill>
                  <a:srgbClr val="040A24"/>
                </a:solidFill>
                <a:latin typeface="Calibri"/>
                <a:ea typeface="Calibri"/>
                <a:cs typeface="Calibri"/>
                <a:sym typeface="Calibri"/>
              </a:rPr>
              <a:t>precisamos</a:t>
            </a:r>
            <a:r>
              <a:rPr lang="en-US" sz="2400" dirty="0">
                <a:solidFill>
                  <a:srgbClr val="040A24"/>
                </a:solidFill>
                <a:latin typeface="Calibri"/>
                <a:ea typeface="Calibri"/>
                <a:cs typeface="Calibri"/>
                <a:sym typeface="Calibri"/>
              </a:rPr>
              <a:t> para usar o Azure OpenAI.</a:t>
            </a:r>
            <a:endParaRPr sz="2400" dirty="0">
              <a:solidFill>
                <a:srgbClr val="040A24"/>
              </a:solidFill>
              <a:latin typeface="Calibri"/>
              <a:ea typeface="Calibri"/>
              <a:cs typeface="Calibri"/>
              <a:sym typeface="Calibr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D0BBA51C-66BE-BDBD-B333-B18C0F9827A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578F974-36BB-D079-E346-2721E580B8D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Temperatura</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Top P</a:t>
            </a: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Tokens </a:t>
            </a:r>
            <a:r>
              <a:rPr lang="en-US" sz="2400" dirty="0" err="1">
                <a:solidFill>
                  <a:srgbClr val="040A24"/>
                </a:solidFill>
                <a:latin typeface="Calibri"/>
                <a:ea typeface="Calibri"/>
                <a:cs typeface="Calibri"/>
                <a:sym typeface="Calibri"/>
              </a:rPr>
              <a:t>máximos</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err="1">
                <a:solidFill>
                  <a:srgbClr val="040A24"/>
                </a:solidFill>
                <a:latin typeface="Calibri"/>
                <a:ea typeface="Calibri"/>
                <a:cs typeface="Calibri"/>
                <a:sym typeface="Calibri"/>
              </a:rPr>
              <a:t>Penalidades</a:t>
            </a:r>
            <a:endParaRPr lang="en-US" sz="2400" dirty="0">
              <a:solidFill>
                <a:srgbClr val="040A24"/>
              </a:solidFill>
              <a:latin typeface="Calibri"/>
              <a:ea typeface="Calibri"/>
              <a:cs typeface="Calibri"/>
              <a:sym typeface="Calibri"/>
            </a:endParaRPr>
          </a:p>
          <a:p>
            <a:pPr marL="0" marR="0" lvl="0" indent="0" algn="just" rtl="0">
              <a:lnSpc>
                <a:spcPct val="115000"/>
              </a:lnSpc>
              <a:spcBef>
                <a:spcPts val="1000"/>
              </a:spcBef>
              <a:spcAft>
                <a:spcPts val="0"/>
              </a:spcAft>
              <a:buNone/>
            </a:pPr>
            <a:r>
              <a:rPr lang="en-US" sz="2400" dirty="0">
                <a:solidFill>
                  <a:srgbClr val="040A24"/>
                </a:solidFill>
                <a:latin typeface="Calibri"/>
                <a:ea typeface="Calibri"/>
                <a:cs typeface="Calibri"/>
                <a:sym typeface="Calibri"/>
              </a:rPr>
              <a:t>Sistema de </a:t>
            </a:r>
            <a:r>
              <a:rPr lang="en-US" sz="2400" dirty="0" err="1">
                <a:solidFill>
                  <a:srgbClr val="040A24"/>
                </a:solidFill>
                <a:latin typeface="Calibri"/>
                <a:ea typeface="Calibri"/>
                <a:cs typeface="Calibri"/>
                <a:sym typeface="Calibri"/>
              </a:rPr>
              <a:t>mensagens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6AB9EBFC-22D5-F879-EAE3-3B5E1AA7D0F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Vamos </a:t>
            </a:r>
            <a:r>
              <a:rPr lang="en-US" sz="4000" b="1" dirty="0" err="1">
                <a:solidFill>
                  <a:srgbClr val="EA4E60"/>
                </a:solidFill>
                <a:latin typeface="Century Gothic"/>
                <a:ea typeface="Century Gothic"/>
                <a:cs typeface="Century Gothic"/>
                <a:sym typeface="Century Gothic"/>
              </a:rPr>
              <a:t>entender</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essa</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sopa</a:t>
            </a:r>
            <a:r>
              <a:rPr lang="en-US" sz="4000" b="1" dirty="0">
                <a:solidFill>
                  <a:srgbClr val="EA4E60"/>
                </a:solidFill>
                <a:latin typeface="Century Gothic"/>
                <a:ea typeface="Century Gothic"/>
                <a:cs typeface="Century Gothic"/>
                <a:sym typeface="Century Gothic"/>
              </a:rPr>
              <a:t> de </a:t>
            </a:r>
            <a:r>
              <a:rPr lang="en-US" sz="4000" b="1" dirty="0" err="1">
                <a:solidFill>
                  <a:srgbClr val="EA4E60"/>
                </a:solidFill>
                <a:latin typeface="Century Gothic"/>
                <a:ea typeface="Century Gothic"/>
                <a:cs typeface="Century Gothic"/>
                <a:sym typeface="Century Gothic"/>
              </a:rPr>
              <a:t>Parâmetros</a:t>
            </a:r>
            <a:r>
              <a:rPr lang="en-US" sz="4000" b="1" dirty="0">
                <a:solidFill>
                  <a:srgbClr val="EA4E60"/>
                </a:solidFill>
                <a:latin typeface="Century Gothic"/>
                <a:ea typeface="Century Gothic"/>
                <a:cs typeface="Century Gothic"/>
                <a:sym typeface="Century Gothic"/>
              </a:rPr>
              <a:t> agora</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B3086BC-E25C-282F-F31E-BFFD05080E82}"/>
              </a:ext>
            </a:extLst>
          </p:cNvPr>
          <p:cNvSpPr>
            <a:spLocks noGrp="1"/>
          </p:cNvSpPr>
          <p:nvPr>
            <p:ph type="sldNum" idx="12"/>
          </p:nvPr>
        </p:nvSpPr>
        <p:spPr/>
        <p:txBody>
          <a:bodyPr/>
          <a:lstStyle/>
          <a:p>
            <a:r>
              <a:rPr lang="en-US"/>
              <a:t>[</a:t>
            </a:r>
            <a:fld id="{00000000-1234-1234-1234-123412341234}" type="slidenum">
              <a:rPr lang="en-US">
                <a:solidFill>
                  <a:srgbClr val="EA4E60"/>
                </a:solidFill>
              </a:rPr>
              <a:t>30</a:t>
            </a:fld>
            <a:r>
              <a:rPr lang="en-US"/>
              <a:t>]</a:t>
            </a:r>
            <a:endParaRPr lang="pt-BR"/>
          </a:p>
        </p:txBody>
      </p:sp>
      <p:pic>
        <p:nvPicPr>
          <p:cNvPr id="5" name="Imagem 3">
            <a:extLst>
              <a:ext uri="{FF2B5EF4-FFF2-40B4-BE49-F238E27FC236}">
                <a16:creationId xmlns:a16="http://schemas.microsoft.com/office/drawing/2014/main" id="{7249FF94-0590-FFA6-0E82-AC6B62B5E36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255044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AF52CA7E-1F7F-2F0B-F388-07F41FBC4D4B}"/>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386D161F-496A-7396-B226-D40D4069BFD9}"/>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Tx/>
              <a:buChar char="-"/>
            </a:pPr>
            <a:r>
              <a:rPr lang="en-US" sz="2400" dirty="0">
                <a:solidFill>
                  <a:srgbClr val="040A24"/>
                </a:solidFill>
                <a:latin typeface="Calibri"/>
                <a:ea typeface="Calibri"/>
                <a:cs typeface="Calibri"/>
                <a:sym typeface="Calibri"/>
              </a:rPr>
              <a:t>Vamos </a:t>
            </a:r>
            <a:r>
              <a:rPr lang="en-US" sz="2400" dirty="0" err="1">
                <a:solidFill>
                  <a:srgbClr val="040A24"/>
                </a:solidFill>
                <a:latin typeface="Calibri"/>
                <a:ea typeface="Calibri"/>
                <a:cs typeface="Calibri"/>
                <a:sym typeface="Calibri"/>
              </a:rPr>
              <a:t>criar</a:t>
            </a:r>
            <a:r>
              <a:rPr lang="en-US" sz="2400" dirty="0">
                <a:solidFill>
                  <a:srgbClr val="040A24"/>
                </a:solidFill>
                <a:latin typeface="Calibri"/>
                <a:ea typeface="Calibri"/>
                <a:cs typeface="Calibri"/>
                <a:sym typeface="Calibri"/>
              </a:rPr>
              <a:t> e </a:t>
            </a:r>
            <a:r>
              <a:rPr lang="en-US" sz="2400" dirty="0" err="1">
                <a:solidFill>
                  <a:srgbClr val="040A24"/>
                </a:solidFill>
                <a:latin typeface="Calibri"/>
                <a:ea typeface="Calibri"/>
                <a:cs typeface="Calibri"/>
                <a:sym typeface="Calibri"/>
              </a:rPr>
              <a:t>conversar</a:t>
            </a:r>
            <a:r>
              <a:rPr lang="en-US" sz="2400" dirty="0">
                <a:solidFill>
                  <a:srgbClr val="040A24"/>
                </a:solidFill>
                <a:latin typeface="Calibri"/>
                <a:ea typeface="Calibri"/>
                <a:cs typeface="Calibri"/>
                <a:sym typeface="Calibri"/>
              </a:rPr>
              <a:t> com um blob</a:t>
            </a:r>
          </a:p>
          <a:p>
            <a:pPr marL="342900" marR="0" lvl="0" indent="-342900" algn="just" rtl="0">
              <a:lnSpc>
                <a:spcPct val="115000"/>
              </a:lnSpc>
              <a:spcBef>
                <a:spcPts val="1000"/>
              </a:spcBef>
              <a:spcAft>
                <a:spcPts val="0"/>
              </a:spcAft>
              <a:buFontTx/>
              <a:buChar char="-"/>
            </a:pPr>
            <a:r>
              <a:rPr lang="en-US" sz="2400" dirty="0">
                <a:solidFill>
                  <a:srgbClr val="040A24"/>
                </a:solidFill>
                <a:latin typeface="Calibri"/>
                <a:ea typeface="Calibri"/>
                <a:cs typeface="Calibri"/>
                <a:sym typeface="Calibri"/>
              </a:rPr>
              <a:t>Fazer </a:t>
            </a:r>
            <a:r>
              <a:rPr lang="en-US" sz="2400" dirty="0" err="1">
                <a:solidFill>
                  <a:srgbClr val="040A24"/>
                </a:solidFill>
                <a:latin typeface="Calibri"/>
                <a:ea typeface="Calibri"/>
                <a:cs typeface="Calibri"/>
                <a:sym typeface="Calibri"/>
              </a:rPr>
              <a:t>nosso</a:t>
            </a:r>
            <a:r>
              <a:rPr lang="en-US" sz="2400" dirty="0">
                <a:solidFill>
                  <a:srgbClr val="040A24"/>
                </a:solidFill>
                <a:latin typeface="Calibri"/>
                <a:ea typeface="Calibri"/>
                <a:cs typeface="Calibri"/>
                <a:sym typeface="Calibri"/>
              </a:rPr>
              <a:t> prompt engineering</a:t>
            </a:r>
          </a:p>
          <a:p>
            <a:pPr marL="342900" marR="0" lvl="0" indent="-342900" algn="just" rtl="0">
              <a:lnSpc>
                <a:spcPct val="115000"/>
              </a:lnSpc>
              <a:spcBef>
                <a:spcPts val="1000"/>
              </a:spcBef>
              <a:spcAft>
                <a:spcPts val="0"/>
              </a:spcAft>
              <a:buFontTx/>
              <a:buChar char="-"/>
            </a:pPr>
            <a:r>
              <a:rPr lang="en-US" sz="2400" dirty="0" err="1">
                <a:solidFill>
                  <a:srgbClr val="040A24"/>
                </a:solidFill>
                <a:latin typeface="Calibri"/>
                <a:ea typeface="Calibri"/>
                <a:cs typeface="Calibri"/>
                <a:sym typeface="Calibri"/>
              </a:rPr>
              <a:t>Testar</a:t>
            </a:r>
            <a:r>
              <a:rPr lang="en-US" sz="2400" dirty="0">
                <a:solidFill>
                  <a:srgbClr val="040A24"/>
                </a:solidFill>
                <a:latin typeface="Calibri"/>
                <a:ea typeface="Calibri"/>
                <a:cs typeface="Calibri"/>
                <a:sym typeface="Calibri"/>
              </a:rPr>
              <a:t> um chat </a:t>
            </a:r>
            <a:r>
              <a:rPr lang="en-US" sz="2400" dirty="0" err="1">
                <a:solidFill>
                  <a:srgbClr val="040A24"/>
                </a:solidFill>
                <a:latin typeface="Calibri"/>
                <a:ea typeface="Calibri"/>
                <a:cs typeface="Calibri"/>
                <a:sym typeface="Calibri"/>
              </a:rPr>
              <a:t>em</a:t>
            </a:r>
            <a:r>
              <a:rPr lang="en-US" sz="2400" dirty="0">
                <a:solidFill>
                  <a:srgbClr val="040A24"/>
                </a:solidFill>
                <a:latin typeface="Calibri"/>
                <a:ea typeface="Calibri"/>
                <a:cs typeface="Calibri"/>
                <a:sym typeface="Calibri"/>
              </a:rPr>
              <a:t> CLI</a:t>
            </a:r>
          </a:p>
          <a:p>
            <a:pPr marL="342900" marR="0" lvl="0" indent="-342900" algn="just" rtl="0">
              <a:lnSpc>
                <a:spcPct val="115000"/>
              </a:lnSpc>
              <a:spcBef>
                <a:spcPts val="1000"/>
              </a:spcBef>
              <a:spcAft>
                <a:spcPts val="0"/>
              </a:spcAft>
              <a:buFontTx/>
              <a:buChar char="-"/>
            </a:pPr>
            <a:r>
              <a:rPr lang="en-US" sz="2400" dirty="0" err="1">
                <a:solidFill>
                  <a:srgbClr val="040A24"/>
                </a:solidFill>
                <a:latin typeface="Calibri"/>
                <a:ea typeface="Calibri"/>
                <a:cs typeface="Calibri"/>
                <a:sym typeface="Calibri"/>
              </a:rPr>
              <a:t>Gerar</a:t>
            </a:r>
            <a:r>
              <a:rPr lang="en-US" sz="2400" dirty="0">
                <a:solidFill>
                  <a:srgbClr val="040A24"/>
                </a:solidFill>
                <a:latin typeface="Calibri"/>
                <a:ea typeface="Calibri"/>
                <a:cs typeface="Calibri"/>
                <a:sym typeface="Calibri"/>
              </a:rPr>
              <a:t> audio e imagens!</a:t>
            </a:r>
          </a:p>
        </p:txBody>
      </p:sp>
      <p:sp>
        <p:nvSpPr>
          <p:cNvPr id="204" name="Google Shape;204;g109ffa863cd_0_328">
            <a:extLst>
              <a:ext uri="{FF2B5EF4-FFF2-40B4-BE49-F238E27FC236}">
                <a16:creationId xmlns:a16="http://schemas.microsoft.com/office/drawing/2014/main" id="{E5E47E23-94DE-C76E-6F94-94463C4B4BF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Agora, </a:t>
            </a:r>
            <a:r>
              <a:rPr lang="en-US" sz="4000" b="1" dirty="0" err="1">
                <a:solidFill>
                  <a:srgbClr val="EA4E60"/>
                </a:solidFill>
                <a:latin typeface="Century Gothic"/>
                <a:ea typeface="Century Gothic"/>
                <a:cs typeface="Century Gothic"/>
                <a:sym typeface="Century Gothic"/>
              </a:rPr>
              <a:t>vamos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praticar</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bastante</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131F35A-7458-DBF9-938E-7A93B6AAAAA3}"/>
              </a:ext>
            </a:extLst>
          </p:cNvPr>
          <p:cNvSpPr>
            <a:spLocks noGrp="1"/>
          </p:cNvSpPr>
          <p:nvPr>
            <p:ph type="sldNum" idx="12"/>
          </p:nvPr>
        </p:nvSpPr>
        <p:spPr/>
        <p:txBody>
          <a:bodyPr/>
          <a:lstStyle/>
          <a:p>
            <a:r>
              <a:rPr lang="en-US"/>
              <a:t>[</a:t>
            </a:r>
            <a:fld id="{00000000-1234-1234-1234-123412341234}" type="slidenum">
              <a:rPr lang="en-US">
                <a:solidFill>
                  <a:srgbClr val="EA4E60"/>
                </a:solidFill>
              </a:rPr>
              <a:t>31</a:t>
            </a:fld>
            <a:r>
              <a:rPr lang="en-US"/>
              <a:t>]</a:t>
            </a:r>
            <a:endParaRPr lang="pt-BR"/>
          </a:p>
        </p:txBody>
      </p:sp>
      <p:pic>
        <p:nvPicPr>
          <p:cNvPr id="5" name="Imagem 3">
            <a:extLst>
              <a:ext uri="{FF2B5EF4-FFF2-40B4-BE49-F238E27FC236}">
                <a16:creationId xmlns:a16="http://schemas.microsoft.com/office/drawing/2014/main" id="{F5A0A1CC-200C-6673-1458-31A7B446AC8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0186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0DBA2F78-4BD5-ED33-696A-CE22F26BF302}"/>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D706105-032B-2B9D-2FA5-83EC9CC9DCE3}"/>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Contexto inicial do modelo</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Definição de comportamento</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Instruções base</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A795B05E-B826-9F63-8AAF-42251CFABF78}"/>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System Message</a:t>
            </a:r>
          </a:p>
        </p:txBody>
      </p:sp>
      <p:sp>
        <p:nvSpPr>
          <p:cNvPr id="3" name="Espaço Reservado para Número de Slide 2">
            <a:extLst>
              <a:ext uri="{FF2B5EF4-FFF2-40B4-BE49-F238E27FC236}">
                <a16:creationId xmlns:a16="http://schemas.microsoft.com/office/drawing/2014/main" id="{87728710-47BD-D749-06E5-4F4170C969C9}"/>
              </a:ext>
            </a:extLst>
          </p:cNvPr>
          <p:cNvSpPr>
            <a:spLocks noGrp="1"/>
          </p:cNvSpPr>
          <p:nvPr>
            <p:ph type="sldNum" idx="12"/>
          </p:nvPr>
        </p:nvSpPr>
        <p:spPr/>
        <p:txBody>
          <a:bodyPr/>
          <a:lstStyle/>
          <a:p>
            <a:r>
              <a:rPr lang="en-US"/>
              <a:t>[</a:t>
            </a:r>
            <a:fld id="{00000000-1234-1234-1234-123412341234}" type="slidenum">
              <a:rPr lang="en-US">
                <a:solidFill>
                  <a:srgbClr val="EA4E60"/>
                </a:solidFill>
              </a:rPr>
              <a:t>32</a:t>
            </a:fld>
            <a:r>
              <a:rPr lang="en-US"/>
              <a:t>]</a:t>
            </a:r>
            <a:endParaRPr lang="pt-BR"/>
          </a:p>
        </p:txBody>
      </p:sp>
      <p:pic>
        <p:nvPicPr>
          <p:cNvPr id="5" name="Imagem 3">
            <a:extLst>
              <a:ext uri="{FF2B5EF4-FFF2-40B4-BE49-F238E27FC236}">
                <a16:creationId xmlns:a16="http://schemas.microsoft.com/office/drawing/2014/main" id="{5E5CDD77-D07B-A584-6536-D66F0C42E58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217157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0A87E226-66DB-7A5D-7457-5296FD050B6E}"/>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5904DA15-D4ED-FEB0-CBAD-0AFDAA776F3B}"/>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Shots!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75BF84C3-AC6B-D5A4-0885-141010063FF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Mas </a:t>
            </a:r>
            <a:r>
              <a:rPr lang="en-US" sz="4000" b="1" dirty="0" err="1">
                <a:solidFill>
                  <a:srgbClr val="EA4E60"/>
                </a:solidFill>
                <a:latin typeface="Century Gothic"/>
                <a:ea typeface="Century Gothic"/>
                <a:cs typeface="Century Gothic"/>
                <a:sym typeface="Century Gothic"/>
              </a:rPr>
              <a:t>como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fazer</a:t>
            </a:r>
            <a:r>
              <a:rPr lang="en-US" sz="4000" b="1" dirty="0">
                <a:solidFill>
                  <a:srgbClr val="EA4E60"/>
                </a:solidFill>
                <a:latin typeface="Century Gothic"/>
                <a:ea typeface="Century Gothic"/>
                <a:cs typeface="Century Gothic"/>
                <a:sym typeface="Century Gothic"/>
              </a:rPr>
              <a:t> um </a:t>
            </a:r>
            <a:r>
              <a:rPr lang="en-US" sz="4000" b="1" dirty="0" err="1">
                <a:solidFill>
                  <a:srgbClr val="EA4E60"/>
                </a:solidFill>
                <a:latin typeface="Century Gothic"/>
                <a:ea typeface="Century Gothic"/>
                <a:cs typeface="Century Gothic"/>
                <a:sym typeface="Century Gothic"/>
              </a:rPr>
              <a:t>bom</a:t>
            </a:r>
            <a:r>
              <a:rPr lang="en-US" sz="4000" b="1" dirty="0">
                <a:solidFill>
                  <a:srgbClr val="EA4E60"/>
                </a:solidFill>
                <a:latin typeface="Century Gothic"/>
                <a:ea typeface="Century Gothic"/>
                <a:cs typeface="Century Gothic"/>
                <a:sym typeface="Century Gothic"/>
              </a:rPr>
              <a:t> System Message?</a:t>
            </a:r>
          </a:p>
        </p:txBody>
      </p:sp>
      <p:sp>
        <p:nvSpPr>
          <p:cNvPr id="3" name="Espaço Reservado para Número de Slide 2">
            <a:extLst>
              <a:ext uri="{FF2B5EF4-FFF2-40B4-BE49-F238E27FC236}">
                <a16:creationId xmlns:a16="http://schemas.microsoft.com/office/drawing/2014/main" id="{5EE41865-B952-1129-526F-27CE7EFBCFB8}"/>
              </a:ext>
            </a:extLst>
          </p:cNvPr>
          <p:cNvSpPr>
            <a:spLocks noGrp="1"/>
          </p:cNvSpPr>
          <p:nvPr>
            <p:ph type="sldNum" idx="12"/>
          </p:nvPr>
        </p:nvSpPr>
        <p:spPr/>
        <p:txBody>
          <a:bodyPr/>
          <a:lstStyle/>
          <a:p>
            <a:r>
              <a:rPr lang="en-US"/>
              <a:t>[</a:t>
            </a:r>
            <a:fld id="{00000000-1234-1234-1234-123412341234}" type="slidenum">
              <a:rPr lang="en-US">
                <a:solidFill>
                  <a:srgbClr val="EA4E60"/>
                </a:solidFill>
              </a:rPr>
              <a:t>33</a:t>
            </a:fld>
            <a:r>
              <a:rPr lang="en-US"/>
              <a:t>]</a:t>
            </a:r>
            <a:endParaRPr lang="pt-BR"/>
          </a:p>
        </p:txBody>
      </p:sp>
      <p:pic>
        <p:nvPicPr>
          <p:cNvPr id="5" name="Imagem 3">
            <a:extLst>
              <a:ext uri="{FF2B5EF4-FFF2-40B4-BE49-F238E27FC236}">
                <a16:creationId xmlns:a16="http://schemas.microsoft.com/office/drawing/2014/main" id="{6BF7B6FE-B288-0F6D-8304-03215C4AF1E1}"/>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69987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9D9FC921-06E9-8040-F655-4C4F949C512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A6A0BAD7-8896-9C20-0552-837D4D554CB5}"/>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Zero-Shot</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Sem exemplos</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Resposta direta</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Baseada apenas no prompt</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CFC62298-3313-35DA-095D-40D872CB09F7}"/>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Mas </a:t>
            </a:r>
            <a:r>
              <a:rPr lang="en-US" sz="4000" b="1" dirty="0" err="1">
                <a:solidFill>
                  <a:srgbClr val="EA4E60"/>
                </a:solidFill>
                <a:latin typeface="Century Gothic"/>
                <a:ea typeface="Century Gothic"/>
                <a:cs typeface="Century Gothic"/>
                <a:sym typeface="Century Gothic"/>
              </a:rPr>
              <a:t>como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fazer</a:t>
            </a:r>
            <a:r>
              <a:rPr lang="en-US" sz="4000" b="1" dirty="0">
                <a:solidFill>
                  <a:srgbClr val="EA4E60"/>
                </a:solidFill>
                <a:latin typeface="Century Gothic"/>
                <a:ea typeface="Century Gothic"/>
                <a:cs typeface="Century Gothic"/>
                <a:sym typeface="Century Gothic"/>
              </a:rPr>
              <a:t> um </a:t>
            </a:r>
            <a:r>
              <a:rPr lang="en-US" sz="4000" b="1" dirty="0" err="1">
                <a:solidFill>
                  <a:srgbClr val="EA4E60"/>
                </a:solidFill>
                <a:latin typeface="Century Gothic"/>
                <a:ea typeface="Century Gothic"/>
                <a:cs typeface="Century Gothic"/>
                <a:sym typeface="Century Gothic"/>
              </a:rPr>
              <a:t>bom</a:t>
            </a:r>
            <a:r>
              <a:rPr lang="en-US" sz="4000" b="1" dirty="0">
                <a:solidFill>
                  <a:srgbClr val="EA4E60"/>
                </a:solidFill>
                <a:latin typeface="Century Gothic"/>
                <a:ea typeface="Century Gothic"/>
                <a:cs typeface="Century Gothic"/>
                <a:sym typeface="Century Gothic"/>
              </a:rPr>
              <a:t> System Message?</a:t>
            </a:r>
          </a:p>
        </p:txBody>
      </p:sp>
      <p:sp>
        <p:nvSpPr>
          <p:cNvPr id="3" name="Espaço Reservado para Número de Slide 2">
            <a:extLst>
              <a:ext uri="{FF2B5EF4-FFF2-40B4-BE49-F238E27FC236}">
                <a16:creationId xmlns:a16="http://schemas.microsoft.com/office/drawing/2014/main" id="{81EEBB05-9719-3A2C-A25B-7D7B74642C85}"/>
              </a:ext>
            </a:extLst>
          </p:cNvPr>
          <p:cNvSpPr>
            <a:spLocks noGrp="1"/>
          </p:cNvSpPr>
          <p:nvPr>
            <p:ph type="sldNum" idx="12"/>
          </p:nvPr>
        </p:nvSpPr>
        <p:spPr/>
        <p:txBody>
          <a:bodyPr/>
          <a:lstStyle/>
          <a:p>
            <a:r>
              <a:rPr lang="en-US"/>
              <a:t>[</a:t>
            </a:r>
            <a:fld id="{00000000-1234-1234-1234-123412341234}" type="slidenum">
              <a:rPr lang="en-US">
                <a:solidFill>
                  <a:srgbClr val="EA4E60"/>
                </a:solidFill>
              </a:rPr>
              <a:t>34</a:t>
            </a:fld>
            <a:r>
              <a:rPr lang="en-US"/>
              <a:t>]</a:t>
            </a:r>
            <a:endParaRPr lang="pt-BR"/>
          </a:p>
        </p:txBody>
      </p:sp>
      <p:pic>
        <p:nvPicPr>
          <p:cNvPr id="5" name="Imagem 3">
            <a:extLst>
              <a:ext uri="{FF2B5EF4-FFF2-40B4-BE49-F238E27FC236}">
                <a16:creationId xmlns:a16="http://schemas.microsoft.com/office/drawing/2014/main" id="{8FDE7953-D4C8-FE6E-CC72-AD5CD2121B1F}"/>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468660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84555A03-7068-B718-D181-9FD9DBC829C4}"/>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693CE1AE-581B-F25F-1918-A46E1E651C19}"/>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Resposta Máxima do Modelo e Mensagens Anteriores </a:t>
            </a:r>
            <a:r>
              <a:rPr lang="pt-BR" sz="2400" dirty="0" err="1">
                <a:solidFill>
                  <a:srgbClr val="040A24"/>
                </a:solidFill>
                <a:latin typeface="Calibri"/>
                <a:ea typeface="Calibri"/>
                <a:cs typeface="Calibri"/>
                <a:sym typeface="Calibri"/>
              </a:rPr>
              <a:t>Incluidas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A5B62216-F02F-E37F-7753-04E4347547D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funciona</a:t>
            </a:r>
            <a:r>
              <a:rPr lang="en-US" sz="4000" b="1" dirty="0">
                <a:solidFill>
                  <a:srgbClr val="EA4E60"/>
                </a:solidFill>
                <a:latin typeface="Century Gothic"/>
                <a:ea typeface="Century Gothic"/>
                <a:cs typeface="Century Gothic"/>
                <a:sym typeface="Century Gothic"/>
              </a:rPr>
              <a:t> a </a:t>
            </a:r>
            <a:r>
              <a:rPr lang="en-US" sz="4000" b="1" dirty="0" err="1">
                <a:solidFill>
                  <a:srgbClr val="EA4E60"/>
                </a:solidFill>
                <a:latin typeface="Century Gothic"/>
                <a:ea typeface="Century Gothic"/>
                <a:cs typeface="Century Gothic"/>
                <a:sym typeface="Century Gothic"/>
              </a:rPr>
              <a:t>formulação</a:t>
            </a:r>
            <a:r>
              <a:rPr lang="en-US" sz="4000" b="1" dirty="0">
                <a:solidFill>
                  <a:srgbClr val="EA4E60"/>
                </a:solidFill>
                <a:latin typeface="Century Gothic"/>
                <a:ea typeface="Century Gothic"/>
                <a:cs typeface="Century Gothic"/>
                <a:sym typeface="Century Gothic"/>
              </a:rPr>
              <a:t>?</a:t>
            </a:r>
          </a:p>
        </p:txBody>
      </p:sp>
      <p:sp>
        <p:nvSpPr>
          <p:cNvPr id="3" name="Espaço Reservado para Número de Slide 2">
            <a:extLst>
              <a:ext uri="{FF2B5EF4-FFF2-40B4-BE49-F238E27FC236}">
                <a16:creationId xmlns:a16="http://schemas.microsoft.com/office/drawing/2014/main" id="{92CE8EA8-ACB4-453E-5FF0-3241EBC1C555}"/>
              </a:ext>
            </a:extLst>
          </p:cNvPr>
          <p:cNvSpPr>
            <a:spLocks noGrp="1"/>
          </p:cNvSpPr>
          <p:nvPr>
            <p:ph type="sldNum" idx="12"/>
          </p:nvPr>
        </p:nvSpPr>
        <p:spPr/>
        <p:txBody>
          <a:bodyPr/>
          <a:lstStyle/>
          <a:p>
            <a:r>
              <a:rPr lang="en-US"/>
              <a:t>[</a:t>
            </a:r>
            <a:fld id="{00000000-1234-1234-1234-123412341234}" type="slidenum">
              <a:rPr lang="en-US">
                <a:solidFill>
                  <a:srgbClr val="EA4E60"/>
                </a:solidFill>
              </a:rPr>
              <a:t>35</a:t>
            </a:fld>
            <a:r>
              <a:rPr lang="en-US"/>
              <a:t>]</a:t>
            </a:r>
            <a:endParaRPr lang="pt-BR"/>
          </a:p>
        </p:txBody>
      </p:sp>
      <p:pic>
        <p:nvPicPr>
          <p:cNvPr id="5" name="Imagem 3">
            <a:extLst>
              <a:ext uri="{FF2B5EF4-FFF2-40B4-BE49-F238E27FC236}">
                <a16:creationId xmlns:a16="http://schemas.microsoft.com/office/drawing/2014/main" id="{B02B3989-E3C4-AB6F-F849-179D8F4D2F10}"/>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7970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7D64EF0D-3387-E5B2-B2E0-CEC2F6CC62BC}"/>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00BC9EE6-6A8A-833D-2A49-84F73B1ECF43}"/>
              </a:ext>
            </a:extLst>
          </p:cNvPr>
          <p:cNvSpPr txBox="1"/>
          <p:nvPr/>
        </p:nvSpPr>
        <p:spPr>
          <a:xfrm>
            <a:off x="563550"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Como melhorar a criatividade e a criação de respostas diferentes? </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8D5D6A67-AB97-E506-5025-DA5CF1757F80}"/>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Temperatura</a:t>
            </a:r>
            <a:r>
              <a:rPr lang="en-US" sz="4000" b="1" dirty="0">
                <a:solidFill>
                  <a:srgbClr val="EA4E60"/>
                </a:solidFill>
                <a:latin typeface="Century Gothic"/>
                <a:ea typeface="Century Gothic"/>
                <a:cs typeface="Century Gothic"/>
                <a:sym typeface="Century Gothic"/>
              </a:rPr>
              <a:t> vs. Top-P</a:t>
            </a:r>
          </a:p>
        </p:txBody>
      </p:sp>
      <p:sp>
        <p:nvSpPr>
          <p:cNvPr id="3" name="Espaço Reservado para Número de Slide 2">
            <a:extLst>
              <a:ext uri="{FF2B5EF4-FFF2-40B4-BE49-F238E27FC236}">
                <a16:creationId xmlns:a16="http://schemas.microsoft.com/office/drawing/2014/main" id="{43E98B8B-516E-B0F0-F665-BABC05C0F27F}"/>
              </a:ext>
            </a:extLst>
          </p:cNvPr>
          <p:cNvSpPr>
            <a:spLocks noGrp="1"/>
          </p:cNvSpPr>
          <p:nvPr>
            <p:ph type="sldNum" idx="12"/>
          </p:nvPr>
        </p:nvSpPr>
        <p:spPr/>
        <p:txBody>
          <a:bodyPr/>
          <a:lstStyle/>
          <a:p>
            <a:r>
              <a:rPr lang="en-US"/>
              <a:t>[</a:t>
            </a:r>
            <a:fld id="{00000000-1234-1234-1234-123412341234}" type="slidenum">
              <a:rPr lang="en-US">
                <a:solidFill>
                  <a:srgbClr val="EA4E60"/>
                </a:solidFill>
              </a:rPr>
              <a:t>36</a:t>
            </a:fld>
            <a:r>
              <a:rPr lang="en-US"/>
              <a:t>]</a:t>
            </a:r>
            <a:endParaRPr lang="pt-BR"/>
          </a:p>
        </p:txBody>
      </p:sp>
      <p:pic>
        <p:nvPicPr>
          <p:cNvPr id="5" name="Imagem 3">
            <a:extLst>
              <a:ext uri="{FF2B5EF4-FFF2-40B4-BE49-F238E27FC236}">
                <a16:creationId xmlns:a16="http://schemas.microsoft.com/office/drawing/2014/main" id="{9BFD349D-A617-6ABB-61A9-103E79EF2F0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733007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40BE81F0-8B5E-B20B-1D81-FC491A026B8D}"/>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0525019-63DC-6935-ACD7-408A6A13E426}"/>
              </a:ext>
            </a:extLst>
          </p:cNvPr>
          <p:cNvSpPr txBox="1"/>
          <p:nvPr/>
        </p:nvSpPr>
        <p:spPr>
          <a:xfrm>
            <a:off x="563550"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Temperatura: Configuração de pegar palavras enquanto tem a criação de texto, controlando quão randômico são as ligações.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E964C525-D4A6-9D75-F603-37425F10320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Temperatura</a:t>
            </a:r>
            <a:r>
              <a:rPr lang="en-US" sz="4000" b="1" dirty="0">
                <a:solidFill>
                  <a:srgbClr val="EA4E60"/>
                </a:solidFill>
                <a:latin typeface="Century Gothic"/>
                <a:ea typeface="Century Gothic"/>
                <a:cs typeface="Century Gothic"/>
                <a:sym typeface="Century Gothic"/>
              </a:rPr>
              <a:t> vs. Top-P</a:t>
            </a:r>
          </a:p>
        </p:txBody>
      </p:sp>
      <p:sp>
        <p:nvSpPr>
          <p:cNvPr id="3" name="Espaço Reservado para Número de Slide 2">
            <a:extLst>
              <a:ext uri="{FF2B5EF4-FFF2-40B4-BE49-F238E27FC236}">
                <a16:creationId xmlns:a16="http://schemas.microsoft.com/office/drawing/2014/main" id="{8E444D80-31B2-8444-EB22-77B3641B1F35}"/>
              </a:ext>
            </a:extLst>
          </p:cNvPr>
          <p:cNvSpPr>
            <a:spLocks noGrp="1"/>
          </p:cNvSpPr>
          <p:nvPr>
            <p:ph type="sldNum" idx="12"/>
          </p:nvPr>
        </p:nvSpPr>
        <p:spPr/>
        <p:txBody>
          <a:bodyPr/>
          <a:lstStyle/>
          <a:p>
            <a:r>
              <a:rPr lang="en-US"/>
              <a:t>[</a:t>
            </a:r>
            <a:fld id="{00000000-1234-1234-1234-123412341234}" type="slidenum">
              <a:rPr lang="en-US">
                <a:solidFill>
                  <a:srgbClr val="EA4E60"/>
                </a:solidFill>
              </a:rPr>
              <a:t>37</a:t>
            </a:fld>
            <a:r>
              <a:rPr lang="en-US"/>
              <a:t>]</a:t>
            </a:r>
            <a:endParaRPr lang="pt-BR"/>
          </a:p>
        </p:txBody>
      </p:sp>
      <p:pic>
        <p:nvPicPr>
          <p:cNvPr id="5" name="Imagem 3">
            <a:extLst>
              <a:ext uri="{FF2B5EF4-FFF2-40B4-BE49-F238E27FC236}">
                <a16:creationId xmlns:a16="http://schemas.microsoft.com/office/drawing/2014/main" id="{4DFFCBAC-7B32-18FB-DEE4-E9C762B9A71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319356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5A2E5835-A1CD-AA72-42EC-D528586DA8ED}"/>
            </a:ext>
          </a:extLst>
        </p:cNvPr>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86700E0E-49D4-7017-2262-88BC5C9D95FA}"/>
              </a:ext>
            </a:extLst>
          </p:cNvPr>
          <p:cNvSpPr>
            <a:spLocks noGrp="1"/>
          </p:cNvSpPr>
          <p:nvPr>
            <p:ph type="sldNum" idx="12"/>
          </p:nvPr>
        </p:nvSpPr>
        <p:spPr/>
        <p:txBody>
          <a:bodyPr/>
          <a:lstStyle/>
          <a:p>
            <a:r>
              <a:rPr lang="en-US"/>
              <a:t>[</a:t>
            </a:r>
            <a:fld id="{00000000-1234-1234-1234-123412341234}" type="slidenum">
              <a:rPr lang="en-US">
                <a:solidFill>
                  <a:srgbClr val="EA4E60"/>
                </a:solidFill>
              </a:rPr>
              <a:t>38</a:t>
            </a:fld>
            <a:r>
              <a:rPr lang="en-US"/>
              <a:t>]</a:t>
            </a:r>
            <a:endParaRPr lang="pt-BR"/>
          </a:p>
        </p:txBody>
      </p:sp>
      <p:pic>
        <p:nvPicPr>
          <p:cNvPr id="5" name="Imagem 3">
            <a:extLst>
              <a:ext uri="{FF2B5EF4-FFF2-40B4-BE49-F238E27FC236}">
                <a16:creationId xmlns:a16="http://schemas.microsoft.com/office/drawing/2014/main" id="{CE571A49-3803-C839-A1A4-63A106614A78}"/>
              </a:ext>
            </a:extLst>
          </p:cNvPr>
          <p:cNvPicPr>
            <a:picLocks noChangeAspect="1"/>
          </p:cNvPicPr>
          <p:nvPr/>
        </p:nvPicPr>
        <p:blipFill>
          <a:blip r:embed="rId3"/>
          <a:stretch>
            <a:fillRect/>
          </a:stretch>
        </p:blipFill>
        <p:spPr>
          <a:xfrm>
            <a:off x="8427350" y="150783"/>
            <a:ext cx="597049" cy="251208"/>
          </a:xfrm>
          <a:prstGeom prst="rect">
            <a:avLst/>
          </a:prstGeom>
        </p:spPr>
      </p:pic>
      <p:pic>
        <p:nvPicPr>
          <p:cNvPr id="4" name="Imagem 3">
            <a:extLst>
              <a:ext uri="{FF2B5EF4-FFF2-40B4-BE49-F238E27FC236}">
                <a16:creationId xmlns:a16="http://schemas.microsoft.com/office/drawing/2014/main" id="{8ABC5835-33DE-FD3F-1B60-01DCEB722814}"/>
              </a:ext>
            </a:extLst>
          </p:cNvPr>
          <p:cNvPicPr>
            <a:picLocks noChangeAspect="1"/>
          </p:cNvPicPr>
          <p:nvPr/>
        </p:nvPicPr>
        <p:blipFill>
          <a:blip r:embed="rId4"/>
          <a:srcRect/>
          <a:stretch/>
        </p:blipFill>
        <p:spPr>
          <a:xfrm>
            <a:off x="0" y="647435"/>
            <a:ext cx="7877790" cy="3848629"/>
          </a:xfrm>
          <a:prstGeom prst="rect">
            <a:avLst/>
          </a:prstGeom>
        </p:spPr>
      </p:pic>
    </p:spTree>
    <p:extLst>
      <p:ext uri="{BB962C8B-B14F-4D97-AF65-F5344CB8AC3E}">
        <p14:creationId xmlns:p14="http://schemas.microsoft.com/office/powerpoint/2010/main" val="556524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26297A07-ECC3-0626-0435-090E7B946B76}"/>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60FDD0F8-4961-A8A4-006D-97F1DDC81089}"/>
              </a:ext>
            </a:extLst>
          </p:cNvPr>
          <p:cNvSpPr txBox="1"/>
          <p:nvPr/>
        </p:nvSpPr>
        <p:spPr>
          <a:xfrm>
            <a:off x="539884"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Temperatura 0: Respostas muito previsíveis, determinísticas</a:t>
            </a:r>
          </a:p>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Temperatura 1: Respostas muito improváveis, sem sentido</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41AFC342-151E-7870-2E5F-D955FAE7D31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Temperatura</a:t>
            </a:r>
            <a:r>
              <a:rPr lang="en-US" sz="4000" b="1" dirty="0">
                <a:solidFill>
                  <a:srgbClr val="EA4E60"/>
                </a:solidFill>
                <a:latin typeface="Century Gothic"/>
                <a:ea typeface="Century Gothic"/>
                <a:cs typeface="Century Gothic"/>
                <a:sym typeface="Century Gothic"/>
              </a:rPr>
              <a:t> vs. Top-P</a:t>
            </a:r>
          </a:p>
        </p:txBody>
      </p:sp>
      <p:sp>
        <p:nvSpPr>
          <p:cNvPr id="3" name="Espaço Reservado para Número de Slide 2">
            <a:extLst>
              <a:ext uri="{FF2B5EF4-FFF2-40B4-BE49-F238E27FC236}">
                <a16:creationId xmlns:a16="http://schemas.microsoft.com/office/drawing/2014/main" id="{DA9B9934-C980-6015-5DF6-539FF0C40008}"/>
              </a:ext>
            </a:extLst>
          </p:cNvPr>
          <p:cNvSpPr>
            <a:spLocks noGrp="1"/>
          </p:cNvSpPr>
          <p:nvPr>
            <p:ph type="sldNum" idx="12"/>
          </p:nvPr>
        </p:nvSpPr>
        <p:spPr/>
        <p:txBody>
          <a:bodyPr/>
          <a:lstStyle/>
          <a:p>
            <a:r>
              <a:rPr lang="en-US"/>
              <a:t>[</a:t>
            </a:r>
            <a:fld id="{00000000-1234-1234-1234-123412341234}" type="slidenum">
              <a:rPr lang="en-US">
                <a:solidFill>
                  <a:srgbClr val="EA4E60"/>
                </a:solidFill>
              </a:rPr>
              <a:t>39</a:t>
            </a:fld>
            <a:r>
              <a:rPr lang="en-US"/>
              <a:t>]</a:t>
            </a:r>
            <a:endParaRPr lang="pt-BR"/>
          </a:p>
        </p:txBody>
      </p:sp>
      <p:pic>
        <p:nvPicPr>
          <p:cNvPr id="5" name="Imagem 3">
            <a:extLst>
              <a:ext uri="{FF2B5EF4-FFF2-40B4-BE49-F238E27FC236}">
                <a16:creationId xmlns:a16="http://schemas.microsoft.com/office/drawing/2014/main" id="{538B907C-BE88-9EEC-A9EA-B6886EA7F2E8}"/>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25713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g116295da5bc_0_62"/>
          <p:cNvSpPr txBox="1"/>
          <p:nvPr/>
        </p:nvSpPr>
        <p:spPr>
          <a:xfrm>
            <a:off x="565525" y="1599663"/>
            <a:ext cx="7984551" cy="2199493"/>
          </a:xfrm>
          <a:prstGeom prst="rect">
            <a:avLst/>
          </a:prstGeom>
          <a:noFill/>
          <a:ln>
            <a:noFill/>
          </a:ln>
        </p:spPr>
        <p:txBody>
          <a:bodyPr spcFirstLastPara="1" wrap="square" lIns="91425" tIns="91425" rIns="91425" bIns="91425" anchor="ctr" anchorCtr="0">
            <a:noAutofit/>
          </a:bodyPr>
          <a:lstStyle/>
          <a:p>
            <a:pPr marL="419100" indent="-342900">
              <a:buClr>
                <a:srgbClr val="040A24"/>
              </a:buClr>
              <a:buSzPts val="2400"/>
              <a:buFont typeface="Wingdings"/>
              <a:buChar char="ü"/>
            </a:pPr>
            <a:r>
              <a:rPr lang="en-US" sz="2400" dirty="0">
                <a:solidFill>
                  <a:srgbClr val="040A24"/>
                </a:solidFill>
                <a:latin typeface="Calibri"/>
                <a:ea typeface="Calibri"/>
                <a:cs typeface="Calibri"/>
              </a:rPr>
              <a:t>Ter </a:t>
            </a:r>
            <a:r>
              <a:rPr lang="en-US" sz="2400" dirty="0" err="1">
                <a:solidFill>
                  <a:srgbClr val="040A24"/>
                </a:solidFill>
                <a:latin typeface="Calibri"/>
                <a:ea typeface="Calibri"/>
                <a:cs typeface="Calibri"/>
              </a:rPr>
              <a:t>uma</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conta</a:t>
            </a:r>
            <a:r>
              <a:rPr lang="en-US" sz="2400" dirty="0">
                <a:solidFill>
                  <a:srgbClr val="040A24"/>
                </a:solidFill>
                <a:latin typeface="Calibri"/>
                <a:ea typeface="Calibri"/>
                <a:cs typeface="Calibri"/>
              </a:rPr>
              <a:t> Azure </a:t>
            </a:r>
            <a:r>
              <a:rPr lang="en-US" sz="2400" dirty="0" err="1">
                <a:solidFill>
                  <a:srgbClr val="040A24"/>
                </a:solidFill>
                <a:latin typeface="Calibri"/>
                <a:ea typeface="Calibri"/>
                <a:cs typeface="Calibri"/>
              </a:rPr>
              <a:t>válida</a:t>
            </a:r>
            <a:endParaRPr lang="en-US" sz="2400" dirty="0">
              <a:solidFill>
                <a:srgbClr val="040A24"/>
              </a:solidFill>
              <a:latin typeface="Calibri"/>
              <a:ea typeface="Calibri"/>
              <a:cs typeface="Calibri"/>
            </a:endParaRPr>
          </a:p>
          <a:p>
            <a:pPr marL="419100" indent="-342900">
              <a:buClr>
                <a:srgbClr val="040A24"/>
              </a:buClr>
              <a:buSzPts val="2400"/>
              <a:buFont typeface="Wingdings"/>
              <a:buChar char="ü"/>
            </a:pPr>
            <a:r>
              <a:rPr lang="en-US" sz="2400" dirty="0">
                <a:solidFill>
                  <a:srgbClr val="040A24"/>
                </a:solidFill>
                <a:latin typeface="Calibri"/>
                <a:ea typeface="Calibri"/>
                <a:cs typeface="Calibri"/>
              </a:rPr>
              <a:t>Ter </a:t>
            </a:r>
            <a:r>
              <a:rPr lang="en-US" sz="2400" dirty="0" err="1">
                <a:solidFill>
                  <a:srgbClr val="040A24"/>
                </a:solidFill>
                <a:latin typeface="Calibri"/>
                <a:ea typeface="Calibri"/>
                <a:cs typeface="Calibri"/>
              </a:rPr>
              <a:t>Permissão</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Administrador</a:t>
            </a:r>
            <a:r>
              <a:rPr lang="en-US" sz="2400" dirty="0">
                <a:solidFill>
                  <a:srgbClr val="040A24"/>
                </a:solidFill>
                <a:latin typeface="Calibri"/>
                <a:ea typeface="Calibri"/>
                <a:cs typeface="Calibri"/>
              </a:rPr>
              <a:t> para o Azure OpenAI</a:t>
            </a:r>
          </a:p>
          <a:p>
            <a:pPr marL="419100" indent="-342900">
              <a:buClr>
                <a:srgbClr val="040A24"/>
              </a:buClr>
              <a:buSzPts val="2400"/>
              <a:buFont typeface="Wingdings"/>
              <a:buChar char="ü"/>
            </a:pPr>
            <a:r>
              <a:rPr lang="en-US" sz="2400" dirty="0" err="1">
                <a:solidFill>
                  <a:srgbClr val="040A24"/>
                </a:solidFill>
                <a:latin typeface="Calibri"/>
                <a:ea typeface="Calibri"/>
                <a:cs typeface="Calibri"/>
              </a:rPr>
              <a:t>Créditos</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ou</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método</a:t>
            </a:r>
            <a:r>
              <a:rPr lang="en-US" sz="2400" dirty="0">
                <a:solidFill>
                  <a:srgbClr val="040A24"/>
                </a:solidFill>
                <a:latin typeface="Calibri"/>
                <a:ea typeface="Calibri"/>
                <a:cs typeface="Calibri"/>
              </a:rPr>
              <a:t> de </a:t>
            </a:r>
            <a:r>
              <a:rPr lang="en-US" sz="2400" dirty="0" err="1">
                <a:solidFill>
                  <a:srgbClr val="040A24"/>
                </a:solidFill>
                <a:latin typeface="Calibri"/>
                <a:ea typeface="Calibri"/>
                <a:cs typeface="Calibri"/>
              </a:rPr>
              <a:t>pagamento</a:t>
            </a:r>
            <a:r>
              <a:rPr lang="en-US" sz="2400" dirty="0">
                <a:solidFill>
                  <a:srgbClr val="040A24"/>
                </a:solidFill>
                <a:latin typeface="Calibri"/>
                <a:ea typeface="Calibri"/>
                <a:cs typeface="Calibri"/>
              </a:rPr>
              <a:t> </a:t>
            </a:r>
            <a:r>
              <a:rPr lang="en-US" sz="2400" dirty="0" err="1">
                <a:solidFill>
                  <a:srgbClr val="040A24"/>
                </a:solidFill>
                <a:latin typeface="Calibri"/>
                <a:ea typeface="Calibri"/>
                <a:cs typeface="Calibri"/>
              </a:rPr>
              <a:t>pré-configurado</a:t>
            </a:r>
            <a:endParaRPr lang="en-US" sz="2400" dirty="0">
              <a:solidFill>
                <a:srgbClr val="040A24"/>
              </a:solidFill>
              <a:latin typeface="Calibri"/>
              <a:ea typeface="Calibri"/>
              <a:cs typeface="Calibri"/>
            </a:endParaRPr>
          </a:p>
        </p:txBody>
      </p:sp>
      <p:sp>
        <p:nvSpPr>
          <p:cNvPr id="176" name="Google Shape;176;g116295da5bc_0_62"/>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A4E60"/>
                </a:solidFill>
                <a:latin typeface="Century Gothic"/>
                <a:ea typeface="Century Gothic"/>
                <a:cs typeface="Century Gothic"/>
                <a:sym typeface="Century Gothic"/>
              </a:rPr>
              <a:t>Pré-requisitos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7B7BB7D6-497D-5E00-850D-A213CF0D14D6}"/>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F4D555A0-887D-C200-6E6E-EBF99EEE2B3C}"/>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8623C7DA-0983-5719-0073-3F7B15FF4DCA}"/>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7F8CD94E-7C04-D27F-5FBF-5DAA9F6613CE}"/>
              </a:ext>
            </a:extLst>
          </p:cNvPr>
          <p:cNvSpPr txBox="1"/>
          <p:nvPr/>
        </p:nvSpPr>
        <p:spPr>
          <a:xfrm>
            <a:off x="539884"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err="1">
                <a:solidFill>
                  <a:srgbClr val="040A24"/>
                </a:solidFill>
                <a:latin typeface="Calibri"/>
                <a:ea typeface="Calibri"/>
                <a:cs typeface="Calibri"/>
                <a:sym typeface="Calibri"/>
              </a:rPr>
              <a:t>Top-P</a:t>
            </a:r>
            <a:r>
              <a:rPr lang="pt-BR" sz="2400" dirty="0">
                <a:solidFill>
                  <a:srgbClr val="040A24"/>
                </a:solidFill>
                <a:latin typeface="Calibri"/>
                <a:ea typeface="Calibri"/>
                <a:cs typeface="Calibri"/>
                <a:sym typeface="Calibri"/>
              </a:rPr>
              <a:t>: Quais palavras podem ser usadas na possível escolha</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3122F623-4FD9-7D87-BD23-4D4EBCE5343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Temperatura</a:t>
            </a:r>
            <a:r>
              <a:rPr lang="en-US" sz="4000" b="1" dirty="0">
                <a:solidFill>
                  <a:srgbClr val="EA4E60"/>
                </a:solidFill>
                <a:latin typeface="Century Gothic"/>
                <a:ea typeface="Century Gothic"/>
                <a:cs typeface="Century Gothic"/>
                <a:sym typeface="Century Gothic"/>
              </a:rPr>
              <a:t> vs. Top-P</a:t>
            </a:r>
          </a:p>
        </p:txBody>
      </p:sp>
      <p:sp>
        <p:nvSpPr>
          <p:cNvPr id="3" name="Espaço Reservado para Número de Slide 2">
            <a:extLst>
              <a:ext uri="{FF2B5EF4-FFF2-40B4-BE49-F238E27FC236}">
                <a16:creationId xmlns:a16="http://schemas.microsoft.com/office/drawing/2014/main" id="{C9B03F63-822F-6448-2975-F8C4D6D5D264}"/>
              </a:ext>
            </a:extLst>
          </p:cNvPr>
          <p:cNvSpPr>
            <a:spLocks noGrp="1"/>
          </p:cNvSpPr>
          <p:nvPr>
            <p:ph type="sldNum" idx="12"/>
          </p:nvPr>
        </p:nvSpPr>
        <p:spPr/>
        <p:txBody>
          <a:bodyPr/>
          <a:lstStyle/>
          <a:p>
            <a:r>
              <a:rPr lang="en-US"/>
              <a:t>[</a:t>
            </a:r>
            <a:fld id="{00000000-1234-1234-1234-123412341234}" type="slidenum">
              <a:rPr lang="en-US">
                <a:solidFill>
                  <a:srgbClr val="EA4E60"/>
                </a:solidFill>
              </a:rPr>
              <a:t>40</a:t>
            </a:fld>
            <a:r>
              <a:rPr lang="en-US"/>
              <a:t>]</a:t>
            </a:r>
            <a:endParaRPr lang="pt-BR"/>
          </a:p>
        </p:txBody>
      </p:sp>
      <p:pic>
        <p:nvPicPr>
          <p:cNvPr id="5" name="Imagem 3">
            <a:extLst>
              <a:ext uri="{FF2B5EF4-FFF2-40B4-BE49-F238E27FC236}">
                <a16:creationId xmlns:a16="http://schemas.microsoft.com/office/drawing/2014/main" id="{C2A873F1-FEC5-1BE0-6B8C-5ACD82F0499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552664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CA21FD0A-77F4-E0E6-99F2-D1EEEED1BEFA}"/>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49058B70-8EF5-4D52-6CBF-6A7E680C9886}"/>
              </a:ext>
            </a:extLst>
          </p:cNvPr>
          <p:cNvSpPr txBox="1"/>
          <p:nvPr/>
        </p:nvSpPr>
        <p:spPr>
          <a:xfrm>
            <a:off x="539884"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err="1">
                <a:solidFill>
                  <a:srgbClr val="040A24"/>
                </a:solidFill>
                <a:latin typeface="Calibri"/>
                <a:ea typeface="Calibri"/>
                <a:cs typeface="Calibri"/>
                <a:sym typeface="Calibri"/>
              </a:rPr>
              <a:t>Top-P</a:t>
            </a:r>
            <a:r>
              <a:rPr lang="pt-BR" sz="2400" dirty="0">
                <a:solidFill>
                  <a:srgbClr val="040A24"/>
                </a:solidFill>
                <a:latin typeface="Calibri"/>
                <a:ea typeface="Calibri"/>
                <a:cs typeface="Calibri"/>
                <a:sym typeface="Calibri"/>
              </a:rPr>
              <a:t> 0.1: Só considera o primeiro eixo de palavras prováveis até dar 10% das possibilidades</a:t>
            </a:r>
          </a:p>
          <a:p>
            <a:pPr marL="0" marR="0" lvl="0" indent="0" algn="just" rtl="0">
              <a:lnSpc>
                <a:spcPct val="115000"/>
              </a:lnSpc>
              <a:spcBef>
                <a:spcPts val="1000"/>
              </a:spcBef>
              <a:spcAft>
                <a:spcPts val="0"/>
              </a:spcAft>
              <a:buNone/>
            </a:pPr>
            <a:r>
              <a:rPr lang="pt-BR" sz="2400" dirty="0" err="1">
                <a:solidFill>
                  <a:srgbClr val="040A24"/>
                </a:solidFill>
                <a:latin typeface="Calibri"/>
                <a:ea typeface="Calibri"/>
                <a:cs typeface="Calibri"/>
                <a:sym typeface="Calibri"/>
              </a:rPr>
              <a:t>Top-P</a:t>
            </a:r>
            <a:r>
              <a:rPr lang="pt-BR" sz="2400" dirty="0">
                <a:solidFill>
                  <a:srgbClr val="040A24"/>
                </a:solidFill>
                <a:latin typeface="Calibri"/>
                <a:ea typeface="Calibri"/>
                <a:cs typeface="Calibri"/>
                <a:sym typeface="Calibri"/>
              </a:rPr>
              <a:t> 0.9: Considera muitas palavras até dar o eixo de 90% das possibilidades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BE0F58D3-0596-097B-A002-0879E4EB329C}"/>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Temperatura</a:t>
            </a:r>
            <a:r>
              <a:rPr lang="en-US" sz="4000" b="1" dirty="0">
                <a:solidFill>
                  <a:srgbClr val="EA4E60"/>
                </a:solidFill>
                <a:latin typeface="Century Gothic"/>
                <a:ea typeface="Century Gothic"/>
                <a:cs typeface="Century Gothic"/>
                <a:sym typeface="Century Gothic"/>
              </a:rPr>
              <a:t> vs. Top-P</a:t>
            </a:r>
          </a:p>
        </p:txBody>
      </p:sp>
      <p:sp>
        <p:nvSpPr>
          <p:cNvPr id="3" name="Espaço Reservado para Número de Slide 2">
            <a:extLst>
              <a:ext uri="{FF2B5EF4-FFF2-40B4-BE49-F238E27FC236}">
                <a16:creationId xmlns:a16="http://schemas.microsoft.com/office/drawing/2014/main" id="{E7AD8C4D-AFF9-F1D8-9218-966FC27EE4DF}"/>
              </a:ext>
            </a:extLst>
          </p:cNvPr>
          <p:cNvSpPr>
            <a:spLocks noGrp="1"/>
          </p:cNvSpPr>
          <p:nvPr>
            <p:ph type="sldNum" idx="12"/>
          </p:nvPr>
        </p:nvSpPr>
        <p:spPr/>
        <p:txBody>
          <a:bodyPr/>
          <a:lstStyle/>
          <a:p>
            <a:r>
              <a:rPr lang="en-US"/>
              <a:t>[</a:t>
            </a:r>
            <a:fld id="{00000000-1234-1234-1234-123412341234}" type="slidenum">
              <a:rPr lang="en-US">
                <a:solidFill>
                  <a:srgbClr val="EA4E60"/>
                </a:solidFill>
              </a:rPr>
              <a:t>41</a:t>
            </a:fld>
            <a:r>
              <a:rPr lang="en-US"/>
              <a:t>]</a:t>
            </a:r>
            <a:endParaRPr lang="pt-BR"/>
          </a:p>
        </p:txBody>
      </p:sp>
      <p:pic>
        <p:nvPicPr>
          <p:cNvPr id="5" name="Imagem 3">
            <a:extLst>
              <a:ext uri="{FF2B5EF4-FFF2-40B4-BE49-F238E27FC236}">
                <a16:creationId xmlns:a16="http://schemas.microsoft.com/office/drawing/2014/main" id="{45E5D22B-D56F-08EF-C58D-6146D89A9275}"/>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2426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ECB00FB1-22A7-2D20-C6CA-A3F544F568F1}"/>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C59D50B2-B3A3-9BC6-7F76-DC6920D01ED5}"/>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 Nota: Use Top P ou Temperatura, raramente ambos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432152C5-A358-05DA-57D9-2F79FF168CCD}"/>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Atenção</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31508EAE-8D29-2225-5CF3-DF1E8B90C169}"/>
              </a:ext>
            </a:extLst>
          </p:cNvPr>
          <p:cNvSpPr>
            <a:spLocks noGrp="1"/>
          </p:cNvSpPr>
          <p:nvPr>
            <p:ph type="sldNum" idx="12"/>
          </p:nvPr>
        </p:nvSpPr>
        <p:spPr/>
        <p:txBody>
          <a:bodyPr/>
          <a:lstStyle/>
          <a:p>
            <a:r>
              <a:rPr lang="en-US"/>
              <a:t>[</a:t>
            </a:r>
            <a:fld id="{00000000-1234-1234-1234-123412341234}" type="slidenum">
              <a:rPr lang="en-US">
                <a:solidFill>
                  <a:srgbClr val="EA4E60"/>
                </a:solidFill>
              </a:rPr>
              <a:t>42</a:t>
            </a:fld>
            <a:r>
              <a:rPr lang="en-US"/>
              <a:t>]</a:t>
            </a:r>
            <a:endParaRPr lang="pt-BR"/>
          </a:p>
        </p:txBody>
      </p:sp>
      <p:pic>
        <p:nvPicPr>
          <p:cNvPr id="5" name="Imagem 3">
            <a:extLst>
              <a:ext uri="{FF2B5EF4-FFF2-40B4-BE49-F238E27FC236}">
                <a16:creationId xmlns:a16="http://schemas.microsoft.com/office/drawing/2014/main" id="{0BB51B92-5420-F14B-AB3F-8BB27703FD90}"/>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195824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650ED4D-A707-A453-B85F-0D029CA29BFB}"/>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8D7DCA72-B368-12AD-0C38-8B3D69AA949C}"/>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Que significa isso?</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84BC1244-9E55-AEEF-48FA-CC77588D2E0E}"/>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Frequency Penalty vs. Presence Penalty</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1DAC9F8-963E-918D-8D2C-1A73775289D3}"/>
              </a:ext>
            </a:extLst>
          </p:cNvPr>
          <p:cNvSpPr>
            <a:spLocks noGrp="1"/>
          </p:cNvSpPr>
          <p:nvPr>
            <p:ph type="sldNum" idx="12"/>
          </p:nvPr>
        </p:nvSpPr>
        <p:spPr/>
        <p:txBody>
          <a:bodyPr/>
          <a:lstStyle/>
          <a:p>
            <a:r>
              <a:rPr lang="en-US"/>
              <a:t>[</a:t>
            </a:r>
            <a:fld id="{00000000-1234-1234-1234-123412341234}" type="slidenum">
              <a:rPr lang="en-US">
                <a:solidFill>
                  <a:srgbClr val="EA4E60"/>
                </a:solidFill>
              </a:rPr>
              <a:t>43</a:t>
            </a:fld>
            <a:r>
              <a:rPr lang="en-US"/>
              <a:t>]</a:t>
            </a:r>
            <a:endParaRPr lang="pt-BR"/>
          </a:p>
        </p:txBody>
      </p:sp>
      <p:pic>
        <p:nvPicPr>
          <p:cNvPr id="5" name="Imagem 3">
            <a:extLst>
              <a:ext uri="{FF2B5EF4-FFF2-40B4-BE49-F238E27FC236}">
                <a16:creationId xmlns:a16="http://schemas.microsoft.com/office/drawing/2014/main" id="{0037CCC2-E041-C030-892F-AD3C84F41D03}"/>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489539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4AA0065F-9EE1-EEDC-D2DE-A8574110F127}"/>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B99F7C3E-8924-69B4-DA75-1B1FB6FDBE75}"/>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Como multimodal, podemos gerar muita coisa com esses modelos!</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22B3E974-0A45-1CFC-16C9-C23AFC075EE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Mas Podemos </a:t>
            </a:r>
            <a:r>
              <a:rPr lang="en-US" sz="4000" b="1" i="0" u="none" strike="noStrike" cap="none" dirty="0" err="1">
                <a:solidFill>
                  <a:srgbClr val="EA4E60"/>
                </a:solidFill>
                <a:latin typeface="Century Gothic"/>
                <a:ea typeface="Century Gothic"/>
                <a:cs typeface="Century Gothic"/>
                <a:sym typeface="Century Gothic"/>
              </a:rPr>
              <a:t>gerar</a:t>
            </a:r>
            <a:r>
              <a:rPr lang="en-US" sz="4000" b="1" i="0" u="none" strike="noStrike" cap="none"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bem</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mais</a:t>
            </a:r>
            <a:r>
              <a:rPr lang="en-US" sz="4000" b="1" dirty="0">
                <a:solidFill>
                  <a:srgbClr val="EA4E60"/>
                </a:solidFill>
                <a:latin typeface="Century Gothic"/>
                <a:ea typeface="Century Gothic"/>
                <a:cs typeface="Century Gothic"/>
                <a:sym typeface="Century Gothic"/>
              </a:rPr>
              <a:t> que </a:t>
            </a:r>
            <a:r>
              <a:rPr lang="en-US" sz="4000" b="1" dirty="0" err="1">
                <a:solidFill>
                  <a:srgbClr val="EA4E60"/>
                </a:solidFill>
                <a:latin typeface="Century Gothic"/>
                <a:ea typeface="Century Gothic"/>
                <a:cs typeface="Century Gothic"/>
                <a:sym typeface="Century Gothic"/>
              </a:rPr>
              <a:t>texto</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4333AC2-97B1-4E8A-E943-4D6AD9DEB463}"/>
              </a:ext>
            </a:extLst>
          </p:cNvPr>
          <p:cNvSpPr>
            <a:spLocks noGrp="1"/>
          </p:cNvSpPr>
          <p:nvPr>
            <p:ph type="sldNum" idx="12"/>
          </p:nvPr>
        </p:nvSpPr>
        <p:spPr/>
        <p:txBody>
          <a:bodyPr/>
          <a:lstStyle/>
          <a:p>
            <a:r>
              <a:rPr lang="en-US"/>
              <a:t>[</a:t>
            </a:r>
            <a:fld id="{00000000-1234-1234-1234-123412341234}" type="slidenum">
              <a:rPr lang="en-US">
                <a:solidFill>
                  <a:srgbClr val="EA4E60"/>
                </a:solidFill>
              </a:rPr>
              <a:t>44</a:t>
            </a:fld>
            <a:r>
              <a:rPr lang="en-US"/>
              <a:t>]</a:t>
            </a:r>
            <a:endParaRPr lang="pt-BR"/>
          </a:p>
        </p:txBody>
      </p:sp>
      <p:pic>
        <p:nvPicPr>
          <p:cNvPr id="5" name="Imagem 3">
            <a:extLst>
              <a:ext uri="{FF2B5EF4-FFF2-40B4-BE49-F238E27FC236}">
                <a16:creationId xmlns:a16="http://schemas.microsoft.com/office/drawing/2014/main" id="{AE784B6A-5221-35BF-F48F-D479903403C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145072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AD3E2B2F-9247-843C-5E54-A5F2DF8871EE}"/>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8C162A53-AB48-3404-3736-7484916F088D}"/>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Clareza</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Especificidade</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Contexto</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Estrutura</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47379FA9-E114-CABE-ED25-1627A3EB9851}"/>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Como </a:t>
            </a:r>
            <a:r>
              <a:rPr lang="en-US" sz="4000" b="1" dirty="0" err="1">
                <a:solidFill>
                  <a:srgbClr val="EA4E60"/>
                </a:solidFill>
                <a:latin typeface="Century Gothic"/>
                <a:ea typeface="Century Gothic"/>
                <a:cs typeface="Century Gothic"/>
                <a:sym typeface="Century Gothic"/>
              </a:rPr>
              <a:t>fazer</a:t>
            </a:r>
            <a:r>
              <a:rPr lang="en-US" sz="4000" b="1" dirty="0">
                <a:solidFill>
                  <a:srgbClr val="EA4E60"/>
                </a:solidFill>
                <a:latin typeface="Century Gothic"/>
                <a:ea typeface="Century Gothic"/>
                <a:cs typeface="Century Gothic"/>
                <a:sym typeface="Century Gothic"/>
              </a:rPr>
              <a:t> boas imagens no Dall-E?</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34EFD6B-260D-0954-3B6A-3DB9F84B9461}"/>
              </a:ext>
            </a:extLst>
          </p:cNvPr>
          <p:cNvSpPr>
            <a:spLocks noGrp="1"/>
          </p:cNvSpPr>
          <p:nvPr>
            <p:ph type="sldNum" idx="12"/>
          </p:nvPr>
        </p:nvSpPr>
        <p:spPr/>
        <p:txBody>
          <a:bodyPr/>
          <a:lstStyle/>
          <a:p>
            <a:r>
              <a:rPr lang="en-US"/>
              <a:t>[</a:t>
            </a:r>
            <a:fld id="{00000000-1234-1234-1234-123412341234}" type="slidenum">
              <a:rPr lang="en-US">
                <a:solidFill>
                  <a:srgbClr val="EA4E60"/>
                </a:solidFill>
              </a:rPr>
              <a:t>45</a:t>
            </a:fld>
            <a:r>
              <a:rPr lang="en-US"/>
              <a:t>]</a:t>
            </a:r>
            <a:endParaRPr lang="pt-BR"/>
          </a:p>
        </p:txBody>
      </p:sp>
      <p:pic>
        <p:nvPicPr>
          <p:cNvPr id="5" name="Imagem 3">
            <a:extLst>
              <a:ext uri="{FF2B5EF4-FFF2-40B4-BE49-F238E27FC236}">
                <a16:creationId xmlns:a16="http://schemas.microsoft.com/office/drawing/2014/main" id="{86292CB2-BE99-861B-AC5D-2D089E97B833}"/>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16366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F5023A1D-E8E8-1531-4FCB-BEF4748D44B2}"/>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C19D04DE-F065-E5EF-4E03-F390622EF6EF}"/>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pt-BR" sz="2400" dirty="0">
                <a:solidFill>
                  <a:srgbClr val="040A24"/>
                </a:solidFill>
                <a:latin typeface="Calibri"/>
                <a:ea typeface="Calibri"/>
                <a:cs typeface="Calibri"/>
                <a:sym typeface="Calibri"/>
              </a:rPr>
              <a:t>💡 Nota: Pessoalmente, recomendo usar o </a:t>
            </a:r>
            <a:r>
              <a:rPr lang="pt-BR" sz="2400" dirty="0" err="1">
                <a:solidFill>
                  <a:srgbClr val="040A24"/>
                </a:solidFill>
                <a:latin typeface="Calibri"/>
                <a:ea typeface="Calibri"/>
                <a:cs typeface="Calibri"/>
                <a:sym typeface="Calibri"/>
              </a:rPr>
              <a:t>Dall-E</a:t>
            </a:r>
            <a:r>
              <a:rPr lang="pt-BR" sz="2400" dirty="0">
                <a:solidFill>
                  <a:srgbClr val="040A24"/>
                </a:solidFill>
                <a:latin typeface="Calibri"/>
                <a:ea typeface="Calibri"/>
                <a:cs typeface="Calibri"/>
                <a:sym typeface="Calibri"/>
              </a:rPr>
              <a:t> somente para </a:t>
            </a:r>
            <a:r>
              <a:rPr lang="pt-BR" sz="2400" dirty="0" err="1">
                <a:solidFill>
                  <a:srgbClr val="040A24"/>
                </a:solidFill>
                <a:latin typeface="Calibri"/>
                <a:ea typeface="Calibri"/>
                <a:cs typeface="Calibri"/>
                <a:sym typeface="Calibri"/>
              </a:rPr>
              <a:t>prototipar</a:t>
            </a:r>
            <a:r>
              <a:rPr lang="pt-BR" sz="2400" dirty="0">
                <a:solidFill>
                  <a:srgbClr val="040A24"/>
                </a:solidFill>
                <a:latin typeface="Calibri"/>
                <a:ea typeface="Calibri"/>
                <a:cs typeface="Calibri"/>
                <a:sym typeface="Calibri"/>
              </a:rPr>
              <a:t> coisas. É muito fácil notar algo feito por IA.</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BD24B72D-7C85-694B-3967-56972AB0967F}"/>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Atenção</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4E4418E7-BBD2-4605-C6CE-9E76E47F5848}"/>
              </a:ext>
            </a:extLst>
          </p:cNvPr>
          <p:cNvSpPr>
            <a:spLocks noGrp="1"/>
          </p:cNvSpPr>
          <p:nvPr>
            <p:ph type="sldNum" idx="12"/>
          </p:nvPr>
        </p:nvSpPr>
        <p:spPr/>
        <p:txBody>
          <a:bodyPr/>
          <a:lstStyle/>
          <a:p>
            <a:r>
              <a:rPr lang="en-US"/>
              <a:t>[</a:t>
            </a:r>
            <a:fld id="{00000000-1234-1234-1234-123412341234}" type="slidenum">
              <a:rPr lang="en-US">
                <a:solidFill>
                  <a:srgbClr val="EA4E60"/>
                </a:solidFill>
              </a:rPr>
              <a:t>46</a:t>
            </a:fld>
            <a:r>
              <a:rPr lang="en-US"/>
              <a:t>]</a:t>
            </a:r>
            <a:endParaRPr lang="pt-BR"/>
          </a:p>
        </p:txBody>
      </p:sp>
      <p:pic>
        <p:nvPicPr>
          <p:cNvPr id="5" name="Imagem 3">
            <a:extLst>
              <a:ext uri="{FF2B5EF4-FFF2-40B4-BE49-F238E27FC236}">
                <a16:creationId xmlns:a16="http://schemas.microsoft.com/office/drawing/2014/main" id="{F99B6C52-0978-DC5D-85D8-3BAAC3A8109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935491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339B67A2-8102-D6EA-031C-5406F55E986A}"/>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52A2A3BB-D030-2DEA-EEBE-BFE349728DD8}"/>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Começar com defaults</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Ajustar um parâmetro por vez</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a:solidFill>
                  <a:srgbClr val="040A24"/>
                </a:solidFill>
                <a:latin typeface="Calibri"/>
                <a:ea typeface="Calibri"/>
                <a:cs typeface="Calibri"/>
                <a:sym typeface="Calibri"/>
              </a:rPr>
              <a:t>Documentar resultados</a:t>
            </a:r>
          </a:p>
          <a:p>
            <a:pPr marL="342900" marR="0" lvl="0" indent="-342900" algn="just" rtl="0">
              <a:lnSpc>
                <a:spcPct val="115000"/>
              </a:lnSpc>
              <a:spcBef>
                <a:spcPts val="1000"/>
              </a:spcBef>
              <a:spcAft>
                <a:spcPts val="0"/>
              </a:spcAft>
              <a:buFont typeface="Arial" panose="020B0604020202020204" pitchFamily="34" charset="0"/>
              <a:buChar char="•"/>
            </a:pPr>
            <a:r>
              <a:rPr lang="pt-BR" sz="2400" dirty="0" err="1">
                <a:solidFill>
                  <a:srgbClr val="040A24"/>
                </a:solidFill>
                <a:latin typeface="Calibri"/>
                <a:ea typeface="Calibri"/>
                <a:cs typeface="Calibri"/>
                <a:sym typeface="Calibri"/>
              </a:rPr>
              <a:t>AIterar</a:t>
            </a:r>
            <a:r>
              <a:rPr lang="pt-BR" sz="2400" dirty="0">
                <a:solidFill>
                  <a:srgbClr val="040A24"/>
                </a:solidFill>
                <a:latin typeface="Calibri"/>
                <a:ea typeface="Calibri"/>
                <a:cs typeface="Calibri"/>
                <a:sym typeface="Calibri"/>
              </a:rPr>
              <a:t> baseado em feedback</a:t>
            </a:r>
            <a:endParaRPr lang="en-US" sz="2400"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F777743B-B656-94F1-8324-14C6C1BBC683}"/>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Melhores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práticas</a:t>
            </a:r>
            <a:r>
              <a:rPr lang="en-US" sz="4000" b="1" dirty="0">
                <a:solidFill>
                  <a:srgbClr val="EA4E60"/>
                </a:solidFill>
                <a:latin typeface="Century Gothic"/>
                <a:ea typeface="Century Gothic"/>
                <a:cs typeface="Century Gothic"/>
                <a:sym typeface="Century Gothic"/>
              </a:rPr>
              <a:t>!</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D0F839B4-FCCE-F37A-634B-19E852036B76}"/>
              </a:ext>
            </a:extLst>
          </p:cNvPr>
          <p:cNvSpPr>
            <a:spLocks noGrp="1"/>
          </p:cNvSpPr>
          <p:nvPr>
            <p:ph type="sldNum" idx="12"/>
          </p:nvPr>
        </p:nvSpPr>
        <p:spPr/>
        <p:txBody>
          <a:bodyPr/>
          <a:lstStyle/>
          <a:p>
            <a:r>
              <a:rPr lang="en-US"/>
              <a:t>[</a:t>
            </a:r>
            <a:fld id="{00000000-1234-1234-1234-123412341234}" type="slidenum">
              <a:rPr lang="en-US">
                <a:solidFill>
                  <a:srgbClr val="EA4E60"/>
                </a:solidFill>
              </a:rPr>
              <a:t>47</a:t>
            </a:fld>
            <a:r>
              <a:rPr lang="en-US"/>
              <a:t>]</a:t>
            </a:r>
            <a:endParaRPr lang="pt-BR"/>
          </a:p>
        </p:txBody>
      </p:sp>
      <p:pic>
        <p:nvPicPr>
          <p:cNvPr id="5" name="Imagem 3">
            <a:extLst>
              <a:ext uri="{FF2B5EF4-FFF2-40B4-BE49-F238E27FC236}">
                <a16:creationId xmlns:a16="http://schemas.microsoft.com/office/drawing/2014/main" id="{6869AEF6-C5C8-787C-71E7-4BB2273BB666}"/>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151551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B5ABFD1C-001B-FD98-2DEB-D749C406A6D6}"/>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C54EF8E4-F0C5-8B26-A102-0DD6D2D43C2A}"/>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para </a:t>
            </a:r>
            <a:r>
              <a:rPr lang="pt-BR" sz="5400" b="1" i="1" dirty="0">
                <a:solidFill>
                  <a:schemeClr val="lt1"/>
                </a:solidFill>
                <a:latin typeface="Century Gothic"/>
                <a:ea typeface="Century Gothic"/>
                <a:cs typeface="Century Gothic"/>
                <a:sym typeface="Century Gothic"/>
              </a:rPr>
              <a:t>o Playground</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1E96C28E-82F2-7FCC-838E-2DF5187F067D}"/>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C0F9494E-9D84-60E0-7C8D-205ACA4FB6FD}"/>
              </a:ext>
            </a:extLst>
          </p:cNvPr>
          <p:cNvSpPr>
            <a:spLocks noGrp="1"/>
          </p:cNvSpPr>
          <p:nvPr>
            <p:ph type="sldNum" idx="12"/>
          </p:nvPr>
        </p:nvSpPr>
        <p:spPr/>
        <p:txBody>
          <a:bodyPr/>
          <a:lstStyle/>
          <a:p>
            <a:r>
              <a:rPr lang="en-US"/>
              <a:t>[</a:t>
            </a:r>
            <a:fld id="{00000000-1234-1234-1234-123412341234}" type="slidenum">
              <a:rPr lang="en-US">
                <a:solidFill>
                  <a:srgbClr val="EA4E60"/>
                </a:solidFill>
              </a:rPr>
              <a:t>48</a:t>
            </a:fld>
            <a:r>
              <a:rPr lang="en-US"/>
              <a:t>]</a:t>
            </a:r>
            <a:endParaRPr lang="pt-BR"/>
          </a:p>
        </p:txBody>
      </p:sp>
      <p:pic>
        <p:nvPicPr>
          <p:cNvPr id="5" name="Imagem 4">
            <a:extLst>
              <a:ext uri="{FF2B5EF4-FFF2-40B4-BE49-F238E27FC236}">
                <a16:creationId xmlns:a16="http://schemas.microsoft.com/office/drawing/2014/main" id="{CD5C5437-0FD7-912F-A0F4-CCEA8C60CE67}"/>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563645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a:extLst>
            <a:ext uri="{FF2B5EF4-FFF2-40B4-BE49-F238E27FC236}">
              <a16:creationId xmlns:a16="http://schemas.microsoft.com/office/drawing/2014/main" id="{38DE869C-2D82-7736-B3A4-4D09C2710439}"/>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D126C078-1B5C-9B31-4ECA-7172B7945D90}"/>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https://learn.microsoft.com/en-us/azure/ai-services/openai/how-to/role-based-access-control</a:t>
            </a: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https://learn.microsoft.com/en-us/azure/ai-services/openai/how-to/create-resource?pivots=web-portal</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https://medium.com/@1511425435311/understanding-openais-temperature-and-top-p-parameters-in-language-models-d2066504684f</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3872AA5A-C013-9121-4CCD-E8A9BFBCEDF4}"/>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387C1A28-571F-AD68-5500-9888FB5C263D}"/>
              </a:ext>
            </a:extLst>
          </p:cNvPr>
          <p:cNvSpPr>
            <a:spLocks noGrp="1"/>
          </p:cNvSpPr>
          <p:nvPr>
            <p:ph type="sldNum" idx="12"/>
          </p:nvPr>
        </p:nvSpPr>
        <p:spPr/>
        <p:txBody>
          <a:bodyPr/>
          <a:lstStyle/>
          <a:p>
            <a:r>
              <a:rPr lang="en-US"/>
              <a:t>[</a:t>
            </a:r>
            <a:fld id="{00000000-1234-1234-1234-123412341234}" type="slidenum">
              <a:rPr lang="en-US">
                <a:solidFill>
                  <a:srgbClr val="EA4E60"/>
                </a:solidFill>
              </a:rPr>
              <a:t>49</a:t>
            </a:fld>
            <a:r>
              <a:rPr lang="en-US"/>
              <a:t>]</a:t>
            </a:r>
            <a:endParaRPr lang="pt-BR"/>
          </a:p>
        </p:txBody>
      </p:sp>
      <p:pic>
        <p:nvPicPr>
          <p:cNvPr id="5" name="Imagem 3">
            <a:extLst>
              <a:ext uri="{FF2B5EF4-FFF2-40B4-BE49-F238E27FC236}">
                <a16:creationId xmlns:a16="http://schemas.microsoft.com/office/drawing/2014/main" id="{FF504714-65F0-39CF-B72E-4CAB225283DF}"/>
              </a:ext>
            </a:extLst>
          </p:cNvPr>
          <p:cNvPicPr>
            <a:picLocks noChangeAspect="1"/>
          </p:cNvPicPr>
          <p:nvPr/>
        </p:nvPicPr>
        <p:blipFill>
          <a:blip r:embed="rId5"/>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36106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69818" y="1477555"/>
            <a:ext cx="7867233" cy="3297632"/>
          </a:xfrm>
          <a:prstGeom prst="rect">
            <a:avLst/>
          </a:prstGeom>
          <a:noFill/>
          <a:ln>
            <a:noFill/>
          </a:ln>
        </p:spPr>
        <p:txBody>
          <a:bodyPr spcFirstLastPara="1" wrap="square" lIns="91425" tIns="45700" rIns="91425" bIns="45700" anchor="t" anchorCtr="0">
            <a:noAutofit/>
          </a:bodyPr>
          <a:lstStyle/>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Aprender a como dar </a:t>
            </a:r>
            <a:r>
              <a:rPr lang="pt-BR" sz="2400" b="1" dirty="0" err="1">
                <a:solidFill>
                  <a:srgbClr val="040A24"/>
                </a:solidFill>
                <a:latin typeface="Calibri"/>
                <a:ea typeface="Calibri"/>
                <a:cs typeface="Calibri"/>
                <a:sym typeface="Calibri"/>
              </a:rPr>
              <a:t>deploy</a:t>
            </a:r>
            <a:r>
              <a:rPr lang="pt-BR" sz="2400" b="1" dirty="0">
                <a:solidFill>
                  <a:srgbClr val="040A24"/>
                </a:solidFill>
                <a:latin typeface="Calibri"/>
                <a:ea typeface="Calibri"/>
                <a:cs typeface="Calibri"/>
                <a:sym typeface="Calibri"/>
              </a:rPr>
              <a:t> num recurso de Azure OpenAI</a:t>
            </a: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Entender sobre como o Azure OpenAI Playground Funciona para multimodalidade</a:t>
            </a: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Aprender sobre configurações do Chat</a:t>
            </a:r>
          </a:p>
          <a:p>
            <a:pPr marL="342900" indent="-342900">
              <a:lnSpc>
                <a:spcPct val="150000"/>
              </a:lnSpc>
              <a:buSzPts val="2400"/>
              <a:buFont typeface="Wingdings"/>
              <a:buChar char="q"/>
            </a:pPr>
            <a:r>
              <a:rPr lang="pt-BR" sz="2400" b="1" dirty="0">
                <a:solidFill>
                  <a:srgbClr val="040A24"/>
                </a:solidFill>
                <a:latin typeface="Calibri"/>
                <a:ea typeface="Calibri"/>
                <a:cs typeface="Calibri"/>
                <a:sym typeface="Calibri"/>
              </a:rPr>
              <a:t>Como integrar </a:t>
            </a:r>
            <a:r>
              <a:rPr lang="pt-BR" sz="2400" b="1" dirty="0" err="1">
                <a:solidFill>
                  <a:srgbClr val="040A24"/>
                </a:solidFill>
                <a:latin typeface="Calibri"/>
                <a:ea typeface="Calibri"/>
                <a:cs typeface="Calibri"/>
                <a:sym typeface="Calibri"/>
              </a:rPr>
              <a:t>Blobs</a:t>
            </a:r>
            <a:r>
              <a:rPr lang="pt-BR" sz="2400" b="1" dirty="0">
                <a:solidFill>
                  <a:srgbClr val="040A24"/>
                </a:solidFill>
                <a:latin typeface="Calibri"/>
                <a:ea typeface="Calibri"/>
                <a:cs typeface="Calibri"/>
                <a:sym typeface="Calibri"/>
              </a:rPr>
              <a:t> e outras informações prévias</a:t>
            </a:r>
          </a:p>
          <a:p>
            <a:pPr marL="342900" indent="-342900">
              <a:lnSpc>
                <a:spcPct val="150000"/>
              </a:lnSpc>
              <a:buSzPts val="2400"/>
              <a:buFont typeface="Wingdings"/>
              <a:buChar char="q"/>
            </a:pPr>
            <a:endParaRPr lang="en-US" sz="2400" b="1" dirty="0">
              <a:solidFill>
                <a:srgbClr val="040A24"/>
              </a:solidFill>
              <a:latin typeface="Calibri"/>
              <a:ea typeface="Calibri"/>
              <a:cs typeface="Calibr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8DB0A2A1-E2DC-2D85-42F3-1CEBEBE6C933}"/>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D53D9AC2-3089-4941-5B8B-3C65F77B25CF}"/>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B28666E7-4054-7B73-BD6C-69BF9D913C6C}"/>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0BD5B50A-B6C5-1483-7F57-63B3EA8A16F2}"/>
              </a:ext>
            </a:extLst>
          </p:cNvPr>
          <p:cNvSpPr>
            <a:spLocks noGrp="1"/>
          </p:cNvSpPr>
          <p:nvPr>
            <p:ph type="sldNum" idx="12"/>
          </p:nvPr>
        </p:nvSpPr>
        <p:spPr/>
        <p:txBody>
          <a:bodyPr/>
          <a:lstStyle/>
          <a:p>
            <a:r>
              <a:rPr lang="en-US"/>
              <a:t>[</a:t>
            </a:r>
            <a:fld id="{00000000-1234-1234-1234-123412341234}" type="slidenum">
              <a:rPr lang="en-US" dirty="0">
                <a:solidFill>
                  <a:srgbClr val="EA4E60"/>
                </a:solidFill>
              </a:rPr>
              <a:t>50</a:t>
            </a:fld>
            <a:r>
              <a:rPr lang="en-US"/>
              <a:t>]</a:t>
            </a:r>
            <a:endParaRPr lang="pt-BR"/>
          </a:p>
        </p:txBody>
      </p:sp>
      <p:pic>
        <p:nvPicPr>
          <p:cNvPr id="4" name="Imagem 3">
            <a:extLst>
              <a:ext uri="{FF2B5EF4-FFF2-40B4-BE49-F238E27FC236}">
                <a16:creationId xmlns:a16="http://schemas.microsoft.com/office/drawing/2014/main" id="{148B11F9-8DF8-3AD9-E552-F9121C7B6D72}"/>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313944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E846E725-5A2B-4BB6-B78D-194084A29EE1}"/>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E250E41-DD5F-64DB-0FDE-A606DE9B5F60}"/>
              </a:ext>
            </a:extLst>
          </p:cNvPr>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Azure OpenAI no Playground</a:t>
            </a:r>
          </a:p>
        </p:txBody>
      </p:sp>
      <p:sp>
        <p:nvSpPr>
          <p:cNvPr id="196" name="Google Shape;196;p5">
            <a:extLst>
              <a:ext uri="{FF2B5EF4-FFF2-40B4-BE49-F238E27FC236}">
                <a16:creationId xmlns:a16="http://schemas.microsoft.com/office/drawing/2014/main" id="{95049377-17C1-90EF-652B-8E4AF4767280}"/>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Aplicações</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Práticas</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51AD76F8-88D2-2FDA-D280-267EF85980BB}"/>
              </a:ext>
            </a:extLst>
          </p:cNvPr>
          <p:cNvSpPr>
            <a:spLocks noGrp="1"/>
          </p:cNvSpPr>
          <p:nvPr>
            <p:ph type="sldNum" idx="12"/>
          </p:nvPr>
        </p:nvSpPr>
        <p:spPr/>
        <p:txBody>
          <a:bodyPr/>
          <a:lstStyle/>
          <a:p>
            <a:r>
              <a:rPr lang="en-US"/>
              <a:t>[</a:t>
            </a:r>
            <a:fld id="{00000000-1234-1234-1234-123412341234}" type="slidenum">
              <a:rPr lang="en-US">
                <a:solidFill>
                  <a:srgbClr val="EA4E60"/>
                </a:solidFill>
              </a:rPr>
              <a:t>51</a:t>
            </a:fld>
            <a:r>
              <a:rPr lang="en-US"/>
              <a:t>]</a:t>
            </a:r>
            <a:endParaRPr lang="pt-BR"/>
          </a:p>
        </p:txBody>
      </p:sp>
      <p:pic>
        <p:nvPicPr>
          <p:cNvPr id="5" name="Imagem 4">
            <a:extLst>
              <a:ext uri="{FF2B5EF4-FFF2-40B4-BE49-F238E27FC236}">
                <a16:creationId xmlns:a16="http://schemas.microsoft.com/office/drawing/2014/main" id="{E9C83941-1BBD-8AD0-3329-954C14C182A5}"/>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514926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7CB8A9AD-FD1B-1269-FB16-491A59B7930E}"/>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96063B90-A687-D83C-850C-5B7F4EB69A2A}"/>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criar nosso </a:t>
            </a:r>
            <a:r>
              <a:rPr lang="pt-BR" sz="5400" b="1" i="1" u="none" strike="noStrike" cap="none" dirty="0" err="1">
                <a:solidFill>
                  <a:schemeClr val="lt1"/>
                </a:solidFill>
                <a:latin typeface="Century Gothic"/>
                <a:ea typeface="Century Gothic"/>
                <a:cs typeface="Century Gothic"/>
                <a:sym typeface="Century Gothic"/>
              </a:rPr>
              <a:t>blob</a:t>
            </a:r>
            <a:r>
              <a:rPr lang="pt-BR" sz="5400" b="1" i="1" u="none" strike="noStrike" cap="none" dirty="0">
                <a:solidFill>
                  <a:schemeClr val="lt1"/>
                </a:solidFill>
                <a:latin typeface="Century Gothic"/>
                <a:ea typeface="Century Gothic"/>
                <a:cs typeface="Century Gothic"/>
                <a:sym typeface="Century Gothic"/>
              </a:rPr>
              <a:t>!</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F06D6172-7E51-ED66-BD90-EEDC6CE1BAA2}"/>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F85CAE52-CB33-739A-34D2-08813D679453}"/>
              </a:ext>
            </a:extLst>
          </p:cNvPr>
          <p:cNvSpPr>
            <a:spLocks noGrp="1"/>
          </p:cNvSpPr>
          <p:nvPr>
            <p:ph type="sldNum" idx="12"/>
          </p:nvPr>
        </p:nvSpPr>
        <p:spPr/>
        <p:txBody>
          <a:bodyPr/>
          <a:lstStyle/>
          <a:p>
            <a:r>
              <a:rPr lang="en-US"/>
              <a:t>[</a:t>
            </a:r>
            <a:fld id="{00000000-1234-1234-1234-123412341234}" type="slidenum">
              <a:rPr lang="en-US">
                <a:solidFill>
                  <a:srgbClr val="EA4E60"/>
                </a:solidFill>
              </a:rPr>
              <a:t>52</a:t>
            </a:fld>
            <a:r>
              <a:rPr lang="en-US"/>
              <a:t>]</a:t>
            </a:r>
            <a:endParaRPr lang="pt-BR"/>
          </a:p>
        </p:txBody>
      </p:sp>
      <p:pic>
        <p:nvPicPr>
          <p:cNvPr id="5" name="Imagem 4">
            <a:extLst>
              <a:ext uri="{FF2B5EF4-FFF2-40B4-BE49-F238E27FC236}">
                <a16:creationId xmlns:a16="http://schemas.microsoft.com/office/drawing/2014/main" id="{3E103CE0-D576-F2CB-E0D9-841E1CF4AB6D}"/>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8106669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A8DB436D-DBCF-B6E8-DA35-B4714A118BC3}"/>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74B7F44D-125D-FF67-8724-5D1CA57D398B}"/>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Conectando-se ao Playground e System </a:t>
            </a:r>
            <a:r>
              <a:rPr lang="pt-BR" sz="5400" b="1" i="1" u="none" strike="noStrike" cap="none" dirty="0" err="1">
                <a:solidFill>
                  <a:schemeClr val="lt1"/>
                </a:solidFill>
                <a:latin typeface="Century Gothic"/>
                <a:ea typeface="Century Gothic"/>
                <a:cs typeface="Century Gothic"/>
                <a:sym typeface="Century Gothic"/>
              </a:rPr>
              <a:t>Messaging</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EF02FC76-49B7-5E34-1B73-3048C9336BB2}"/>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E2CCA4D4-6611-14A5-29D9-4E2DC7B58650}"/>
              </a:ext>
            </a:extLst>
          </p:cNvPr>
          <p:cNvSpPr>
            <a:spLocks noGrp="1"/>
          </p:cNvSpPr>
          <p:nvPr>
            <p:ph type="sldNum" idx="12"/>
          </p:nvPr>
        </p:nvSpPr>
        <p:spPr/>
        <p:txBody>
          <a:bodyPr/>
          <a:lstStyle/>
          <a:p>
            <a:r>
              <a:rPr lang="en-US"/>
              <a:t>[</a:t>
            </a:r>
            <a:fld id="{00000000-1234-1234-1234-123412341234}" type="slidenum">
              <a:rPr lang="en-US">
                <a:solidFill>
                  <a:srgbClr val="EA4E60"/>
                </a:solidFill>
              </a:rPr>
              <a:t>53</a:t>
            </a:fld>
            <a:r>
              <a:rPr lang="en-US"/>
              <a:t>]</a:t>
            </a:r>
            <a:endParaRPr lang="pt-BR"/>
          </a:p>
        </p:txBody>
      </p:sp>
      <p:pic>
        <p:nvPicPr>
          <p:cNvPr id="5" name="Imagem 4">
            <a:extLst>
              <a:ext uri="{FF2B5EF4-FFF2-40B4-BE49-F238E27FC236}">
                <a16:creationId xmlns:a16="http://schemas.microsoft.com/office/drawing/2014/main" id="{A338159E-A50C-FBA5-4D86-F062C902C9FC}"/>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4070166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E1919D11-1131-B9D9-9D2A-185DA7D9031D}"/>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D6CE32EF-3BFF-23F0-7F6A-DDAF519C9120}"/>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Criando o nosso chat CLI!</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DBFE2795-2B55-6874-437D-6CF1961BD0B9}"/>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511925C1-FC04-FD1E-E9F4-489F7855118B}"/>
              </a:ext>
            </a:extLst>
          </p:cNvPr>
          <p:cNvSpPr>
            <a:spLocks noGrp="1"/>
          </p:cNvSpPr>
          <p:nvPr>
            <p:ph type="sldNum" idx="12"/>
          </p:nvPr>
        </p:nvSpPr>
        <p:spPr/>
        <p:txBody>
          <a:bodyPr/>
          <a:lstStyle/>
          <a:p>
            <a:r>
              <a:rPr lang="en-US"/>
              <a:t>[</a:t>
            </a:r>
            <a:fld id="{00000000-1234-1234-1234-123412341234}" type="slidenum">
              <a:rPr lang="en-US">
                <a:solidFill>
                  <a:srgbClr val="EA4E60"/>
                </a:solidFill>
              </a:rPr>
              <a:t>54</a:t>
            </a:fld>
            <a:r>
              <a:rPr lang="en-US"/>
              <a:t>]</a:t>
            </a:r>
            <a:endParaRPr lang="pt-BR"/>
          </a:p>
        </p:txBody>
      </p:sp>
      <p:pic>
        <p:nvPicPr>
          <p:cNvPr id="5" name="Imagem 4">
            <a:extLst>
              <a:ext uri="{FF2B5EF4-FFF2-40B4-BE49-F238E27FC236}">
                <a16:creationId xmlns:a16="http://schemas.microsoft.com/office/drawing/2014/main" id="{6B8FA029-6F30-EED1-DDA3-1ACB6FBC6A93}"/>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639839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a:extLst>
            <a:ext uri="{FF2B5EF4-FFF2-40B4-BE49-F238E27FC236}">
              <a16:creationId xmlns:a16="http://schemas.microsoft.com/office/drawing/2014/main" id="{1E233351-F0F4-4D00-52E3-7A5DFC973E70}"/>
            </a:ext>
          </a:extLst>
        </p:cNvPr>
        <p:cNvGrpSpPr/>
        <p:nvPr/>
      </p:nvGrpSpPr>
      <p:grpSpPr>
        <a:xfrm>
          <a:off x="0" y="0"/>
          <a:ext cx="0" cy="0"/>
          <a:chOff x="0" y="0"/>
          <a:chExt cx="0" cy="0"/>
        </a:xfrm>
      </p:grpSpPr>
      <p:sp>
        <p:nvSpPr>
          <p:cNvPr id="259" name="Google Shape;259;g10a057ae1a2_0_175">
            <a:extLst>
              <a:ext uri="{FF2B5EF4-FFF2-40B4-BE49-F238E27FC236}">
                <a16:creationId xmlns:a16="http://schemas.microsoft.com/office/drawing/2014/main" id="{F43FF191-0AD1-C9B7-FA10-CAE3E7239C3E}"/>
              </a:ext>
            </a:extLst>
          </p:cNvPr>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dirty="0">
                <a:solidFill>
                  <a:schemeClr val="lt1"/>
                </a:solidFill>
                <a:latin typeface="Century Gothic"/>
                <a:ea typeface="Century Gothic"/>
                <a:cs typeface="Century Gothic"/>
                <a:sym typeface="Century Gothic"/>
              </a:rPr>
              <a:t>Criando Som e Imagem!</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a:extLst>
              <a:ext uri="{FF2B5EF4-FFF2-40B4-BE49-F238E27FC236}">
                <a16:creationId xmlns:a16="http://schemas.microsoft.com/office/drawing/2014/main" id="{46BFBFCF-5B32-C91E-CFDD-559EE927B034}"/>
              </a:ext>
            </a:extLst>
          </p:cNvPr>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7BE795C-5289-94C0-0A0C-A0EC34D8BCB0}"/>
              </a:ext>
            </a:extLst>
          </p:cNvPr>
          <p:cNvSpPr>
            <a:spLocks noGrp="1"/>
          </p:cNvSpPr>
          <p:nvPr>
            <p:ph type="sldNum" idx="12"/>
          </p:nvPr>
        </p:nvSpPr>
        <p:spPr/>
        <p:txBody>
          <a:bodyPr/>
          <a:lstStyle/>
          <a:p>
            <a:r>
              <a:rPr lang="en-US"/>
              <a:t>[</a:t>
            </a:r>
            <a:fld id="{00000000-1234-1234-1234-123412341234}" type="slidenum">
              <a:rPr lang="en-US">
                <a:solidFill>
                  <a:srgbClr val="EA4E60"/>
                </a:solidFill>
              </a:rPr>
              <a:t>55</a:t>
            </a:fld>
            <a:r>
              <a:rPr lang="en-US"/>
              <a:t>]</a:t>
            </a:r>
            <a:endParaRPr lang="pt-BR"/>
          </a:p>
        </p:txBody>
      </p:sp>
      <p:pic>
        <p:nvPicPr>
          <p:cNvPr id="5" name="Imagem 4">
            <a:extLst>
              <a:ext uri="{FF2B5EF4-FFF2-40B4-BE49-F238E27FC236}">
                <a16:creationId xmlns:a16="http://schemas.microsoft.com/office/drawing/2014/main" id="{E321BFC4-538E-EA64-287B-B04B0BCF8D3A}"/>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393263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a:extLst>
            <a:ext uri="{FF2B5EF4-FFF2-40B4-BE49-F238E27FC236}">
              <a16:creationId xmlns:a16="http://schemas.microsoft.com/office/drawing/2014/main" id="{0214529D-D20D-B5B8-95F1-7E4969EA21BD}"/>
            </a:ext>
          </a:extLst>
        </p:cNvPr>
        <p:cNvGrpSpPr/>
        <p:nvPr/>
      </p:nvGrpSpPr>
      <p:grpSpPr>
        <a:xfrm>
          <a:off x="0" y="0"/>
          <a:ext cx="0" cy="0"/>
          <a:chOff x="0" y="0"/>
          <a:chExt cx="0" cy="0"/>
        </a:xfrm>
      </p:grpSpPr>
      <p:sp>
        <p:nvSpPr>
          <p:cNvPr id="267" name="Google Shape;267;g109ffa863cd_0_356">
            <a:extLst>
              <a:ext uri="{FF2B5EF4-FFF2-40B4-BE49-F238E27FC236}">
                <a16:creationId xmlns:a16="http://schemas.microsoft.com/office/drawing/2014/main" id="{F484241E-A914-42FC-7478-436690EE280F}"/>
              </a:ext>
            </a:extLst>
          </p:cNvPr>
          <p:cNvSpPr txBox="1"/>
          <p:nvPr/>
        </p:nvSpPr>
        <p:spPr>
          <a:xfrm>
            <a:off x="565525" y="1293025"/>
            <a:ext cx="8016900" cy="34569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3"/>
              </a:rPr>
              <a:t>https://learn.microsoft.com/en-us/azure/ai-services/openai/use-your-data-quickstart?tabs=command-line%2Cjavascript-keyless%2Ctypescript-keyless%2Cpython-new&amp;pivots=ai-foundry-portal</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4"/>
              </a:rPr>
              <a:t>https://learn.microsoft.com/en-us/azure/ai-services/openai/dall-e-quickstart?tabs=dalle3%2Ccommand-line%2Cjavascript-keyless%2Ctypescript-keyless&amp;pivots=programming-language-studio</a:t>
            </a: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r>
              <a:rPr lang="pt-BR" sz="1600" i="1" dirty="0">
                <a:solidFill>
                  <a:schemeClr val="dk1"/>
                </a:solidFill>
                <a:latin typeface="Calibri"/>
                <a:ea typeface="Calibri"/>
                <a:cs typeface="Calibri"/>
                <a:sym typeface="Calibri"/>
                <a:hlinkClick r:id="rId5"/>
              </a:rPr>
              <a:t>https://learn.microsoft.com/en-us/azure/ai-services/openai/text-to-speech-quickstart?tabs=command-line%2Cjavascript-keyless%2Ctypescript-keyless&amp;pivots=programming-language-dotnet</a:t>
            </a:r>
            <a:endParaRPr lang="pt-BR" sz="1600" i="1" dirty="0">
              <a:solidFill>
                <a:schemeClr val="dk1"/>
              </a:solidFill>
              <a:latin typeface="Calibri"/>
              <a:ea typeface="Calibri"/>
              <a:cs typeface="Calibri"/>
              <a:sym typeface="Calibri"/>
            </a:endParaRPr>
          </a:p>
          <a:p>
            <a:pPr marL="76200" marR="0" lvl="0" algn="l" rtl="0">
              <a:lnSpc>
                <a:spcPct val="100000"/>
              </a:lnSpc>
              <a:spcBef>
                <a:spcPts val="1800"/>
              </a:spcBef>
              <a:spcAft>
                <a:spcPts val="0"/>
              </a:spcAft>
              <a:buClr>
                <a:schemeClr val="dk1"/>
              </a:buClr>
              <a:buSzPts val="2400"/>
            </a:pPr>
            <a:endParaRPr lang="pt-BR" sz="1600" i="1" dirty="0">
              <a:solidFill>
                <a:schemeClr val="dk1"/>
              </a:solidFill>
              <a:latin typeface="Calibri"/>
              <a:ea typeface="Calibri"/>
              <a:cs typeface="Calibri"/>
              <a:sym typeface="Calibri"/>
            </a:endParaRPr>
          </a:p>
          <a:p>
            <a:pPr marL="457200" marR="0" lvl="0" indent="-381000" algn="l" rtl="0">
              <a:lnSpc>
                <a:spcPct val="100000"/>
              </a:lnSpc>
              <a:spcBef>
                <a:spcPts val="1800"/>
              </a:spcBef>
              <a:spcAft>
                <a:spcPts val="0"/>
              </a:spcAft>
              <a:buClr>
                <a:schemeClr val="dk1"/>
              </a:buClr>
              <a:buSzPts val="2400"/>
              <a:buFont typeface="Calibri"/>
              <a:buChar char="●"/>
            </a:pPr>
            <a:endParaRPr sz="1600" i="1" dirty="0">
              <a:solidFill>
                <a:schemeClr val="dk1"/>
              </a:solidFill>
              <a:latin typeface="Calibri"/>
              <a:ea typeface="Calibri"/>
              <a:cs typeface="Calibri"/>
              <a:sym typeface="Calibri"/>
            </a:endParaRPr>
          </a:p>
        </p:txBody>
      </p:sp>
      <p:sp>
        <p:nvSpPr>
          <p:cNvPr id="268" name="Google Shape;268;g109ffa863cd_0_356">
            <a:extLst>
              <a:ext uri="{FF2B5EF4-FFF2-40B4-BE49-F238E27FC236}">
                <a16:creationId xmlns:a16="http://schemas.microsoft.com/office/drawing/2014/main" id="{10BD7756-0BBF-2D40-C832-3A2624B85C51}"/>
              </a:ext>
            </a:extLst>
          </p:cNvPr>
          <p:cNvSpPr txBox="1"/>
          <p:nvPr/>
        </p:nvSpPr>
        <p:spPr>
          <a:xfrm>
            <a:off x="565525" y="448525"/>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Links Úteis</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A64A9CF-6F7A-3FB0-503D-E38918ABF5BE}"/>
              </a:ext>
            </a:extLst>
          </p:cNvPr>
          <p:cNvSpPr>
            <a:spLocks noGrp="1"/>
          </p:cNvSpPr>
          <p:nvPr>
            <p:ph type="sldNum" idx="12"/>
          </p:nvPr>
        </p:nvSpPr>
        <p:spPr/>
        <p:txBody>
          <a:bodyPr/>
          <a:lstStyle/>
          <a:p>
            <a:r>
              <a:rPr lang="en-US"/>
              <a:t>[</a:t>
            </a:r>
            <a:fld id="{00000000-1234-1234-1234-123412341234}" type="slidenum">
              <a:rPr lang="en-US">
                <a:solidFill>
                  <a:srgbClr val="EA4E60"/>
                </a:solidFill>
              </a:rPr>
              <a:t>56</a:t>
            </a:fld>
            <a:r>
              <a:rPr lang="en-US"/>
              <a:t>]</a:t>
            </a:r>
            <a:endParaRPr lang="pt-BR"/>
          </a:p>
        </p:txBody>
      </p:sp>
      <p:pic>
        <p:nvPicPr>
          <p:cNvPr id="5" name="Imagem 3">
            <a:extLst>
              <a:ext uri="{FF2B5EF4-FFF2-40B4-BE49-F238E27FC236}">
                <a16:creationId xmlns:a16="http://schemas.microsoft.com/office/drawing/2014/main" id="{2BB9173C-9FA1-BA0C-F057-EB43F3233F38}"/>
              </a:ext>
            </a:extLst>
          </p:cNvPr>
          <p:cNvPicPr>
            <a:picLocks noChangeAspect="1"/>
          </p:cNvPicPr>
          <p:nvPr/>
        </p:nvPicPr>
        <p:blipFill>
          <a:blip r:embed="rId6"/>
          <a:stretch>
            <a:fillRect/>
          </a:stretch>
        </p:blipFill>
        <p:spPr>
          <a:xfrm>
            <a:off x="8427350" y="150783"/>
            <a:ext cx="597049" cy="251208"/>
          </a:xfrm>
          <a:prstGeom prst="rect">
            <a:avLst/>
          </a:prstGeom>
        </p:spPr>
      </p:pic>
    </p:spTree>
    <p:extLst>
      <p:ext uri="{BB962C8B-B14F-4D97-AF65-F5344CB8AC3E}">
        <p14:creationId xmlns:p14="http://schemas.microsoft.com/office/powerpoint/2010/main" val="4213680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a:extLst>
            <a:ext uri="{FF2B5EF4-FFF2-40B4-BE49-F238E27FC236}">
              <a16:creationId xmlns:a16="http://schemas.microsoft.com/office/drawing/2014/main" id="{FED55783-71AA-FFA6-B2D6-ABFB7E227435}"/>
            </a:ext>
          </a:extLst>
        </p:cNvPr>
        <p:cNvGrpSpPr/>
        <p:nvPr/>
      </p:nvGrpSpPr>
      <p:grpSpPr>
        <a:xfrm>
          <a:off x="0" y="0"/>
          <a:ext cx="0" cy="0"/>
          <a:chOff x="0" y="0"/>
          <a:chExt cx="0" cy="0"/>
        </a:xfrm>
      </p:grpSpPr>
      <p:sp>
        <p:nvSpPr>
          <p:cNvPr id="281" name="Google Shape;281;p14">
            <a:extLst>
              <a:ext uri="{FF2B5EF4-FFF2-40B4-BE49-F238E27FC236}">
                <a16:creationId xmlns:a16="http://schemas.microsoft.com/office/drawing/2014/main" id="{B9D22CE7-072C-F963-D5F8-4BCF5B55BB73}"/>
              </a:ext>
            </a:extLst>
          </p:cNvPr>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a:extLst>
              <a:ext uri="{FF2B5EF4-FFF2-40B4-BE49-F238E27FC236}">
                <a16:creationId xmlns:a16="http://schemas.microsoft.com/office/drawing/2014/main" id="{4919F042-0464-6701-17CF-E1A1B05804B8}"/>
              </a:ext>
            </a:extLst>
          </p:cNvPr>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BB05E02F-5412-65B5-3CC3-99ED2E299A91}"/>
              </a:ext>
            </a:extLst>
          </p:cNvPr>
          <p:cNvSpPr>
            <a:spLocks noGrp="1"/>
          </p:cNvSpPr>
          <p:nvPr>
            <p:ph type="sldNum" idx="12"/>
          </p:nvPr>
        </p:nvSpPr>
        <p:spPr/>
        <p:txBody>
          <a:bodyPr/>
          <a:lstStyle/>
          <a:p>
            <a:r>
              <a:rPr lang="en-US"/>
              <a:t>[</a:t>
            </a:r>
            <a:fld id="{00000000-1234-1234-1234-123412341234}" type="slidenum">
              <a:rPr lang="en-US" dirty="0">
                <a:solidFill>
                  <a:srgbClr val="EA4E60"/>
                </a:solidFill>
              </a:rPr>
              <a:t>57</a:t>
            </a:fld>
            <a:r>
              <a:rPr lang="en-US"/>
              <a:t>]</a:t>
            </a:r>
            <a:endParaRPr lang="pt-BR"/>
          </a:p>
        </p:txBody>
      </p:sp>
      <p:pic>
        <p:nvPicPr>
          <p:cNvPr id="4" name="Imagem 3">
            <a:extLst>
              <a:ext uri="{FF2B5EF4-FFF2-40B4-BE49-F238E27FC236}">
                <a16:creationId xmlns:a16="http://schemas.microsoft.com/office/drawing/2014/main" id="{6F3A621E-1535-9814-6B77-5EDCCA002E96}"/>
              </a:ext>
            </a:extLst>
          </p:cNvPr>
          <p:cNvPicPr>
            <a:picLocks noChangeAspect="1"/>
          </p:cNvPicPr>
          <p:nvPr/>
        </p:nvPicPr>
        <p:blipFill>
          <a:blip r:embed="rId4"/>
          <a:stretch>
            <a:fillRect/>
          </a:stretch>
        </p:blipFill>
        <p:spPr>
          <a:xfrm>
            <a:off x="8394292" y="161566"/>
            <a:ext cx="651673" cy="271497"/>
          </a:xfrm>
          <a:prstGeom prst="rect">
            <a:avLst/>
          </a:prstGeom>
        </p:spPr>
      </p:pic>
    </p:spTree>
    <p:extLst>
      <p:ext uri="{BB962C8B-B14F-4D97-AF65-F5344CB8AC3E}">
        <p14:creationId xmlns:p14="http://schemas.microsoft.com/office/powerpoint/2010/main" val="117420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874338"/>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i="0" u="none" strike="noStrike" cap="none" dirty="0">
                <a:solidFill>
                  <a:srgbClr val="A5A5A5"/>
                </a:solidFill>
                <a:latin typeface="Calibri"/>
                <a:ea typeface="Calibri"/>
                <a:cs typeface="Calibri"/>
              </a:rPr>
              <a:t>Azure OpenAI no Playground</a:t>
            </a: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i="0" u="none" strike="noStrike" cap="none" dirty="0">
                <a:solidFill>
                  <a:srgbClr val="EA4E60"/>
                </a:solidFill>
                <a:latin typeface="Century Gothic"/>
                <a:ea typeface="Century Gothic"/>
                <a:cs typeface="Century Gothic"/>
                <a:sym typeface="Century Gothic"/>
              </a:rPr>
              <a:t>Base e Setup do Azure OpenAI</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6</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p:cNvGrpSpPr/>
        <p:nvPr/>
      </p:nvGrpSpPr>
      <p:grpSpPr>
        <a:xfrm>
          <a:off x="0" y="0"/>
          <a:ext cx="0" cy="0"/>
          <a:chOff x="0" y="0"/>
          <a:chExt cx="0" cy="0"/>
        </a:xfrm>
      </p:grpSpPr>
      <p:sp>
        <p:nvSpPr>
          <p:cNvPr id="203" name="Google Shape;203;g109ffa863cd_0_328"/>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b="0" i="0" u="none" strike="noStrike" cap="none" dirty="0" err="1">
                <a:solidFill>
                  <a:srgbClr val="040A24"/>
                </a:solidFill>
                <a:latin typeface="Calibri"/>
                <a:ea typeface="Calibri"/>
                <a:cs typeface="Calibri"/>
                <a:sym typeface="Calibri"/>
              </a:rPr>
              <a:t>Verifique</a:t>
            </a:r>
            <a:r>
              <a:rPr lang="en-US" sz="2400" b="0" i="0" u="none" strike="noStrike" cap="none" dirty="0">
                <a:solidFill>
                  <a:srgbClr val="040A24"/>
                </a:solidFill>
                <a:latin typeface="Calibri"/>
                <a:ea typeface="Calibri"/>
                <a:cs typeface="Calibri"/>
                <a:sym typeface="Calibri"/>
              </a:rPr>
              <a:t> se </a:t>
            </a:r>
            <a:r>
              <a:rPr lang="en-US" sz="2400" b="0" i="0" u="none" strike="noStrike" cap="none" dirty="0" err="1">
                <a:solidFill>
                  <a:srgbClr val="040A24"/>
                </a:solidFill>
                <a:latin typeface="Calibri"/>
                <a:ea typeface="Calibri"/>
                <a:cs typeface="Calibri"/>
                <a:sym typeface="Calibri"/>
              </a:rPr>
              <a:t>você</a:t>
            </a:r>
            <a:r>
              <a:rPr lang="en-US" sz="2400" b="0" i="0" u="none" strike="noStrike" cap="none" dirty="0">
                <a:solidFill>
                  <a:srgbClr val="040A24"/>
                </a:solidFill>
                <a:latin typeface="Calibri"/>
                <a:ea typeface="Calibri"/>
                <a:cs typeface="Calibri"/>
                <a:sym typeface="Calibri"/>
              </a:rPr>
              <a:t> </a:t>
            </a:r>
            <a:r>
              <a:rPr lang="en-US" sz="2400" b="0" i="0" u="none" strike="noStrike" cap="none" dirty="0" err="1">
                <a:solidFill>
                  <a:srgbClr val="040A24"/>
                </a:solidFill>
                <a:latin typeface="Calibri"/>
                <a:ea typeface="Calibri"/>
                <a:cs typeface="Calibri"/>
                <a:sym typeface="Calibri"/>
              </a:rPr>
              <a:t>tem</a:t>
            </a:r>
            <a:r>
              <a:rPr lang="en-US" sz="2400" b="0" i="0" u="none" strike="noStrike" cap="none" dirty="0">
                <a:solidFill>
                  <a:srgbClr val="040A24"/>
                </a:solidFill>
                <a:latin typeface="Calibri"/>
                <a:ea typeface="Calibri"/>
                <a:cs typeface="Calibri"/>
                <a:sym typeface="Calibri"/>
              </a:rPr>
              <a:t> o </a:t>
            </a:r>
            <a:r>
              <a:rPr lang="en-US" sz="2400" b="0" i="0" u="none" strike="noStrike" cap="none" dirty="0" err="1">
                <a:solidFill>
                  <a:srgbClr val="040A24"/>
                </a:solidFill>
                <a:latin typeface="Calibri"/>
                <a:ea typeface="Calibri"/>
                <a:cs typeface="Calibri"/>
                <a:sym typeface="Calibri"/>
              </a:rPr>
              <a:t>acesso</a:t>
            </a:r>
            <a:r>
              <a:rPr lang="en-US" sz="2400" b="0" i="0" u="none" strike="noStrike" cap="none" dirty="0">
                <a:solidFill>
                  <a:srgbClr val="040A24"/>
                </a:solidFill>
                <a:latin typeface="Calibri"/>
                <a:ea typeface="Calibri"/>
                <a:cs typeface="Calibri"/>
                <a:sym typeface="Calibri"/>
              </a:rPr>
              <a:t> de Admin </a:t>
            </a:r>
            <a:r>
              <a:rPr lang="en-US" sz="2400" b="0" i="0" u="none" strike="noStrike" cap="none" dirty="0" err="1">
                <a:solidFill>
                  <a:srgbClr val="040A24"/>
                </a:solidFill>
                <a:latin typeface="Calibri"/>
                <a:ea typeface="Calibri"/>
                <a:cs typeface="Calibri"/>
                <a:sym typeface="Calibri"/>
              </a:rPr>
              <a:t>ou</a:t>
            </a:r>
            <a:r>
              <a:rPr lang="en-US" sz="2400" b="0" i="0" u="none" strike="noStrike" cap="none" dirty="0">
                <a:solidFill>
                  <a:srgbClr val="040A24"/>
                </a:solidFill>
                <a:latin typeface="Calibri"/>
                <a:ea typeface="Calibri"/>
                <a:cs typeface="Calibri"/>
                <a:sym typeface="Calibri"/>
              </a:rPr>
              <a:t> o </a:t>
            </a:r>
            <a:r>
              <a:rPr lang="en-US" sz="2400" b="0" i="0" u="none" strike="noStrike" cap="none" dirty="0" err="1">
                <a:solidFill>
                  <a:srgbClr val="040A24"/>
                </a:solidFill>
                <a:latin typeface="Calibri"/>
                <a:ea typeface="Calibri"/>
                <a:cs typeface="Calibri"/>
                <a:sym typeface="Calibri"/>
              </a:rPr>
              <a:t>suficiente</a:t>
            </a:r>
            <a:r>
              <a:rPr lang="en-US" sz="2400" b="0" i="0" u="none" strike="noStrike" cap="none" dirty="0">
                <a:solidFill>
                  <a:srgbClr val="040A24"/>
                </a:solidFill>
                <a:latin typeface="Calibri"/>
                <a:ea typeface="Calibri"/>
                <a:cs typeface="Calibri"/>
                <a:sym typeface="Calibri"/>
              </a:rPr>
              <a:t> para </a:t>
            </a:r>
            <a:r>
              <a:rPr lang="en-US" sz="2400" b="0" i="0" u="none" strike="noStrike" cap="none" dirty="0" err="1">
                <a:solidFill>
                  <a:srgbClr val="040A24"/>
                </a:solidFill>
                <a:latin typeface="Calibri"/>
                <a:ea typeface="Calibri"/>
                <a:cs typeface="Calibri"/>
                <a:sym typeface="Calibri"/>
              </a:rPr>
              <a:t>lançar</a:t>
            </a:r>
            <a:r>
              <a:rPr lang="en-US" sz="2400" b="0" i="0" u="none" strike="noStrike" cap="none" dirty="0">
                <a:solidFill>
                  <a:srgbClr val="040A24"/>
                </a:solidFill>
                <a:latin typeface="Calibri"/>
                <a:ea typeface="Calibri"/>
                <a:cs typeface="Calibri"/>
                <a:sym typeface="Calibri"/>
              </a:rPr>
              <a:t> o </a:t>
            </a:r>
            <a:r>
              <a:rPr lang="en-US" sz="2400" b="0" i="0" u="none" strike="noStrike" cap="none" dirty="0" err="1">
                <a:solidFill>
                  <a:srgbClr val="040A24"/>
                </a:solidFill>
                <a:latin typeface="Calibri"/>
                <a:ea typeface="Calibri"/>
                <a:cs typeface="Calibri"/>
                <a:sym typeface="Calibri"/>
              </a:rPr>
              <a:t>recurso</a:t>
            </a:r>
            <a:r>
              <a:rPr lang="en-US" sz="2400" b="0" i="0" u="none" strike="noStrike" cap="none" dirty="0">
                <a:solidFill>
                  <a:srgbClr val="040A24"/>
                </a:solidFill>
                <a:latin typeface="Calibri"/>
                <a:ea typeface="Calibri"/>
                <a:cs typeface="Calibri"/>
                <a:sym typeface="Calibri"/>
              </a:rPr>
              <a:t> do OpenAI no Azure.</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i="0" u="none" strike="noStrike" cap="none" dirty="0" err="1">
                <a:solidFill>
                  <a:srgbClr val="EA4E60"/>
                </a:solidFill>
                <a:latin typeface="Century Gothic"/>
                <a:ea typeface="Century Gothic"/>
                <a:cs typeface="Century Gothic"/>
              </a:rPr>
              <a:t>Primeiramente</a:t>
            </a:r>
            <a:r>
              <a:rPr lang="en-US" sz="4000" b="1" i="0" u="none" strike="noStrike" cap="none" dirty="0">
                <a:solidFill>
                  <a:srgbClr val="EA4E60"/>
                </a:solidFill>
                <a:latin typeface="Century Gothic"/>
                <a:ea typeface="Century Gothic"/>
                <a:cs typeface="Century Gothic"/>
              </a:rPr>
              <a:t>, deploy</a:t>
            </a:r>
          </a:p>
        </p:txBody>
      </p:sp>
      <p:sp>
        <p:nvSpPr>
          <p:cNvPr id="3" name="Espaço Reservado para Número de Slide 2">
            <a:extLst>
              <a:ext uri="{FF2B5EF4-FFF2-40B4-BE49-F238E27FC236}">
                <a16:creationId xmlns:a16="http://schemas.microsoft.com/office/drawing/2014/main" id="{E220D837-ED92-7739-3C92-62D75746109A}"/>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D93E66C7-7E71-598A-F411-36FE0EA7FCF7}"/>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58"/>
        <p:cNvGrpSpPr/>
        <p:nvPr/>
      </p:nvGrpSpPr>
      <p:grpSpPr>
        <a:xfrm>
          <a:off x="0" y="0"/>
          <a:ext cx="0" cy="0"/>
          <a:chOff x="0" y="0"/>
          <a:chExt cx="0" cy="0"/>
        </a:xfrm>
      </p:grpSpPr>
      <p:sp>
        <p:nvSpPr>
          <p:cNvPr id="259" name="Google Shape;259;g10a057ae1a2_0_175"/>
          <p:cNvSpPr txBox="1"/>
          <p:nvPr/>
        </p:nvSpPr>
        <p:spPr>
          <a:xfrm>
            <a:off x="565525" y="1355575"/>
            <a:ext cx="7737600" cy="339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pt-BR" sz="5400" b="1" i="1" u="none" strike="noStrike" cap="none" dirty="0">
                <a:solidFill>
                  <a:schemeClr val="lt1"/>
                </a:solidFill>
                <a:latin typeface="Century Gothic"/>
                <a:ea typeface="Century Gothic"/>
                <a:cs typeface="Century Gothic"/>
                <a:sym typeface="Century Gothic"/>
              </a:rPr>
              <a:t>Vamos dar </a:t>
            </a:r>
            <a:r>
              <a:rPr lang="pt-BR" sz="5400" b="1" i="1" u="none" strike="noStrike" cap="none" dirty="0" err="1">
                <a:solidFill>
                  <a:schemeClr val="lt1"/>
                </a:solidFill>
                <a:latin typeface="Century Gothic"/>
                <a:ea typeface="Century Gothic"/>
                <a:cs typeface="Century Gothic"/>
                <a:sym typeface="Century Gothic"/>
              </a:rPr>
              <a:t>deploy</a:t>
            </a:r>
            <a:r>
              <a:rPr lang="pt-BR" sz="5400" b="1" i="1" u="none" strike="noStrike" cap="none" dirty="0">
                <a:solidFill>
                  <a:schemeClr val="lt1"/>
                </a:solidFill>
                <a:latin typeface="Century Gothic"/>
                <a:ea typeface="Century Gothic"/>
                <a:cs typeface="Century Gothic"/>
                <a:sym typeface="Century Gothic"/>
              </a:rPr>
              <a:t> em nosso recurso!</a:t>
            </a:r>
            <a:endParaRPr lang="en-US" sz="3200" b="1" i="1" strike="noStrike" cap="none" dirty="0">
              <a:solidFill>
                <a:schemeClr val="bg1"/>
              </a:solidFill>
              <a:latin typeface="Century Gothic"/>
              <a:ea typeface="Century Gothic"/>
              <a:cs typeface="Century Gothic"/>
            </a:endParaRPr>
          </a:p>
        </p:txBody>
      </p:sp>
      <p:sp>
        <p:nvSpPr>
          <p:cNvPr id="262" name="Google Shape;262;g10a057ae1a2_0_175"/>
          <p:cNvSpPr txBox="1"/>
          <p:nvPr/>
        </p:nvSpPr>
        <p:spPr>
          <a:xfrm>
            <a:off x="565525" y="870475"/>
            <a:ext cx="7991400" cy="485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2400" b="0" i="0" u="none" strike="noStrike" cap="none">
                <a:solidFill>
                  <a:srgbClr val="EA4E60"/>
                </a:solidFill>
                <a:latin typeface="Century Gothic"/>
                <a:ea typeface="Century Gothic"/>
                <a:cs typeface="Century Gothic"/>
                <a:sym typeface="Century Gothic"/>
              </a:rPr>
              <a:t>Hands On! </a:t>
            </a:r>
            <a:endParaRPr lang="en-US" sz="2400" b="1" i="0" u="none" strike="noStrike" cap="none">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A9C70728-C6E1-3924-6828-5E0DC5C8BBA1}"/>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4">
            <a:extLst>
              <a:ext uri="{FF2B5EF4-FFF2-40B4-BE49-F238E27FC236}">
                <a16:creationId xmlns:a16="http://schemas.microsoft.com/office/drawing/2014/main" id="{A801286A-886B-9249-A97D-F2B134D4E911}"/>
              </a:ext>
            </a:extLst>
          </p:cNvPr>
          <p:cNvPicPr>
            <a:picLocks noChangeAspect="1"/>
          </p:cNvPicPr>
          <p:nvPr/>
        </p:nvPicPr>
        <p:blipFill>
          <a:blip r:embed="rId3"/>
          <a:stretch>
            <a:fillRect/>
          </a:stretch>
        </p:blipFill>
        <p:spPr>
          <a:xfrm>
            <a:off x="8394292" y="161566"/>
            <a:ext cx="651673" cy="2714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2">
          <a:extLst>
            <a:ext uri="{FF2B5EF4-FFF2-40B4-BE49-F238E27FC236}">
              <a16:creationId xmlns:a16="http://schemas.microsoft.com/office/drawing/2014/main" id="{C4156538-A3B0-D80A-705B-C235B07E20D0}"/>
            </a:ext>
          </a:extLst>
        </p:cNvPr>
        <p:cNvGrpSpPr/>
        <p:nvPr/>
      </p:nvGrpSpPr>
      <p:grpSpPr>
        <a:xfrm>
          <a:off x="0" y="0"/>
          <a:ext cx="0" cy="0"/>
          <a:chOff x="0" y="0"/>
          <a:chExt cx="0" cy="0"/>
        </a:xfrm>
      </p:grpSpPr>
      <p:sp>
        <p:nvSpPr>
          <p:cNvPr id="203" name="Google Shape;203;g109ffa863cd_0_328">
            <a:extLst>
              <a:ext uri="{FF2B5EF4-FFF2-40B4-BE49-F238E27FC236}">
                <a16:creationId xmlns:a16="http://schemas.microsoft.com/office/drawing/2014/main" id="{99D4D69D-5FAB-8C48-90AF-5C1817408398}"/>
              </a:ext>
            </a:extLst>
          </p:cNvPr>
          <p:cNvSpPr txBox="1"/>
          <p:nvPr/>
        </p:nvSpPr>
        <p:spPr>
          <a:xfrm>
            <a:off x="565525" y="1481050"/>
            <a:ext cx="8016900" cy="30837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1000"/>
              </a:spcBef>
              <a:spcAft>
                <a:spcPts val="0"/>
              </a:spcAft>
              <a:buNone/>
            </a:pPr>
            <a:r>
              <a:rPr lang="en-US" sz="2400" b="0" i="0" u="none" strike="noStrike" cap="none" dirty="0">
                <a:solidFill>
                  <a:srgbClr val="040A24"/>
                </a:solidFill>
                <a:latin typeface="Calibri"/>
                <a:ea typeface="Calibri"/>
                <a:cs typeface="Calibri"/>
                <a:sym typeface="Calibri"/>
              </a:rPr>
              <a:t>Agora, </a:t>
            </a:r>
            <a:r>
              <a:rPr lang="en-US" sz="2400" b="0" i="0" u="none" strike="noStrike" cap="none" dirty="0" err="1">
                <a:solidFill>
                  <a:srgbClr val="040A24"/>
                </a:solidFill>
                <a:latin typeface="Calibri"/>
                <a:ea typeface="Calibri"/>
                <a:cs typeface="Calibri"/>
                <a:sym typeface="Calibri"/>
              </a:rPr>
              <a:t>vamos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ver</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nossos</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recursos</a:t>
            </a:r>
            <a:r>
              <a:rPr lang="en-US" sz="2400" dirty="0">
                <a:solidFill>
                  <a:srgbClr val="040A24"/>
                </a:solidFill>
                <a:latin typeface="Calibri"/>
                <a:ea typeface="Calibri"/>
                <a:cs typeface="Calibri"/>
                <a:sym typeface="Calibri"/>
              </a:rPr>
              <a:t> no Azure AI Foundry!</a:t>
            </a:r>
            <a:endParaRPr sz="2400" b="0" i="0" u="none" strike="noStrike" cap="none" dirty="0">
              <a:solidFill>
                <a:srgbClr val="040A24"/>
              </a:solidFill>
              <a:latin typeface="Calibri"/>
              <a:ea typeface="Calibri"/>
              <a:cs typeface="Calibri"/>
              <a:sym typeface="Calibri"/>
            </a:endParaRPr>
          </a:p>
        </p:txBody>
      </p:sp>
      <p:sp>
        <p:nvSpPr>
          <p:cNvPr id="204" name="Google Shape;204;g109ffa863cd_0_328">
            <a:extLst>
              <a:ext uri="{FF2B5EF4-FFF2-40B4-BE49-F238E27FC236}">
                <a16:creationId xmlns:a16="http://schemas.microsoft.com/office/drawing/2014/main" id="{4C59937F-1177-B890-673D-28E3AEBB9D46}"/>
              </a:ext>
            </a:extLst>
          </p:cNvPr>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rPr>
              <a:t>Tudo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certo</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vamos</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ver</a:t>
            </a:r>
            <a:r>
              <a:rPr lang="en-US" sz="4000" b="1" dirty="0">
                <a:solidFill>
                  <a:srgbClr val="EA4E60"/>
                </a:solidFill>
                <a:latin typeface="Century Gothic"/>
                <a:ea typeface="Century Gothic"/>
                <a:cs typeface="Century Gothic"/>
              </a:rPr>
              <a:t> </a:t>
            </a:r>
            <a:r>
              <a:rPr lang="en-US" sz="4000" b="1" dirty="0" err="1">
                <a:solidFill>
                  <a:srgbClr val="EA4E60"/>
                </a:solidFill>
                <a:latin typeface="Century Gothic"/>
                <a:ea typeface="Century Gothic"/>
                <a:cs typeface="Century Gothic"/>
              </a:rPr>
              <a:t>nossa</a:t>
            </a:r>
            <a:r>
              <a:rPr lang="en-US" sz="4000" b="1" dirty="0">
                <a:solidFill>
                  <a:srgbClr val="EA4E60"/>
                </a:solidFill>
                <a:latin typeface="Century Gothic"/>
                <a:ea typeface="Century Gothic"/>
                <a:cs typeface="Century Gothic"/>
              </a:rPr>
              <a:t> UI</a:t>
            </a:r>
            <a:endParaRPr lang="en-US" sz="4000" b="1" i="0" u="none" strike="noStrike" cap="none" dirty="0">
              <a:solidFill>
                <a:srgbClr val="EA4E60"/>
              </a:solidFill>
              <a:latin typeface="Century Gothic"/>
              <a:ea typeface="Century Gothic"/>
              <a:cs typeface="Century Gothic"/>
            </a:endParaRPr>
          </a:p>
        </p:txBody>
      </p:sp>
      <p:sp>
        <p:nvSpPr>
          <p:cNvPr id="3" name="Espaço Reservado para Número de Slide 2">
            <a:extLst>
              <a:ext uri="{FF2B5EF4-FFF2-40B4-BE49-F238E27FC236}">
                <a16:creationId xmlns:a16="http://schemas.microsoft.com/office/drawing/2014/main" id="{704C1CFF-3611-4232-86DB-EC1BBEA628B2}"/>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3">
            <a:extLst>
              <a:ext uri="{FF2B5EF4-FFF2-40B4-BE49-F238E27FC236}">
                <a16:creationId xmlns:a16="http://schemas.microsoft.com/office/drawing/2014/main" id="{355961ED-21B7-B3F8-F3F8-BAD874735032}"/>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37944634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77BB1CD-F94F-4918-A4D3-8B314CA25D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2FB4E9-12F0-4220-B728-CAD7E88BF1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3604</TotalTime>
  <Words>2134</Words>
  <Application>Microsoft Office PowerPoint</Application>
  <PresentationFormat>Apresentação na tela (16:9)</PresentationFormat>
  <Paragraphs>397</Paragraphs>
  <Slides>57</Slides>
  <Notes>57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57</vt:i4>
      </vt:variant>
    </vt:vector>
  </HeadingPairs>
  <TitlesOfParts>
    <vt:vector size="65" baseType="lpstr">
      <vt:lpstr>Century Gothic</vt:lpstr>
      <vt:lpstr>Fira Code</vt:lpstr>
      <vt:lpstr>Wingdings</vt:lpstr>
      <vt:lpstr>Calibri Light</vt:lpstr>
      <vt:lpstr>Arial</vt:lpstr>
      <vt:lpstr>Calibri</vt:lpstr>
      <vt:lpstr>Segoe UI</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Elidiana Andrade da Silva</cp:lastModifiedBy>
  <cp:revision>58</cp:revision>
  <dcterms:modified xsi:type="dcterms:W3CDTF">2025-01-23T21:07:12Z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