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36"/>
  </p:notesMasterIdLst>
  <p:sldIdLst>
    <p:sldId id="288" r:id="rId5"/>
    <p:sldId id="289" r:id="rId6"/>
    <p:sldId id="277" r:id="rId7"/>
    <p:sldId id="263" r:id="rId8"/>
    <p:sldId id="264" r:id="rId9"/>
    <p:sldId id="265" r:id="rId10"/>
    <p:sldId id="266" r:id="rId11"/>
    <p:sldId id="365" r:id="rId12"/>
    <p:sldId id="362" r:id="rId13"/>
    <p:sldId id="363" r:id="rId14"/>
    <p:sldId id="364" r:id="rId15"/>
    <p:sldId id="367" r:id="rId16"/>
    <p:sldId id="301" r:id="rId17"/>
    <p:sldId id="368" r:id="rId18"/>
    <p:sldId id="369" r:id="rId19"/>
    <p:sldId id="273" r:id="rId20"/>
    <p:sldId id="275" r:id="rId21"/>
    <p:sldId id="370" r:id="rId22"/>
    <p:sldId id="344" r:id="rId23"/>
    <p:sldId id="374" r:id="rId24"/>
    <p:sldId id="375" r:id="rId25"/>
    <p:sldId id="376" r:id="rId26"/>
    <p:sldId id="345" r:id="rId27"/>
    <p:sldId id="347" r:id="rId28"/>
    <p:sldId id="346" r:id="rId29"/>
    <p:sldId id="377" r:id="rId30"/>
    <p:sldId id="378" r:id="rId31"/>
    <p:sldId id="379" r:id="rId32"/>
    <p:sldId id="373" r:id="rId33"/>
    <p:sldId id="371" r:id="rId34"/>
    <p:sldId id="372" r:id="rId35"/>
  </p:sldIdLst>
  <p:sldSz cx="9144000" cy="5143500" type="screen16x9"/>
  <p:notesSz cx="6858000" cy="9144000"/>
  <p:embeddedFontLst>
    <p:embeddedFont>
      <p:font typeface="Century Gothic" panose="020B050202020202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C"/>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361" autoAdjust="0"/>
  </p:normalViewPr>
  <p:slideViewPr>
    <p:cSldViewPr snapToGrid="0">
      <p:cViewPr varScale="1">
        <p:scale>
          <a:sx n="84" d="100"/>
          <a:sy n="84" d="100"/>
        </p:scale>
        <p:origin x="1020" y="7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84"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80" Type="http://customschemas.google.com/relationships/presentationmetadata" Target="meta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14594AB-F676-0DDE-AE05-EB37497C08E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75C02C0-E6A6-E36E-A2ED-16F3EBD33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69A44C4-959C-98DD-4485-8CAEE4493C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5494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A0144A7-4B5B-97E9-180D-1B4FE8EFB97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315D3FA-3D64-9638-FDFD-6B0906FEC7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FBD430D-DF64-52E8-05AA-F97FEBBD43E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7620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6AE1279-253E-7F6C-ED9B-B830694F47C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93420D6-7F31-F005-25B2-1EDFBDEB80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7924D9B-EBBF-EAEF-A885-5C208F4078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65322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064FD120-FE8B-EFCA-3298-8460F6B53C87}"/>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686B9200-B657-7808-58CA-EC2193CAE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CAC444C7-9883-95DC-A0F5-2630479956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 typeface="Arial" panose="020B0604020202020204" pitchFamily="34" charset="0"/>
              <a:buNone/>
            </a:pPr>
            <a:r>
              <a:rPr lang="pt-BR" sz="3200" dirty="0"/>
              <a:t>Vemos no site as variáveis para as três chamadas de foco</a:t>
            </a:r>
          </a:p>
          <a:p>
            <a:pPr marL="158750" indent="0">
              <a:buFont typeface="Arial" panose="020B0604020202020204" pitchFamily="34" charset="0"/>
              <a:buNone/>
            </a:pPr>
            <a:r>
              <a:rPr lang="pt-BR" sz="3200" dirty="0"/>
              <a:t>Vamos usar um app para ver as diferenças e aplicar elas</a:t>
            </a:r>
          </a:p>
          <a:p>
            <a:pPr marL="158750" indent="0">
              <a:buFont typeface="Arial" panose="020B0604020202020204" pitchFamily="34" charset="0"/>
              <a:buNone/>
            </a:pPr>
            <a:endParaRPr lang="pt-BR" sz="3200" dirty="0"/>
          </a:p>
        </p:txBody>
      </p:sp>
    </p:spTree>
    <p:extLst>
      <p:ext uri="{BB962C8B-B14F-4D97-AF65-F5344CB8AC3E}">
        <p14:creationId xmlns:p14="http://schemas.microsoft.com/office/powerpoint/2010/main" val="283611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13F967A-0137-FC2D-CCF8-8E3DF1E3253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4AA04D8-1AAE-C1C1-5C4C-E940049442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BAC1A70-868E-E7F3-7BA2-C5F97F42EB3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44521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EF4AA1F9-6B98-585B-E94E-CE345972CC8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DA1EEC0-C4A1-EE87-E66D-726C164047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28CA7D3-5D64-D403-2601-480ADE2FA3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31873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9A810C4-D7E3-335A-7096-47306531C64C}"/>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FA5A87E8-D57D-0452-D538-41E2966955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CC1C389-4948-39FA-51C5-CF18855991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72458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6E9EA08-9A83-D088-385D-B682E951414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DF5E19D-7813-6537-C3A5-8B4F3444B6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510BDDF2-ECA2-61C9-0C0B-EFBDC89634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3813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C31E5AF-0CE9-EAD2-A92D-B17A6DE544D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3826C73-A43A-B82A-6562-890E7AFB54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466E1D0-80E1-74D8-986F-72561EFDEF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461444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D174DA6-828E-B596-E6FF-5236E7FA7B1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D28A9DA-6ABA-0885-C1D3-00A0C25E57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618D66D-865D-F7F4-03B2-477E42D71EE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228646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CDC455F-CF9B-4A91-37B1-BED790383F0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7539AAE-451A-0070-70C9-F66197F88F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CA986B0-E659-96DF-64D7-92574F3C62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349452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5DE4BCD-C4E4-81AE-E54C-834488D98AE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F04823C-3AD7-43F5-5973-5B6E8DD178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E13C317-29C7-C321-B304-1C80F63E73C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Mencione GPT-3 como ponto de virada </a:t>
            </a:r>
          </a:p>
          <a:p>
            <a:pPr marL="0" lvl="0" indent="0" algn="l" rtl="0">
              <a:lnSpc>
                <a:spcPct val="100000"/>
              </a:lnSpc>
              <a:spcBef>
                <a:spcPts val="0"/>
              </a:spcBef>
              <a:spcAft>
                <a:spcPts val="0"/>
              </a:spcAft>
              <a:buClr>
                <a:schemeClr val="dk1"/>
              </a:buClr>
              <a:buSzPts val="1100"/>
              <a:buFont typeface="Arial"/>
              <a:buNone/>
            </a:pPr>
            <a:endParaRPr lang="pt-BR" dirty="0"/>
          </a:p>
          <a:p>
            <a:pPr marL="0" lvl="0" indent="0" algn="l" rtl="0">
              <a:lnSpc>
                <a:spcPct val="100000"/>
              </a:lnSpc>
              <a:spcBef>
                <a:spcPts val="0"/>
              </a:spcBef>
              <a:spcAft>
                <a:spcPts val="0"/>
              </a:spcAft>
              <a:buClr>
                <a:schemeClr val="dk1"/>
              </a:buClr>
              <a:buSzPts val="1100"/>
              <a:buFont typeface="Arial"/>
              <a:buNone/>
            </a:pPr>
            <a:r>
              <a:rPr lang="pt-BR" dirty="0"/>
              <a:t>Lembre dos primeiros desafios com prompts</a:t>
            </a:r>
            <a:endParaRPr dirty="0"/>
          </a:p>
        </p:txBody>
      </p:sp>
    </p:spTree>
    <p:extLst>
      <p:ext uri="{BB962C8B-B14F-4D97-AF65-F5344CB8AC3E}">
        <p14:creationId xmlns:p14="http://schemas.microsoft.com/office/powerpoint/2010/main" val="1925664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8C45BAD-4019-F6E2-652C-BD8D2FB4B0BC}"/>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F6DBE65-1771-ECC1-128F-4DF2439E8F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225854B-958F-CDE3-0C22-2F3BF943D0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301688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EAAB805-DEAB-5128-C013-705FC96B19B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8CA99FE-F7BC-3ED8-41B2-43D6C042F8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FA0FFDD-9666-AAAF-CE80-9E1C2CE380B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064174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8A3805F-06DD-5432-7086-0AF0EB54502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5FE1A41-D549-8888-023D-31EBF726A5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0AD01B5-B9A4-1981-CE10-F214C74AF9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Mencione GPT-3 como ponto de virada </a:t>
            </a:r>
          </a:p>
          <a:p>
            <a:pPr marL="0" lvl="0" indent="0" algn="l" rtl="0">
              <a:lnSpc>
                <a:spcPct val="100000"/>
              </a:lnSpc>
              <a:spcBef>
                <a:spcPts val="0"/>
              </a:spcBef>
              <a:spcAft>
                <a:spcPts val="0"/>
              </a:spcAft>
              <a:buClr>
                <a:schemeClr val="dk1"/>
              </a:buClr>
              <a:buSzPts val="1100"/>
              <a:buFont typeface="Arial"/>
              <a:buNone/>
            </a:pPr>
            <a:endParaRPr lang="pt-BR" dirty="0"/>
          </a:p>
          <a:p>
            <a:pPr marL="0" lvl="0" indent="0" algn="l" rtl="0">
              <a:lnSpc>
                <a:spcPct val="100000"/>
              </a:lnSpc>
              <a:spcBef>
                <a:spcPts val="0"/>
              </a:spcBef>
              <a:spcAft>
                <a:spcPts val="0"/>
              </a:spcAft>
              <a:buClr>
                <a:schemeClr val="dk1"/>
              </a:buClr>
              <a:buSzPts val="1100"/>
              <a:buFont typeface="Arial"/>
              <a:buNone/>
            </a:pPr>
            <a:r>
              <a:rPr lang="pt-BR" dirty="0"/>
              <a:t>Lembre dos primeiros desafios com prompts</a:t>
            </a:r>
            <a:endParaRPr dirty="0"/>
          </a:p>
        </p:txBody>
      </p:sp>
    </p:spTree>
    <p:extLst>
      <p:ext uri="{BB962C8B-B14F-4D97-AF65-F5344CB8AC3E}">
        <p14:creationId xmlns:p14="http://schemas.microsoft.com/office/powerpoint/2010/main" val="1875246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4EA3197-CC75-73DB-A138-9E295399767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E3A3CCF-7DAE-0060-0D06-E271E1B471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87484D5-4F93-D2BC-6BF2-B2895DEBD9A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Mencione GPT-3 como ponto de virada </a:t>
            </a:r>
          </a:p>
          <a:p>
            <a:pPr marL="0" lvl="0" indent="0" algn="l" rtl="0">
              <a:lnSpc>
                <a:spcPct val="100000"/>
              </a:lnSpc>
              <a:spcBef>
                <a:spcPts val="0"/>
              </a:spcBef>
              <a:spcAft>
                <a:spcPts val="0"/>
              </a:spcAft>
              <a:buClr>
                <a:schemeClr val="dk1"/>
              </a:buClr>
              <a:buSzPts val="1100"/>
              <a:buFont typeface="Arial"/>
              <a:buNone/>
            </a:pPr>
            <a:endParaRPr lang="pt-BR" dirty="0"/>
          </a:p>
          <a:p>
            <a:pPr marL="0" lvl="0" indent="0" algn="l" rtl="0">
              <a:lnSpc>
                <a:spcPct val="100000"/>
              </a:lnSpc>
              <a:spcBef>
                <a:spcPts val="0"/>
              </a:spcBef>
              <a:spcAft>
                <a:spcPts val="0"/>
              </a:spcAft>
              <a:buClr>
                <a:schemeClr val="dk1"/>
              </a:buClr>
              <a:buSzPts val="1100"/>
              <a:buFont typeface="Arial"/>
              <a:buNone/>
            </a:pPr>
            <a:r>
              <a:rPr lang="pt-BR" dirty="0"/>
              <a:t>Lembre dos primeiros desafios com prompts</a:t>
            </a:r>
            <a:endParaRPr dirty="0"/>
          </a:p>
        </p:txBody>
      </p:sp>
    </p:spTree>
    <p:extLst>
      <p:ext uri="{BB962C8B-B14F-4D97-AF65-F5344CB8AC3E}">
        <p14:creationId xmlns:p14="http://schemas.microsoft.com/office/powerpoint/2010/main" val="2315390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9814484-6691-BB58-B8F0-F2C1550B198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7EFDFBF-241D-6063-61E8-2657CF3D39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9AD1453-22AB-DDD8-5371-35A9E6018A6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Mencione GPT-3 como ponto de virada </a:t>
            </a:r>
          </a:p>
          <a:p>
            <a:pPr marL="0" lvl="0" indent="0" algn="l" rtl="0">
              <a:lnSpc>
                <a:spcPct val="100000"/>
              </a:lnSpc>
              <a:spcBef>
                <a:spcPts val="0"/>
              </a:spcBef>
              <a:spcAft>
                <a:spcPts val="0"/>
              </a:spcAft>
              <a:buClr>
                <a:schemeClr val="dk1"/>
              </a:buClr>
              <a:buSzPts val="1100"/>
              <a:buFont typeface="Arial"/>
              <a:buNone/>
            </a:pPr>
            <a:endParaRPr lang="pt-BR" dirty="0"/>
          </a:p>
          <a:p>
            <a:pPr marL="0" lvl="0" indent="0" algn="l" rtl="0">
              <a:lnSpc>
                <a:spcPct val="100000"/>
              </a:lnSpc>
              <a:spcBef>
                <a:spcPts val="0"/>
              </a:spcBef>
              <a:spcAft>
                <a:spcPts val="0"/>
              </a:spcAft>
              <a:buClr>
                <a:schemeClr val="dk1"/>
              </a:buClr>
              <a:buSzPts val="1100"/>
              <a:buFont typeface="Arial"/>
              <a:buNone/>
            </a:pPr>
            <a:r>
              <a:rPr lang="pt-BR" dirty="0"/>
              <a:t>Lembre dos primeiros desafios com prompts</a:t>
            </a:r>
            <a:endParaRPr dirty="0"/>
          </a:p>
        </p:txBody>
      </p:sp>
    </p:spTree>
    <p:extLst>
      <p:ext uri="{BB962C8B-B14F-4D97-AF65-F5344CB8AC3E}">
        <p14:creationId xmlns:p14="http://schemas.microsoft.com/office/powerpoint/2010/main" val="2365139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A5733B2C-073A-FBA1-FBDE-1548E43ABD6E}"/>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014E778F-6077-9B04-E1C7-D0DBFFF27B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981A5376-5C93-B803-0ECF-A67D109175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 typeface="Arial" panose="020B0604020202020204" pitchFamily="34" charset="0"/>
              <a:buNone/>
            </a:pPr>
            <a:r>
              <a:rPr lang="pt-BR" sz="3200" dirty="0"/>
              <a:t>Vendo a demo da Microsoft do </a:t>
            </a:r>
            <a:r>
              <a:rPr lang="pt-BR" sz="3200" dirty="0" err="1"/>
              <a:t>Semantic</a:t>
            </a:r>
            <a:r>
              <a:rPr lang="pt-BR" sz="3200" dirty="0"/>
              <a:t> Kernel</a:t>
            </a:r>
          </a:p>
          <a:p>
            <a:pPr marL="158750" indent="0">
              <a:buFont typeface="Arial" panose="020B0604020202020204" pitchFamily="34" charset="0"/>
              <a:buNone/>
            </a:pPr>
            <a:endParaRPr lang="pt-BR" sz="3200" dirty="0"/>
          </a:p>
        </p:txBody>
      </p:sp>
    </p:spTree>
    <p:extLst>
      <p:ext uri="{BB962C8B-B14F-4D97-AF65-F5344CB8AC3E}">
        <p14:creationId xmlns:p14="http://schemas.microsoft.com/office/powerpoint/2010/main" val="293930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CD6E7362-DEBD-637D-E903-535E1698E28F}"/>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42DF1059-9524-091C-0BD4-345247EF31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7B836A8E-39D1-A796-BA4D-C7D8B89D95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2459381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AB9395EE-619F-2244-828C-CA137281780D}"/>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F28F71AB-4F1B-8A48-FBC7-1D41C70527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BE97A55B-CD60-9396-51EC-5450262E542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64010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indent="0">
              <a:buClr>
                <a:schemeClr val="dk1"/>
              </a:buClr>
              <a:buNone/>
            </a:pPr>
            <a:r>
              <a:rPr lang="en-US" err="1"/>
              <a:t>Liste</a:t>
            </a:r>
            <a:r>
              <a:rPr lang="en-US"/>
              <a:t> </a:t>
            </a:r>
            <a:r>
              <a:rPr lang="en-US" err="1"/>
              <a:t>aqui</a:t>
            </a:r>
            <a:r>
              <a:rPr lang="en-US"/>
              <a:t> </a:t>
            </a:r>
            <a:r>
              <a:rPr lang="en-US" err="1"/>
              <a:t>os</a:t>
            </a:r>
            <a:r>
              <a:rPr lang="en-US"/>
              <a:t> </a:t>
            </a:r>
            <a:r>
              <a:rPr lang="en-US" err="1"/>
              <a:t>pré-requisitos</a:t>
            </a:r>
            <a:r>
              <a:rPr lang="en-US"/>
              <a:t> para o </a:t>
            </a:r>
            <a:r>
              <a:rPr lang="en-US" err="1"/>
              <a:t>tema</a:t>
            </a:r>
            <a:r>
              <a:rPr lang="en-US"/>
              <a:t>, </a:t>
            </a:r>
            <a:r>
              <a:rPr lang="en-US" err="1"/>
              <a:t>desde</a:t>
            </a:r>
            <a:r>
              <a:rPr lang="en-US"/>
              <a:t> </a:t>
            </a:r>
            <a:r>
              <a:rPr lang="en-US" err="1"/>
              <a:t>configurações</a:t>
            </a:r>
            <a:r>
              <a:rPr lang="en-US"/>
              <a:t> do </a:t>
            </a:r>
            <a:r>
              <a:rPr lang="en-US" err="1"/>
              <a:t>ambiente</a:t>
            </a:r>
            <a:r>
              <a:rPr lang="en-US"/>
              <a:t> </a:t>
            </a:r>
            <a:r>
              <a:rPr lang="en-US" err="1"/>
              <a:t>até</a:t>
            </a:r>
            <a:r>
              <a:rPr lang="en-US"/>
              <a:t> as </a:t>
            </a:r>
            <a:r>
              <a:rPr lang="en-US" err="1"/>
              <a:t>noções</a:t>
            </a:r>
            <a:r>
              <a:rPr lang="en-US"/>
              <a:t> </a:t>
            </a:r>
            <a:r>
              <a:rPr lang="en-US" err="1"/>
              <a:t>básicas</a:t>
            </a:r>
            <a:r>
              <a:rPr lang="en-US"/>
              <a:t> </a:t>
            </a:r>
            <a:r>
              <a:rPr lang="en-US" err="1"/>
              <a:t>necessárias</a:t>
            </a:r>
            <a:r>
              <a:rPr lang="en-US"/>
              <a:t> para </a:t>
            </a:r>
            <a:r>
              <a:rPr lang="en-US" err="1"/>
              <a:t>uma</a:t>
            </a:r>
            <a:r>
              <a:rPr lang="en-US"/>
              <a:t> </a:t>
            </a:r>
            <a:r>
              <a:rPr lang="en-US" err="1"/>
              <a:t>melhor</a:t>
            </a:r>
            <a:r>
              <a:rPr lang="en-US"/>
              <a:t> </a:t>
            </a:r>
            <a:r>
              <a:rPr lang="en-US" err="1"/>
              <a:t>assimilação</a:t>
            </a:r>
            <a:r>
              <a:rPr lang="en-US"/>
              <a:t> do </a:t>
            </a:r>
            <a:r>
              <a:rPr lang="en-US" err="1"/>
              <a:t>conteúdo</a:t>
            </a:r>
            <a:r>
              <a:rPr lang="en-US"/>
              <a:t>.</a:t>
            </a:r>
            <a:endParaRPr lang="pt-BR"/>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97F037E-500C-53C3-5656-224FD7F88A4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4154131-933A-B2BB-7020-6FC2DE9F76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5D2933D5-3B1F-2094-6307-A451F763CCA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12537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89A5172-F2D6-EE43-D9B6-287A3B4A39E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1C98939-859A-DAE1-B1C8-A9DE0E7839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4766F41-6F5B-53E0-0A2C-66901DBA91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569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1/23/2025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i-services/openai/reference"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learn.microsoft.com/en-us/azure/ai-services/openai/faq" TargetMode="External"/><Relationship Id="rId4" Type="http://schemas.openxmlformats.org/officeDocument/2006/relationships/hyperlink" Target="https://learn.microsoft.com/en-us/azure/ai-services/openai/how-to/monitor-opena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semantic-kernel/overview/"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API e Semantic Kernel </a:t>
            </a:r>
            <a:r>
              <a:rPr lang="en-US" sz="5000" b="1" dirty="0" err="1">
                <a:solidFill>
                  <a:srgbClr val="EA4E60"/>
                </a:solidFill>
                <a:latin typeface="Century Gothic"/>
                <a:ea typeface="Century Gothic"/>
                <a:cs typeface="Century Gothic"/>
              </a:rPr>
              <a:t>Básico</a:t>
            </a:r>
            <a:endParaRPr lang="en-US" sz="5000" b="1" dirty="0">
              <a:solidFill>
                <a:srgbClr val="EA4E60"/>
              </a:solidFill>
              <a:latin typeface="Century Gothic"/>
              <a:ea typeface="Century Gothic"/>
              <a:cs typeface="Century Gothic"/>
            </a:endParaRP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44DEB8FA-9C7C-91CC-3926-2750911FF29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7EF56A1-FA84-9DBF-3A17-05B3DEF9E02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nSpc>
                <a:spcPts val="1425"/>
              </a:lnSpc>
            </a:pPr>
            <a:r>
              <a:rPr lang="pt-BR" sz="1400" b="0" dirty="0" err="1">
                <a:solidFill>
                  <a:schemeClr val="tx1"/>
                </a:solidFill>
                <a:effectLst/>
                <a:latin typeface="Consolas" panose="020B0609020204030204" pitchFamily="49" charset="0"/>
              </a:rPr>
              <a:t>client.chat.completions.create</a:t>
            </a:r>
            <a:r>
              <a:rPr lang="pt-BR" sz="1400" b="0" dirty="0">
                <a:solidFill>
                  <a:schemeClr val="tx1"/>
                </a:solidFill>
                <a:effectLst/>
                <a:latin typeface="Consolas" panose="020B0609020204030204" pitchFamily="49" charset="0"/>
              </a:rPr>
              <a:t>(</a:t>
            </a:r>
          </a:p>
          <a:p>
            <a:pPr>
              <a:lnSpc>
                <a:spcPts val="1425"/>
              </a:lnSpc>
            </a:pPr>
            <a:r>
              <a:rPr lang="pt-BR" sz="1400" b="0" dirty="0">
                <a:solidFill>
                  <a:schemeClr val="tx1"/>
                </a:solidFill>
                <a:effectLst/>
                <a:latin typeface="Consolas" panose="020B0609020204030204" pitchFamily="49" charset="0"/>
              </a:rPr>
              <a:t>            model=</a:t>
            </a:r>
            <a:r>
              <a:rPr lang="pt-BR" sz="1400" b="0" dirty="0" err="1">
                <a:solidFill>
                  <a:schemeClr val="tx1"/>
                </a:solidFill>
                <a:effectLst/>
                <a:latin typeface="Consolas" panose="020B0609020204030204" pitchFamily="49" charset="0"/>
              </a:rPr>
              <a:t>os.getenv</a:t>
            </a:r>
            <a:r>
              <a:rPr lang="pt-BR" sz="1400" b="0" dirty="0">
                <a:solidFill>
                  <a:schemeClr val="tx1"/>
                </a:solidFill>
                <a:effectLst/>
                <a:latin typeface="Consolas" panose="020B0609020204030204" pitchFamily="49" charset="0"/>
              </a:rPr>
              <a:t>("AZURE_OPENAI_DEPLOYMENT_NAME"),</a:t>
            </a:r>
          </a:p>
          <a:p>
            <a:pPr>
              <a:lnSpc>
                <a:spcPts val="1425"/>
              </a:lnSpc>
            </a:pPr>
            <a:r>
              <a:rPr lang="pt-BR" sz="1400" b="0" dirty="0">
                <a:solidFill>
                  <a:schemeClr val="tx1"/>
                </a:solidFill>
                <a:effectLst/>
                <a:latin typeface="Consolas" panose="020B0609020204030204" pitchFamily="49" charset="0"/>
              </a:rPr>
              <a:t>            </a:t>
            </a:r>
            <a:r>
              <a:rPr lang="pt-BR" sz="1400" b="0" dirty="0" err="1">
                <a:solidFill>
                  <a:schemeClr val="tx1"/>
                </a:solidFill>
                <a:effectLst/>
                <a:latin typeface="Consolas" panose="020B0609020204030204" pitchFamily="49" charset="0"/>
              </a:rPr>
              <a:t>messages</a:t>
            </a:r>
            <a:r>
              <a:rPr lang="pt-BR" sz="1400" b="0" dirty="0">
                <a:solidFill>
                  <a:schemeClr val="tx1"/>
                </a:solidFill>
                <a:effectLst/>
                <a:latin typeface="Consolas" panose="020B0609020204030204" pitchFamily="49" charset="0"/>
              </a:rPr>
              <a:t>=</a:t>
            </a:r>
            <a:r>
              <a:rPr lang="pt-BR" sz="1400" b="0" dirty="0" err="1">
                <a:solidFill>
                  <a:schemeClr val="tx1"/>
                </a:solidFill>
                <a:effectLst/>
                <a:latin typeface="Consolas" panose="020B0609020204030204" pitchFamily="49" charset="0"/>
              </a:rPr>
              <a:t>messages</a:t>
            </a:r>
            <a:r>
              <a:rPr lang="pt-BR" sz="1400" b="0" dirty="0">
                <a:solidFill>
                  <a:schemeClr val="tx1"/>
                </a:solidFill>
                <a:effectLst/>
                <a:latin typeface="Consolas" panose="020B0609020204030204" pitchFamily="49" charset="0"/>
              </a:rPr>
              <a:t>,</a:t>
            </a:r>
          </a:p>
          <a:p>
            <a:pPr>
              <a:lnSpc>
                <a:spcPts val="1425"/>
              </a:lnSpc>
            </a:pPr>
            <a:r>
              <a:rPr lang="pt-BR" sz="1400" b="0" dirty="0">
                <a:solidFill>
                  <a:schemeClr val="tx1"/>
                </a:solidFill>
                <a:effectLst/>
                <a:latin typeface="Consolas" panose="020B0609020204030204" pitchFamily="49" charset="0"/>
              </a:rPr>
              <a:t>            </a:t>
            </a:r>
            <a:r>
              <a:rPr lang="pt-BR" sz="1400" b="0" dirty="0" err="1">
                <a:solidFill>
                  <a:schemeClr val="tx1"/>
                </a:solidFill>
                <a:effectLst/>
                <a:latin typeface="Consolas" panose="020B0609020204030204" pitchFamily="49" charset="0"/>
              </a:rPr>
              <a:t>temperature</a:t>
            </a:r>
            <a:r>
              <a:rPr lang="pt-BR" sz="1400" b="0" dirty="0">
                <a:solidFill>
                  <a:schemeClr val="tx1"/>
                </a:solidFill>
                <a:effectLst/>
                <a:latin typeface="Consolas" panose="020B0609020204030204" pitchFamily="49" charset="0"/>
              </a:rPr>
              <a:t>=0.7</a:t>
            </a:r>
          </a:p>
          <a:p>
            <a:pPr>
              <a:lnSpc>
                <a:spcPts val="1425"/>
              </a:lnSpc>
            </a:pPr>
            <a:r>
              <a:rPr lang="pt-BR" sz="1400" b="0" dirty="0">
                <a:solidFill>
                  <a:schemeClr val="tx1"/>
                </a:solidFill>
                <a:effectLst/>
                <a:latin typeface="Consolas" panose="020B0609020204030204" pitchFamily="49" charset="0"/>
              </a:rPr>
              <a:t>        )</a:t>
            </a:r>
          </a:p>
        </p:txBody>
      </p:sp>
      <p:sp>
        <p:nvSpPr>
          <p:cNvPr id="204" name="Google Shape;204;g109ffa863cd_0_328">
            <a:extLst>
              <a:ext uri="{FF2B5EF4-FFF2-40B4-BE49-F238E27FC236}">
                <a16:creationId xmlns:a16="http://schemas.microsoft.com/office/drawing/2014/main" id="{214FFECA-1619-4A7C-0BCC-86248F08EFA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Chat</a:t>
            </a:r>
          </a:p>
        </p:txBody>
      </p:sp>
      <p:sp>
        <p:nvSpPr>
          <p:cNvPr id="3" name="Espaço Reservado para Número de Slide 2">
            <a:extLst>
              <a:ext uri="{FF2B5EF4-FFF2-40B4-BE49-F238E27FC236}">
                <a16:creationId xmlns:a16="http://schemas.microsoft.com/office/drawing/2014/main" id="{0DEA7D2A-DB4A-AF59-0881-57578AB1269C}"/>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177E4B76-521D-8E2D-8A4E-FF5B860679D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03955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1642B9E0-025B-FB90-C620-75CCCB48EF33}"/>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CE832FE-B387-FF97-E9E1-D077657ED226}"/>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nSpc>
                <a:spcPts val="1425"/>
              </a:lnSpc>
            </a:pPr>
            <a:r>
              <a:rPr lang="pt-BR" sz="1400" b="0" dirty="0">
                <a:solidFill>
                  <a:schemeClr val="tx1"/>
                </a:solidFill>
                <a:effectLst/>
                <a:latin typeface="Consolas" panose="020B0609020204030204" pitchFamily="49" charset="0"/>
              </a:rPr>
              <a:t>response = </a:t>
            </a:r>
            <a:r>
              <a:rPr lang="pt-BR" sz="1400" b="0" dirty="0" err="1">
                <a:solidFill>
                  <a:schemeClr val="tx1"/>
                </a:solidFill>
                <a:effectLst/>
                <a:latin typeface="Consolas" panose="020B0609020204030204" pitchFamily="49" charset="0"/>
              </a:rPr>
              <a:t>client.images.generate</a:t>
            </a:r>
            <a:r>
              <a:rPr lang="pt-BR" sz="1400" b="0" dirty="0">
                <a:solidFill>
                  <a:schemeClr val="tx1"/>
                </a:solidFill>
                <a:effectLst/>
                <a:latin typeface="Consolas" panose="020B0609020204030204" pitchFamily="49" charset="0"/>
              </a:rPr>
              <a:t>(</a:t>
            </a:r>
          </a:p>
          <a:p>
            <a:pPr>
              <a:lnSpc>
                <a:spcPts val="1425"/>
              </a:lnSpc>
            </a:pPr>
            <a:r>
              <a:rPr lang="pt-BR" sz="1400" b="0" dirty="0">
                <a:solidFill>
                  <a:schemeClr val="tx1"/>
                </a:solidFill>
                <a:effectLst/>
                <a:latin typeface="Consolas" panose="020B0609020204030204" pitchFamily="49" charset="0"/>
              </a:rPr>
              <a:t>                model="dall-e-3",  # ou seu modelo configurado</a:t>
            </a:r>
          </a:p>
          <a:p>
            <a:pPr>
              <a:lnSpc>
                <a:spcPts val="1425"/>
              </a:lnSpc>
            </a:pPr>
            <a:r>
              <a:rPr lang="pt-BR" sz="1400" b="0" dirty="0">
                <a:solidFill>
                  <a:schemeClr val="tx1"/>
                </a:solidFill>
                <a:effectLst/>
                <a:latin typeface="Consolas" panose="020B0609020204030204" pitchFamily="49" charset="0"/>
              </a:rPr>
              <a:t>                prompt=prompt,</a:t>
            </a:r>
          </a:p>
          <a:p>
            <a:pPr>
              <a:lnSpc>
                <a:spcPts val="1425"/>
              </a:lnSpc>
            </a:pPr>
            <a:r>
              <a:rPr lang="pt-BR" sz="1400" b="0" dirty="0">
                <a:solidFill>
                  <a:schemeClr val="tx1"/>
                </a:solidFill>
                <a:effectLst/>
                <a:latin typeface="Consolas" panose="020B0609020204030204" pitchFamily="49" charset="0"/>
              </a:rPr>
              <a:t>                n=1,</a:t>
            </a:r>
          </a:p>
          <a:p>
            <a:pPr>
              <a:lnSpc>
                <a:spcPts val="1425"/>
              </a:lnSpc>
            </a:pPr>
            <a:r>
              <a:rPr lang="pt-BR" sz="1400" b="0" dirty="0">
                <a:solidFill>
                  <a:schemeClr val="tx1"/>
                </a:solidFill>
                <a:effectLst/>
                <a:latin typeface="Consolas" panose="020B0609020204030204" pitchFamily="49" charset="0"/>
              </a:rPr>
              <a:t>                </a:t>
            </a:r>
            <a:r>
              <a:rPr lang="pt-BR" sz="1400" b="0" dirty="0" err="1">
                <a:solidFill>
                  <a:schemeClr val="tx1"/>
                </a:solidFill>
                <a:effectLst/>
                <a:latin typeface="Consolas" panose="020B0609020204030204" pitchFamily="49" charset="0"/>
              </a:rPr>
              <a:t>size</a:t>
            </a:r>
            <a:r>
              <a:rPr lang="pt-BR" sz="1400" b="0" dirty="0">
                <a:solidFill>
                  <a:schemeClr val="tx1"/>
                </a:solidFill>
                <a:effectLst/>
                <a:latin typeface="Consolas" panose="020B0609020204030204" pitchFamily="49" charset="0"/>
              </a:rPr>
              <a:t>="1024x1024"</a:t>
            </a:r>
          </a:p>
          <a:p>
            <a:pPr>
              <a:lnSpc>
                <a:spcPts val="1425"/>
              </a:lnSpc>
            </a:pPr>
            <a:r>
              <a:rPr lang="pt-BR" sz="1400" b="0" dirty="0">
                <a:solidFill>
                  <a:schemeClr val="tx1"/>
                </a:solidFill>
                <a:effectLst/>
                <a:latin typeface="Consolas" panose="020B0609020204030204" pitchFamily="49" charset="0"/>
              </a:rPr>
              <a:t>            )</a:t>
            </a:r>
          </a:p>
        </p:txBody>
      </p:sp>
      <p:sp>
        <p:nvSpPr>
          <p:cNvPr id="204" name="Google Shape;204;g109ffa863cd_0_328">
            <a:extLst>
              <a:ext uri="{FF2B5EF4-FFF2-40B4-BE49-F238E27FC236}">
                <a16:creationId xmlns:a16="http://schemas.microsoft.com/office/drawing/2014/main" id="{04CC5742-AE29-7AC7-6FD9-DEC12B6EBF3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Imagem</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1D449BA-0CD2-EE88-2E9A-7CE33F6FAF1B}"/>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1C0E1AC7-7743-75FA-2C7C-78240360AF1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1507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C33B692-CFB0-B7A4-AB86-F389844A1693}"/>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C28320F-2030-E1B8-45BC-08F7FB99CDD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b="0" i="0" u="none" strike="noStrike" cap="none" dirty="0">
                <a:solidFill>
                  <a:srgbClr val="040A24"/>
                </a:solidFill>
                <a:latin typeface="Calibri"/>
                <a:ea typeface="Calibri"/>
                <a:cs typeface="Calibri"/>
                <a:sym typeface="Calibri"/>
              </a:rPr>
              <a:t>Model ID</a:t>
            </a:r>
          </a:p>
          <a:p>
            <a:pPr marL="0" marR="0" lvl="0" indent="0" algn="just" rtl="0">
              <a:lnSpc>
                <a:spcPct val="115000"/>
              </a:lnSpc>
              <a:spcBef>
                <a:spcPts val="1000"/>
              </a:spcBef>
              <a:spcAft>
                <a:spcPts val="0"/>
              </a:spcAft>
              <a:buNone/>
            </a:pPr>
            <a:r>
              <a:rPr lang="en-US" sz="2400" b="0" i="0" u="none" strike="noStrike" cap="none" dirty="0">
                <a:solidFill>
                  <a:srgbClr val="040A24"/>
                </a:solidFill>
                <a:latin typeface="Calibri"/>
                <a:ea typeface="Calibri"/>
                <a:cs typeface="Calibri"/>
                <a:sym typeface="Calibri"/>
              </a:rPr>
              <a:t>Temperature</a:t>
            </a:r>
          </a:p>
          <a:p>
            <a:pPr marL="0" marR="0" lvl="0" indent="0" algn="just" rtl="0">
              <a:lnSpc>
                <a:spcPct val="115000"/>
              </a:lnSpc>
              <a:spcBef>
                <a:spcPts val="1000"/>
              </a:spcBef>
              <a:spcAft>
                <a:spcPts val="0"/>
              </a:spcAft>
              <a:buNone/>
            </a:pPr>
            <a:r>
              <a:rPr lang="en-US" sz="2400" b="0" i="0" u="none" strike="noStrike" cap="none" dirty="0">
                <a:solidFill>
                  <a:srgbClr val="040A24"/>
                </a:solidFill>
                <a:latin typeface="Calibri"/>
                <a:ea typeface="Calibri"/>
                <a:cs typeface="Calibri"/>
                <a:sym typeface="Calibri"/>
              </a:rPr>
              <a:t>Max tokens</a:t>
            </a:r>
          </a:p>
          <a:p>
            <a:pPr marL="0" marR="0" lvl="0" indent="0" algn="just" rtl="0">
              <a:lnSpc>
                <a:spcPct val="115000"/>
              </a:lnSpc>
              <a:spcBef>
                <a:spcPts val="1000"/>
              </a:spcBef>
              <a:spcAft>
                <a:spcPts val="0"/>
              </a:spcAft>
              <a:buNone/>
            </a:pPr>
            <a:r>
              <a:rPr lang="en-US" sz="2400" b="0" i="0" u="none" strike="noStrike" cap="none" dirty="0">
                <a:solidFill>
                  <a:srgbClr val="040A24"/>
                </a:solidFill>
                <a:latin typeface="Calibri"/>
                <a:ea typeface="Calibri"/>
                <a:cs typeface="Calibri"/>
                <a:sym typeface="Calibri"/>
              </a:rPr>
              <a:t>Top P</a:t>
            </a:r>
          </a:p>
          <a:p>
            <a:pPr marL="0" marR="0" lvl="0" indent="0" algn="just" rtl="0">
              <a:lnSpc>
                <a:spcPct val="115000"/>
              </a:lnSpc>
              <a:spcBef>
                <a:spcPts val="1000"/>
              </a:spcBef>
              <a:spcAft>
                <a:spcPts val="0"/>
              </a:spcAft>
              <a:buNone/>
            </a:pPr>
            <a:r>
              <a:rPr lang="en-US" sz="2400" b="0" i="0" u="none" strike="noStrike" cap="none" dirty="0">
                <a:solidFill>
                  <a:srgbClr val="040A24"/>
                </a:solidFill>
                <a:latin typeface="Calibri"/>
                <a:ea typeface="Calibri"/>
                <a:cs typeface="Calibri"/>
                <a:sym typeface="Calibri"/>
              </a:rPr>
              <a:t>Presence/Frequency penalties</a:t>
            </a:r>
            <a:endParaRPr lang="pt-B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0086A1DD-1AA2-03C1-CFAC-BADCBDFF4BD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Variáveis</a:t>
            </a:r>
            <a:r>
              <a:rPr lang="en-US" sz="4000" b="1" i="0" u="none" strike="noStrike" cap="none" dirty="0">
                <a:solidFill>
                  <a:srgbClr val="EA4E60"/>
                </a:solidFill>
                <a:latin typeface="Century Gothic"/>
                <a:ea typeface="Century Gothic"/>
                <a:cs typeface="Century Gothic"/>
              </a:rPr>
              <a:t> </a:t>
            </a:r>
            <a:r>
              <a:rPr lang="en-US" sz="4000" b="1" i="0" u="none" strike="noStrike" cap="none" dirty="0" err="1">
                <a:solidFill>
                  <a:srgbClr val="EA4E60"/>
                </a:solidFill>
                <a:latin typeface="Century Gothic"/>
                <a:ea typeface="Century Gothic"/>
                <a:cs typeface="Century Gothic"/>
              </a:rPr>
              <a:t>mais</a:t>
            </a:r>
            <a:r>
              <a:rPr lang="en-US" sz="4000" b="1" i="0" u="none" strike="noStrike" cap="none" dirty="0">
                <a:solidFill>
                  <a:srgbClr val="EA4E60"/>
                </a:solidFill>
                <a:latin typeface="Century Gothic"/>
                <a:ea typeface="Century Gothic"/>
                <a:cs typeface="Century Gothic"/>
              </a:rPr>
              <a:t> </a:t>
            </a:r>
            <a:r>
              <a:rPr lang="en-US" sz="4000" b="1" i="0" u="none" strike="noStrike" cap="none" dirty="0" err="1">
                <a:solidFill>
                  <a:srgbClr val="EA4E60"/>
                </a:solidFill>
                <a:latin typeface="Century Gothic"/>
                <a:ea typeface="Century Gothic"/>
                <a:cs typeface="Century Gothic"/>
              </a:rPr>
              <a:t>comuns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C01F745-2AAE-9905-3552-72C8F8B2D83E}"/>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3BA36B6F-47F9-FA05-B316-33429EBCD399}"/>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49148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A16FA6FC-B8F5-BC23-0930-1A29FC11AB26}"/>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008EA90B-1C8D-80C9-A74D-FDFFF395A685}"/>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Explorando a chamada API</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1E7F5471-71F3-AB74-CB96-18AAEE21E940}"/>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6E523F4-448F-375C-6C8F-DB69F5C47E56}"/>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4">
            <a:extLst>
              <a:ext uri="{FF2B5EF4-FFF2-40B4-BE49-F238E27FC236}">
                <a16:creationId xmlns:a16="http://schemas.microsoft.com/office/drawing/2014/main" id="{89712D18-DA44-DF95-D7C7-E7D723AE244D}"/>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9388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3786D0D-1A9A-D98F-F97B-885379D75A2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F023CA7D-DE4C-1D65-7C78-CC89B0A092B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Dados no Azure + </a:t>
            </a:r>
            <a:r>
              <a:rPr lang="pt-BR" sz="2400" b="0" i="0" u="none" strike="noStrike" cap="none" dirty="0" err="1">
                <a:solidFill>
                  <a:srgbClr val="040A24"/>
                </a:solidFill>
                <a:latin typeface="Calibri"/>
                <a:ea typeface="Calibri"/>
                <a:cs typeface="Calibri"/>
                <a:sym typeface="Calibri"/>
              </a:rPr>
              <a:t>Env</a:t>
            </a:r>
            <a:r>
              <a:rPr lang="pt-BR" sz="2400" b="0" i="0" u="none" strike="noStrike" cap="none" dirty="0">
                <a:solidFill>
                  <a:srgbClr val="040A24"/>
                </a:solidFill>
                <a:latin typeface="Calibri"/>
                <a:ea typeface="Calibri"/>
                <a:cs typeface="Calibri"/>
                <a:sym typeface="Calibri"/>
              </a:rPr>
              <a:t> segura + Logs!</a:t>
            </a:r>
          </a:p>
        </p:txBody>
      </p:sp>
      <p:sp>
        <p:nvSpPr>
          <p:cNvPr id="204" name="Google Shape;204;g109ffa863cd_0_328">
            <a:extLst>
              <a:ext uri="{FF2B5EF4-FFF2-40B4-BE49-F238E27FC236}">
                <a16:creationId xmlns:a16="http://schemas.microsoft.com/office/drawing/2014/main" id="{C2F908E1-FB85-113B-3F01-21C3FF3154F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a:solidFill>
                  <a:srgbClr val="EA4E60"/>
                </a:solidFill>
                <a:latin typeface="Century Gothic"/>
                <a:ea typeface="Century Gothic"/>
                <a:cs typeface="Century Gothic"/>
              </a:rPr>
              <a:t>Armazenamento Seguro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DA4989F-F8BE-FAD2-2D1C-DFDEA3245F2F}"/>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4D9A7B91-F7F2-3094-94EF-DE32DF22E43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96064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4CBC14E5-6CCB-9F86-DDDF-BF1FB6668FE4}"/>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047402B2-7654-604C-F0E6-2C159152146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Azure Monitor!</a:t>
            </a:r>
          </a:p>
        </p:txBody>
      </p:sp>
      <p:sp>
        <p:nvSpPr>
          <p:cNvPr id="3" name="Espaço Reservado para Número de Slide 2">
            <a:extLst>
              <a:ext uri="{FF2B5EF4-FFF2-40B4-BE49-F238E27FC236}">
                <a16:creationId xmlns:a16="http://schemas.microsoft.com/office/drawing/2014/main" id="{D7FA161D-7BB4-1E56-FB08-45E9FF7B7280}"/>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2240F443-B670-71CE-D172-7EAF86F01320}"/>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5124" name="Picture 4" descr="Screenshot that shows out-of-box dashboards for an Azure OpenAI resource in the Azure portal.">
            <a:extLst>
              <a:ext uri="{FF2B5EF4-FFF2-40B4-BE49-F238E27FC236}">
                <a16:creationId xmlns:a16="http://schemas.microsoft.com/office/drawing/2014/main" id="{49A073C3-F071-38CA-D433-8796F506D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995" y="1481050"/>
            <a:ext cx="5403689" cy="361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38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https://learn.microsoft.com/en-us/azure/ai-services/openai/reference</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https://learn.microsoft.com/en-us/azure/ai-services/openai/how-to/monitor-openai</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5"/>
              </a:rPr>
              <a:t>https://learn.microsoft.com/en-us/azure/ai-services/openai/faq</a:t>
            </a:r>
            <a:endParaRPr lang="pt-BR" sz="1600" i="1" dirty="0">
              <a:solidFill>
                <a:schemeClr val="dk1"/>
              </a:solidFill>
              <a:latin typeface="Calibri"/>
              <a:ea typeface="Calibri"/>
              <a:cs typeface="Calibri"/>
              <a:sym typeface="Calibri"/>
            </a:endParaRP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295ED18-A814-4E32-CB0F-E538E60E43FD}"/>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AFC0D4B1-3278-1F8F-E273-E1620019B958}"/>
              </a:ext>
            </a:extLst>
          </p:cNvPr>
          <p:cNvPicPr>
            <a:picLocks noChangeAspect="1"/>
          </p:cNvPicPr>
          <p:nvPr/>
        </p:nvPicPr>
        <p:blipFill>
          <a:blip r:embed="rId6"/>
          <a:stretch>
            <a:fillRect/>
          </a:stretch>
        </p:blipFill>
        <p:spPr>
          <a:xfrm>
            <a:off x="8427350" y="150783"/>
            <a:ext cx="597049" cy="2512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17</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0FDAE804-02C7-E72A-59A2-C144A23B3262}"/>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5E46F3E2-CBAA-19BE-6A71-7FB37D4975F4}"/>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API e </a:t>
            </a:r>
            <a:r>
              <a:rPr lang="pt-BR" sz="2400" i="0" u="none" strike="noStrike" cap="none" dirty="0" err="1">
                <a:solidFill>
                  <a:srgbClr val="A5A5A5"/>
                </a:solidFill>
                <a:latin typeface="Calibri"/>
                <a:ea typeface="Calibri"/>
                <a:cs typeface="Calibri"/>
              </a:rPr>
              <a:t>Semantic</a:t>
            </a:r>
            <a:r>
              <a:rPr lang="pt-BR" sz="2400" i="0" u="none" strike="noStrike" cap="none" dirty="0">
                <a:solidFill>
                  <a:srgbClr val="A5A5A5"/>
                </a:solidFill>
                <a:latin typeface="Calibri"/>
                <a:ea typeface="Calibri"/>
                <a:cs typeface="Calibri"/>
              </a:rPr>
              <a:t> Kernel Básico</a:t>
            </a:r>
          </a:p>
        </p:txBody>
      </p:sp>
      <p:sp>
        <p:nvSpPr>
          <p:cNvPr id="196" name="Google Shape;196;p5">
            <a:extLst>
              <a:ext uri="{FF2B5EF4-FFF2-40B4-BE49-F238E27FC236}">
                <a16:creationId xmlns:a16="http://schemas.microsoft.com/office/drawing/2014/main" id="{407ACAD3-8115-B960-E22B-EF92F66AFC69}"/>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Introdução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ao</a:t>
            </a:r>
            <a:r>
              <a:rPr lang="en-US" sz="4000" b="1" i="0" u="none" strike="noStrike" cap="none" dirty="0">
                <a:solidFill>
                  <a:srgbClr val="EA4E60"/>
                </a:solidFill>
                <a:latin typeface="Century Gothic"/>
                <a:ea typeface="Century Gothic"/>
                <a:cs typeface="Century Gothic"/>
                <a:sym typeface="Century Gothic"/>
              </a:rPr>
              <a:t> Semantic Kernel</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FD8F38F3-EA6B-810D-4827-21585270CD10}"/>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4">
            <a:extLst>
              <a:ext uri="{FF2B5EF4-FFF2-40B4-BE49-F238E27FC236}">
                <a16:creationId xmlns:a16="http://schemas.microsoft.com/office/drawing/2014/main" id="{3EE330FD-758E-AA66-FD2D-E0E914412224}"/>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79321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17699DE8-7A2A-06C1-E0EF-41E90D3B27BF}"/>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5648956-F2A9-5975-9EB8-72D382351BA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err="1">
                <a:solidFill>
                  <a:srgbClr val="040A24"/>
                </a:solidFill>
                <a:latin typeface="Calibri"/>
                <a:ea typeface="Calibri"/>
                <a:cs typeface="Calibri"/>
                <a:sym typeface="Calibri"/>
              </a:rPr>
              <a:t>Semantic</a:t>
            </a:r>
            <a:r>
              <a:rPr lang="pt-BR" sz="2400" b="0" i="0" u="none" strike="noStrike" cap="none" dirty="0">
                <a:solidFill>
                  <a:srgbClr val="040A24"/>
                </a:solidFill>
                <a:latin typeface="Calibri"/>
                <a:ea typeface="Calibri"/>
                <a:cs typeface="Calibri"/>
                <a:sym typeface="Calibri"/>
              </a:rPr>
              <a:t> Kernel - &gt; Middleware de IA!</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C792F83E-2D50-DEDA-D127-AE296869385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Primeiramente</a:t>
            </a:r>
            <a:r>
              <a:rPr lang="en-US" sz="4000" b="1" i="0" u="none" strike="noStrike" cap="none" dirty="0">
                <a:solidFill>
                  <a:srgbClr val="EA4E60"/>
                </a:solidFill>
                <a:latin typeface="Century Gothic"/>
                <a:ea typeface="Century Gothic"/>
                <a:cs typeface="Century Gothic"/>
              </a:rPr>
              <a:t>, o </a:t>
            </a:r>
            <a:r>
              <a:rPr lang="en-US" sz="4000" b="1" i="0" u="none" strike="noStrike" cap="none" dirty="0" err="1">
                <a:solidFill>
                  <a:srgbClr val="EA4E60"/>
                </a:solidFill>
                <a:latin typeface="Century Gothic"/>
                <a:ea typeface="Century Gothic"/>
                <a:cs typeface="Century Gothic"/>
              </a:rPr>
              <a:t>quê</a:t>
            </a:r>
            <a:r>
              <a:rPr lang="en-US" sz="4000" b="1" i="0" u="none" strike="noStrike" cap="none" dirty="0">
                <a:solidFill>
                  <a:srgbClr val="EA4E60"/>
                </a:solidFill>
                <a:latin typeface="Century Gothic"/>
                <a:ea typeface="Century Gothic"/>
                <a:cs typeface="Century Gothic"/>
              </a:rPr>
              <a:t> é o Semantic Kernel?</a:t>
            </a:r>
          </a:p>
        </p:txBody>
      </p:sp>
      <p:sp>
        <p:nvSpPr>
          <p:cNvPr id="3" name="Espaço Reservado para Número de Slide 2">
            <a:extLst>
              <a:ext uri="{FF2B5EF4-FFF2-40B4-BE49-F238E27FC236}">
                <a16:creationId xmlns:a16="http://schemas.microsoft.com/office/drawing/2014/main" id="{4DE6C67B-8EE6-E790-053E-892A71FA8669}"/>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9577EF7C-67E4-493F-B51B-A23997516149}"/>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6821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C627199-FEC6-6F02-C65C-BF855FBC30A9}"/>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FA7755F7-C338-40A9-3713-54074079519D}"/>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6146" name="Picture 2" descr="Intro Image">
            <a:extLst>
              <a:ext uri="{FF2B5EF4-FFF2-40B4-BE49-F238E27FC236}">
                <a16:creationId xmlns:a16="http://schemas.microsoft.com/office/drawing/2014/main" id="{9C749287-5B53-95FE-A7A4-B30B49233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88" y="300622"/>
            <a:ext cx="4997348" cy="454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8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3A9E0FD-D592-BB07-53E9-BA747430A6F7}"/>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74D71452-805E-6889-5D19-ECC43C2D653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Mais </a:t>
            </a:r>
            <a:r>
              <a:rPr lang="en-US" sz="4000" b="1" i="0" u="none" strike="noStrike" cap="none" dirty="0" err="1">
                <a:solidFill>
                  <a:srgbClr val="EA4E60"/>
                </a:solidFill>
                <a:latin typeface="Century Gothic"/>
                <a:ea typeface="Century Gothic"/>
                <a:cs typeface="Century Gothic"/>
              </a:rPr>
              <a:t>f</a:t>
            </a:r>
            <a:r>
              <a:rPr lang="en-US" sz="4000" b="1" dirty="0" err="1">
                <a:solidFill>
                  <a:srgbClr val="EA4E60"/>
                </a:solidFill>
                <a:latin typeface="Century Gothic"/>
                <a:ea typeface="Century Gothic"/>
                <a:cs typeface="Century Gothic"/>
              </a:rPr>
              <a:t>uncionalidades</a:t>
            </a:r>
            <a:r>
              <a:rPr lang="en-US" sz="4000" b="1" dirty="0">
                <a:solidFill>
                  <a:srgbClr val="EA4E60"/>
                </a:solidFill>
                <a:latin typeface="Century Gothic"/>
                <a:ea typeface="Century Gothic"/>
                <a:cs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D7E4256-2BC5-1C18-E02B-B70AF7F29849}"/>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48748E17-478D-BC09-76D9-65507A43E2A2}"/>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7170" name="Picture 2" descr="Modular Extensibility">
            <a:extLst>
              <a:ext uri="{FF2B5EF4-FFF2-40B4-BE49-F238E27FC236}">
                <a16:creationId xmlns:a16="http://schemas.microsoft.com/office/drawing/2014/main" id="{B704C89E-AB34-E3C0-1E38-D8227F6D6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25" y="1715609"/>
            <a:ext cx="6340092" cy="276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37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8BEDCC1B-D5FC-F549-B5BE-302E14AA609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ABA432F-8BBC-82E2-9CC7-8D62B8F6731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i="0" u="none" strike="noStrike" cap="none" dirty="0">
                <a:solidFill>
                  <a:srgbClr val="040A24"/>
                </a:solidFill>
                <a:latin typeface="Calibri"/>
                <a:ea typeface="Calibri"/>
                <a:cs typeface="Calibri"/>
                <a:sym typeface="Calibri"/>
              </a:rPr>
              <a:t>Funcionalidades extras</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Colocar funções de processo automático</a:t>
            </a:r>
          </a:p>
          <a:p>
            <a:pPr marL="342900" marR="0" lvl="0" indent="-342900" algn="just" rtl="0">
              <a:lnSpc>
                <a:spcPct val="115000"/>
              </a:lnSpc>
              <a:spcBef>
                <a:spcPts val="1000"/>
              </a:spcBef>
              <a:spcAft>
                <a:spcPts val="0"/>
              </a:spcAft>
              <a:buFontTx/>
              <a:buChar char="-"/>
            </a:pPr>
            <a:r>
              <a:rPr lang="pt-BR" sz="2400" b="0" i="0" u="none" strike="noStrike" cap="none" dirty="0">
                <a:solidFill>
                  <a:srgbClr val="040A24"/>
                </a:solidFill>
                <a:latin typeface="Calibri"/>
                <a:ea typeface="Calibri"/>
                <a:cs typeface="Calibri"/>
                <a:sym typeface="Calibri"/>
              </a:rPr>
              <a:t>Agentes de IA!</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6D49C40D-BE4D-1EC6-EAC7-9B25054E3E1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Para </a:t>
            </a:r>
            <a:r>
              <a:rPr lang="en-US" sz="4000" b="1" i="0" u="none" strike="noStrike" cap="none" dirty="0" err="1">
                <a:solidFill>
                  <a:srgbClr val="EA4E60"/>
                </a:solidFill>
                <a:latin typeface="Century Gothic"/>
                <a:ea typeface="Century Gothic"/>
                <a:cs typeface="Century Gothic"/>
              </a:rPr>
              <a:t>quê</a:t>
            </a:r>
            <a:r>
              <a:rPr lang="en-US" sz="4000" b="1" i="0" u="none" strike="noStrike" cap="none" dirty="0">
                <a:solidFill>
                  <a:srgbClr val="EA4E60"/>
                </a:solidFill>
                <a:latin typeface="Century Gothic"/>
                <a:ea typeface="Century Gothic"/>
                <a:cs typeface="Century Gothic"/>
              </a:rPr>
              <a:t> serve o Semantic Kernel?</a:t>
            </a:r>
          </a:p>
        </p:txBody>
      </p:sp>
      <p:sp>
        <p:nvSpPr>
          <p:cNvPr id="3" name="Espaço Reservado para Número de Slide 2">
            <a:extLst>
              <a:ext uri="{FF2B5EF4-FFF2-40B4-BE49-F238E27FC236}">
                <a16:creationId xmlns:a16="http://schemas.microsoft.com/office/drawing/2014/main" id="{7C579A08-66C7-30DD-75A5-2E8578F930A6}"/>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3">
            <a:extLst>
              <a:ext uri="{FF2B5EF4-FFF2-40B4-BE49-F238E27FC236}">
                <a16:creationId xmlns:a16="http://schemas.microsoft.com/office/drawing/2014/main" id="{556DDF03-D9A6-E425-CE53-E20FE96C5E2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0267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3F7E925-D26F-D6AB-4637-EBFED8F0D963}"/>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1511B45-19D1-8E41-6E0C-37F88A0B890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a:solidFill>
                  <a:srgbClr val="040A24"/>
                </a:solidFill>
                <a:latin typeface="Calibri"/>
                <a:ea typeface="Calibri"/>
                <a:cs typeface="Calibri"/>
                <a:sym typeface="Calibri"/>
              </a:rPr>
              <a:t>Kernel</a:t>
            </a:r>
          </a:p>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a:solidFill>
                  <a:srgbClr val="040A24"/>
                </a:solidFill>
                <a:latin typeface="Calibri"/>
                <a:ea typeface="Calibri"/>
                <a:cs typeface="Calibri"/>
                <a:sym typeface="Calibri"/>
              </a:rPr>
              <a:t>Skills</a:t>
            </a:r>
          </a:p>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err="1">
                <a:solidFill>
                  <a:srgbClr val="040A24"/>
                </a:solidFill>
                <a:latin typeface="Calibri"/>
                <a:ea typeface="Calibri"/>
                <a:cs typeface="Calibri"/>
                <a:sym typeface="Calibri"/>
              </a:rPr>
              <a:t>Functions</a:t>
            </a:r>
            <a:endParaRPr lang="pt-BR" sz="2400" b="0" i="0" u="none" strike="noStrike" cap="none"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err="1">
                <a:solidFill>
                  <a:srgbClr val="040A24"/>
                </a:solidFill>
                <a:latin typeface="Calibri"/>
                <a:ea typeface="Calibri"/>
                <a:cs typeface="Calibri"/>
                <a:sym typeface="Calibri"/>
              </a:rPr>
              <a:t>Memory</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2BAB3634-D614-3E57-C2D2-BB93B3ADB7D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a:solidFill>
                  <a:srgbClr val="EA4E60"/>
                </a:solidFill>
                <a:latin typeface="Century Gothic"/>
                <a:ea typeface="Century Gothic"/>
                <a:cs typeface="Century Gothic"/>
              </a:rPr>
              <a:t>Arquitetura Básica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A4F9E42-4152-EE1A-FDED-2A58F0CBFBE3}"/>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3">
            <a:extLst>
              <a:ext uri="{FF2B5EF4-FFF2-40B4-BE49-F238E27FC236}">
                <a16:creationId xmlns:a16="http://schemas.microsoft.com/office/drawing/2014/main" id="{7B72F111-D6A3-A3FB-0ADD-41221136C70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68120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B1072554-C122-C4F8-02E4-0CDA611DCBDA}"/>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EE4953B3-3968-16F3-3B9B-26C3CEED92F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Kernel</a:t>
            </a:r>
          </a:p>
        </p:txBody>
      </p:sp>
      <p:sp>
        <p:nvSpPr>
          <p:cNvPr id="3" name="Espaço Reservado para Número de Slide 2">
            <a:extLst>
              <a:ext uri="{FF2B5EF4-FFF2-40B4-BE49-F238E27FC236}">
                <a16:creationId xmlns:a16="http://schemas.microsoft.com/office/drawing/2014/main" id="{0BA761E5-EB5E-25A6-86A0-789F492C59F2}"/>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5" name="Imagem 3">
            <a:extLst>
              <a:ext uri="{FF2B5EF4-FFF2-40B4-BE49-F238E27FC236}">
                <a16:creationId xmlns:a16="http://schemas.microsoft.com/office/drawing/2014/main" id="{8DEFA7AC-6F3C-A99F-731A-5AE29967E15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10242" name="Picture 2" descr="The kernel is at the center of everything in Semantic Kernel">
            <a:extLst>
              <a:ext uri="{FF2B5EF4-FFF2-40B4-BE49-F238E27FC236}">
                <a16:creationId xmlns:a16="http://schemas.microsoft.com/office/drawing/2014/main" id="{48624AAF-3C03-D7C3-380F-CCCFED699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25" y="1668994"/>
            <a:ext cx="6543413" cy="308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23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CFB95AD-7FFA-E911-5804-F99FC633A972}"/>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6882EE6E-A2E0-D0E3-8FFC-01A2202F333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rPr>
              <a:t>Functions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03FF9A9-E28D-B1CC-06AB-DEA041468696}"/>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3">
            <a:extLst>
              <a:ext uri="{FF2B5EF4-FFF2-40B4-BE49-F238E27FC236}">
                <a16:creationId xmlns:a16="http://schemas.microsoft.com/office/drawing/2014/main" id="{257847D6-5784-DD1A-54B2-B5DFAEFEA9A8}"/>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9218" name="Picture 2" descr="PromptTemplates, NativeCode, OpenAPI specs and TextSearch can be turned into plugins.">
            <a:extLst>
              <a:ext uri="{FF2B5EF4-FFF2-40B4-BE49-F238E27FC236}">
                <a16:creationId xmlns:a16="http://schemas.microsoft.com/office/drawing/2014/main" id="{78DAE9FA-0394-6441-C110-94102FD84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575" y="1369626"/>
            <a:ext cx="5715262" cy="364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26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8D859474-BA84-A8C0-B8D0-F22FBEE31F9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485541E-20B8-048F-71EC-C46EC7A2C5F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a:solidFill>
                  <a:srgbClr val="040A24"/>
                </a:solidFill>
                <a:latin typeface="Calibri"/>
                <a:ea typeface="Calibri"/>
                <a:cs typeface="Calibri"/>
                <a:sym typeface="Calibri"/>
              </a:rPr>
              <a:t>Vector Stores</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Usando uma API para buscar dados rapidamente</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E8C68E2C-F83D-B03A-280E-39FE5594D94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Memory</a:t>
            </a:r>
          </a:p>
        </p:txBody>
      </p:sp>
      <p:sp>
        <p:nvSpPr>
          <p:cNvPr id="3" name="Espaço Reservado para Número de Slide 2">
            <a:extLst>
              <a:ext uri="{FF2B5EF4-FFF2-40B4-BE49-F238E27FC236}">
                <a16:creationId xmlns:a16="http://schemas.microsoft.com/office/drawing/2014/main" id="{53706309-E25C-C85F-D4F5-AEB1EAF9587F}"/>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5" name="Imagem 3">
            <a:extLst>
              <a:ext uri="{FF2B5EF4-FFF2-40B4-BE49-F238E27FC236}">
                <a16:creationId xmlns:a16="http://schemas.microsoft.com/office/drawing/2014/main" id="{64EBA5AD-4339-CDC8-03B9-C049E5B5DE7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9945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A80DB59-5E9A-6BDA-B3C3-A7E16F8FAE00}"/>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423DBCD8-C10F-C490-8EE7-2C4310D1232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Filtros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9B1C84E-BE0C-8759-49B3-00E4B5D148D6}"/>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3">
            <a:extLst>
              <a:ext uri="{FF2B5EF4-FFF2-40B4-BE49-F238E27FC236}">
                <a16:creationId xmlns:a16="http://schemas.microsoft.com/office/drawing/2014/main" id="{C937EAD7-3825-A69F-3D23-9B9FE3E9A8D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11266" name="Picture 2" descr="Semantic Kernel Filters">
            <a:extLst>
              <a:ext uri="{FF2B5EF4-FFF2-40B4-BE49-F238E27FC236}">
                <a16:creationId xmlns:a16="http://schemas.microsoft.com/office/drawing/2014/main" id="{C4EECA12-C1F8-75D6-DC03-8C0272AE5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169" y="1481050"/>
            <a:ext cx="7432646" cy="293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3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896FB70-1B44-77A0-4326-3BEAD1070709}"/>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CF687396-B9BB-9216-7256-8BAA8CB6313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Demo do SK</a:t>
            </a:r>
          </a:p>
        </p:txBody>
      </p:sp>
      <p:sp>
        <p:nvSpPr>
          <p:cNvPr id="3" name="Espaço Reservado para Número de Slide 2">
            <a:extLst>
              <a:ext uri="{FF2B5EF4-FFF2-40B4-BE49-F238E27FC236}">
                <a16:creationId xmlns:a16="http://schemas.microsoft.com/office/drawing/2014/main" id="{D758F1CF-584E-04AC-4F6B-AC7716239662}"/>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5" name="Imagem 3">
            <a:extLst>
              <a:ext uri="{FF2B5EF4-FFF2-40B4-BE49-F238E27FC236}">
                <a16:creationId xmlns:a16="http://schemas.microsoft.com/office/drawing/2014/main" id="{0569D885-C697-3BC5-2420-AAD916BD9E79}"/>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12290" name="Picture 2" descr="Semantic Kernel Python map">
            <a:extLst>
              <a:ext uri="{FF2B5EF4-FFF2-40B4-BE49-F238E27FC236}">
                <a16:creationId xmlns:a16="http://schemas.microsoft.com/office/drawing/2014/main" id="{CFF678B7-302D-87D8-297A-6A26BD081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25" y="1715609"/>
            <a:ext cx="7491369" cy="197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607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C2BCD23D-41B8-C607-DF83-11E106E0CA5B}"/>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B2B61FB3-2E1E-6A5F-7C9E-9DAF98845024}"/>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Explorando a demo do </a:t>
            </a:r>
            <a:r>
              <a:rPr lang="pt-BR" sz="5400" b="1" i="1" u="none" strike="noStrike" cap="none" dirty="0" err="1">
                <a:solidFill>
                  <a:schemeClr val="lt1"/>
                </a:solidFill>
                <a:latin typeface="Century Gothic"/>
                <a:ea typeface="Century Gothic"/>
                <a:cs typeface="Century Gothic"/>
                <a:sym typeface="Century Gothic"/>
              </a:rPr>
              <a:t>Semantic</a:t>
            </a:r>
            <a:r>
              <a:rPr lang="pt-BR" sz="5400" b="1" i="1" u="none" strike="noStrike" cap="none" dirty="0">
                <a:solidFill>
                  <a:schemeClr val="lt1"/>
                </a:solidFill>
                <a:latin typeface="Century Gothic"/>
                <a:ea typeface="Century Gothic"/>
                <a:cs typeface="Century Gothic"/>
                <a:sym typeface="Century Gothic"/>
              </a:rPr>
              <a:t> Kernel</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384A3EB6-D69D-CE4A-DA3B-126270209424}"/>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EA1EC46-0EF3-4B61-4527-B02CF6A8A6BA}"/>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4">
            <a:extLst>
              <a:ext uri="{FF2B5EF4-FFF2-40B4-BE49-F238E27FC236}">
                <a16:creationId xmlns:a16="http://schemas.microsoft.com/office/drawing/2014/main" id="{A78700C1-D947-69F1-C4DA-72B49386CE76}"/>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40866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err="1">
                <a:solidFill>
                  <a:srgbClr val="040A24"/>
                </a:solidFill>
                <a:latin typeface="Calibri"/>
                <a:ea typeface="Calibri"/>
                <a:cs typeface="Calibri"/>
                <a:sym typeface="Calibri"/>
              </a:rPr>
              <a:t>Entender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detalhes</a:t>
            </a:r>
            <a:r>
              <a:rPr lang="en-US" sz="2400" dirty="0">
                <a:solidFill>
                  <a:srgbClr val="040A24"/>
                </a:solidFill>
                <a:latin typeface="Calibri"/>
                <a:ea typeface="Calibri"/>
                <a:cs typeface="Calibri"/>
                <a:sym typeface="Calibri"/>
              </a:rPr>
              <a:t> de </a:t>
            </a:r>
            <a:r>
              <a:rPr lang="en-US" sz="2400" dirty="0" err="1">
                <a:solidFill>
                  <a:srgbClr val="040A24"/>
                </a:solidFill>
                <a:latin typeface="Calibri"/>
                <a:ea typeface="Calibri"/>
                <a:cs typeface="Calibri"/>
                <a:sym typeface="Calibri"/>
              </a:rPr>
              <a:t>implementação</a:t>
            </a:r>
            <a:r>
              <a:rPr lang="en-US" sz="2400" dirty="0">
                <a:solidFill>
                  <a:srgbClr val="040A24"/>
                </a:solidFill>
                <a:latin typeface="Calibri"/>
                <a:ea typeface="Calibri"/>
                <a:cs typeface="Calibri"/>
                <a:sym typeface="Calibri"/>
              </a:rPr>
              <a:t> de APIs no Azure OpenAI, </a:t>
            </a:r>
            <a:r>
              <a:rPr lang="en-US" sz="2400" dirty="0" err="1">
                <a:solidFill>
                  <a:srgbClr val="040A24"/>
                </a:solidFill>
                <a:latin typeface="Calibri"/>
                <a:ea typeface="Calibri"/>
                <a:cs typeface="Calibri"/>
                <a:sym typeface="Calibri"/>
              </a:rPr>
              <a:t>além</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uma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pequena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introdução</a:t>
            </a:r>
            <a:r>
              <a:rPr lang="en-US" sz="2400" dirty="0">
                <a:solidFill>
                  <a:srgbClr val="040A24"/>
                </a:solidFill>
                <a:latin typeface="Calibri"/>
                <a:ea typeface="Calibri"/>
                <a:cs typeface="Calibri"/>
                <a:sym typeface="Calibri"/>
              </a:rPr>
              <a:t> a </a:t>
            </a:r>
            <a:r>
              <a:rPr lang="en-US" sz="2400" dirty="0" err="1">
                <a:solidFill>
                  <a:srgbClr val="040A24"/>
                </a:solidFill>
                <a:latin typeface="Calibri"/>
                <a:ea typeface="Calibri"/>
                <a:cs typeface="Calibri"/>
                <a:sym typeface="Calibri"/>
              </a:rPr>
              <a:t>Agentes</a:t>
            </a:r>
            <a:r>
              <a:rPr lang="en-US" sz="2400" dirty="0">
                <a:solidFill>
                  <a:srgbClr val="040A24"/>
                </a:solidFill>
                <a:latin typeface="Calibri"/>
                <a:ea typeface="Calibri"/>
                <a:cs typeface="Calibri"/>
                <a:sym typeface="Calibri"/>
              </a:rPr>
              <a:t> de IA e </a:t>
            </a:r>
            <a:r>
              <a:rPr lang="en-US" sz="2400" dirty="0" err="1">
                <a:solidFill>
                  <a:srgbClr val="040A24"/>
                </a:solidFill>
                <a:latin typeface="Calibri"/>
                <a:ea typeface="Calibri"/>
                <a:cs typeface="Calibri"/>
                <a:sym typeface="Calibri"/>
              </a:rPr>
              <a:t>compreender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eles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funcionam</a:t>
            </a:r>
            <a:r>
              <a:rPr lang="en-US" sz="2400" dirty="0">
                <a:solidFill>
                  <a:srgbClr val="040A24"/>
                </a:solidFill>
                <a:latin typeface="Calibri"/>
                <a:ea typeface="Calibri"/>
                <a:cs typeface="Calibri"/>
                <a:sym typeface="Calibri"/>
              </a:rPr>
              <a:t>.</a:t>
            </a:r>
            <a:endParaRPr sz="2400" dirty="0">
              <a:solidFill>
                <a:srgbClr val="040A24"/>
              </a:solidFill>
              <a:latin typeface="Calibri"/>
              <a:ea typeface="Calibri"/>
              <a:cs typeface="Calibri"/>
              <a:sym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E5B8F2F8-EAFE-FA0F-A653-E8D566FE4C3B}"/>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15ADD943-38B0-EC7E-5C78-73399EA6DFE6}"/>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https://learn.microsoft.com/en-us/semantic-kernel/overview/</a:t>
            </a:r>
            <a:endParaRPr lang="pt-B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487239A7-91C1-55A8-F1CB-7241088F3B07}"/>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CCCB5C1-2EE9-3B1C-F74B-75C4486EB775}"/>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5" name="Imagem 3">
            <a:extLst>
              <a:ext uri="{FF2B5EF4-FFF2-40B4-BE49-F238E27FC236}">
                <a16:creationId xmlns:a16="http://schemas.microsoft.com/office/drawing/2014/main" id="{33FF5FAA-D07B-E672-4DB7-B8FEE49A8732}"/>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86232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7A94414D-9B6B-12FE-6FA9-5C45269CC7FE}"/>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595CC05B-E63A-E505-5B83-7F783740CAEF}"/>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7DBAEEA4-8FF2-48C2-8AAC-C5A4E1BD4AE9}"/>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8EF6935-82AE-D222-02A7-8038C1D6224C}"/>
              </a:ext>
            </a:extLst>
          </p:cNvPr>
          <p:cNvSpPr>
            <a:spLocks noGrp="1"/>
          </p:cNvSpPr>
          <p:nvPr>
            <p:ph type="sldNum" idx="12"/>
          </p:nvPr>
        </p:nvSpPr>
        <p:spPr/>
        <p:txBody>
          <a:bodyPr/>
          <a:lstStyle/>
          <a:p>
            <a:r>
              <a:rPr lang="en-US"/>
              <a:t>[</a:t>
            </a:r>
            <a:fld id="{00000000-1234-1234-1234-123412341234}" type="slidenum">
              <a:rPr lang="en-US" dirty="0">
                <a:solidFill>
                  <a:srgbClr val="EA4E60"/>
                </a:solidFill>
              </a:rPr>
              <a:t>31</a:t>
            </a:fld>
            <a:r>
              <a:rPr lang="en-US"/>
              <a:t>]</a:t>
            </a:r>
            <a:endParaRPr lang="pt-BR"/>
          </a:p>
        </p:txBody>
      </p:sp>
      <p:pic>
        <p:nvPicPr>
          <p:cNvPr id="4" name="Imagem 3">
            <a:extLst>
              <a:ext uri="{FF2B5EF4-FFF2-40B4-BE49-F238E27FC236}">
                <a16:creationId xmlns:a16="http://schemas.microsoft.com/office/drawing/2014/main" id="{B3C51950-B4E1-D8B4-D3B8-F5203B41C96A}"/>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98162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buClr>
                <a:srgbClr val="040A24"/>
              </a:buClr>
              <a:buSzPts val="2400"/>
              <a:buFont typeface="Wingdings"/>
              <a:buChar char="ü"/>
            </a:pPr>
            <a:r>
              <a:rPr lang="en-US" sz="2400" dirty="0" err="1">
                <a:solidFill>
                  <a:srgbClr val="040A24"/>
                </a:solidFill>
                <a:latin typeface="Calibri"/>
                <a:ea typeface="Calibri"/>
                <a:cs typeface="Calibri"/>
              </a:rPr>
              <a:t>Acesso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ao</a:t>
            </a:r>
            <a:r>
              <a:rPr lang="en-US" sz="2400" dirty="0">
                <a:solidFill>
                  <a:srgbClr val="040A24"/>
                </a:solidFill>
                <a:latin typeface="Calibri"/>
                <a:ea typeface="Calibri"/>
                <a:cs typeface="Calibri"/>
              </a:rPr>
              <a:t> Azure OpenAI</a:t>
            </a:r>
          </a:p>
          <a:p>
            <a:pPr marL="419100" indent="-342900">
              <a:buClr>
                <a:srgbClr val="040A24"/>
              </a:buClr>
              <a:buSzPts val="2400"/>
              <a:buFont typeface="Wingdings"/>
              <a:buChar char="ü"/>
            </a:pPr>
            <a:r>
              <a:rPr lang="en-US" sz="2400" dirty="0">
                <a:solidFill>
                  <a:srgbClr val="040A24"/>
                </a:solidFill>
                <a:latin typeface="Calibri"/>
                <a:ea typeface="Calibri"/>
                <a:cs typeface="Calibri"/>
              </a:rPr>
              <a:t>Ter </a:t>
            </a:r>
            <a:r>
              <a:rPr lang="en-US" sz="2400" dirty="0" err="1">
                <a:solidFill>
                  <a:srgbClr val="040A24"/>
                </a:solidFill>
                <a:latin typeface="Calibri"/>
                <a:ea typeface="Calibri"/>
                <a:cs typeface="Calibri"/>
              </a:rPr>
              <a:t>noção</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LLMs </a:t>
            </a:r>
            <a:r>
              <a:rPr lang="en-US" sz="2400" dirty="0" err="1">
                <a:solidFill>
                  <a:srgbClr val="040A24"/>
                </a:solidFill>
                <a:latin typeface="Calibri"/>
                <a:ea typeface="Calibri"/>
                <a:cs typeface="Calibri"/>
              </a:rPr>
              <a:t>funcionam</a:t>
            </a:r>
            <a:endParaRPr lang="en-US" sz="2400" dirty="0">
              <a:solidFill>
                <a:srgbClr val="040A24"/>
              </a:solidFill>
              <a:latin typeface="Calibri"/>
              <a:ea typeface="Calibri"/>
              <a:cs typeface="Calibri"/>
            </a:endParaRPr>
          </a:p>
          <a:p>
            <a:pPr marL="419100" indent="-342900">
              <a:buClr>
                <a:srgbClr val="040A24"/>
              </a:buClr>
              <a:buSzPts val="2400"/>
              <a:buFont typeface="Wingdings"/>
              <a:buChar char="ü"/>
            </a:pPr>
            <a:r>
              <a:rPr lang="en-US" sz="2400" dirty="0" err="1">
                <a:solidFill>
                  <a:srgbClr val="040A24"/>
                </a:solidFill>
                <a:latin typeface="Calibri"/>
                <a:ea typeface="Calibri"/>
                <a:cs typeface="Calibri"/>
              </a:rPr>
              <a:t>Compreender</a:t>
            </a:r>
            <a:r>
              <a:rPr lang="en-US" sz="2400" dirty="0">
                <a:solidFill>
                  <a:srgbClr val="040A24"/>
                </a:solidFill>
                <a:latin typeface="Calibri"/>
                <a:ea typeface="Calibri"/>
                <a:cs typeface="Calibri"/>
              </a:rPr>
              <a:t> o </a:t>
            </a:r>
            <a:r>
              <a:rPr lang="en-US" sz="2400" dirty="0" err="1">
                <a:solidFill>
                  <a:srgbClr val="040A24"/>
                </a:solidFill>
                <a:latin typeface="Calibri"/>
                <a:ea typeface="Calibri"/>
                <a:cs typeface="Calibri"/>
              </a:rPr>
              <a:t>básico</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codificação</a:t>
            </a:r>
            <a:endParaRPr lang="en-US" sz="2400" dirty="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B7BB7D6-497D-5E00-850D-A213CF0D14D6}"/>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F4D555A0-887D-C200-6E6E-EBF99EEE2B3C}"/>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Entender melhor sobre as Chamadas de API necessárias para usar em aplicações.</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Compreender como funciona a base do </a:t>
            </a:r>
            <a:r>
              <a:rPr lang="pt-BR" sz="2400" b="1" dirty="0" err="1">
                <a:solidFill>
                  <a:srgbClr val="040A24"/>
                </a:solidFill>
                <a:latin typeface="Calibri"/>
                <a:ea typeface="Calibri"/>
                <a:cs typeface="Calibri"/>
                <a:sym typeface="Calibri"/>
              </a:rPr>
              <a:t>Semantic</a:t>
            </a:r>
            <a:r>
              <a:rPr lang="pt-BR" sz="2400" b="1" dirty="0">
                <a:solidFill>
                  <a:srgbClr val="040A24"/>
                </a:solidFill>
                <a:latin typeface="Calibri"/>
                <a:ea typeface="Calibri"/>
                <a:cs typeface="Calibri"/>
                <a:sym typeface="Calibri"/>
              </a:rPr>
              <a:t> Kernel e IA de Agentes</a:t>
            </a:r>
            <a:endParaRPr lang="en-US" sz="2400" b="1" dirty="0">
              <a:solidFill>
                <a:srgbClr val="040A24"/>
              </a:solidFill>
              <a:latin typeface="Calibri"/>
              <a:ea typeface="Calibri"/>
              <a:cs typeface="Calibr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API e </a:t>
            </a:r>
            <a:r>
              <a:rPr lang="pt-BR" sz="2400" i="0" u="none" strike="noStrike" cap="none" dirty="0" err="1">
                <a:solidFill>
                  <a:srgbClr val="A5A5A5"/>
                </a:solidFill>
                <a:latin typeface="Calibri"/>
                <a:ea typeface="Calibri"/>
                <a:cs typeface="Calibri"/>
              </a:rPr>
              <a:t>Semantic</a:t>
            </a:r>
            <a:r>
              <a:rPr lang="pt-BR" sz="2400" i="0" u="none" strike="noStrike" cap="none" dirty="0">
                <a:solidFill>
                  <a:srgbClr val="A5A5A5"/>
                </a:solidFill>
                <a:latin typeface="Calibri"/>
                <a:ea typeface="Calibri"/>
                <a:cs typeface="Calibri"/>
              </a:rPr>
              <a:t> Kernel Básico</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Azure OpenAI API</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Todos os modos do Azure OpenAI são suportados:</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Chat</a:t>
            </a:r>
          </a:p>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a:solidFill>
                  <a:srgbClr val="040A24"/>
                </a:solidFill>
                <a:latin typeface="Calibri"/>
                <a:ea typeface="Calibri"/>
                <a:cs typeface="Calibri"/>
                <a:sym typeface="Calibri"/>
              </a:rPr>
              <a:t>Completar</a:t>
            </a:r>
          </a:p>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a:solidFill>
                  <a:srgbClr val="040A24"/>
                </a:solidFill>
                <a:latin typeface="Calibri"/>
                <a:ea typeface="Calibri"/>
                <a:cs typeface="Calibri"/>
                <a:sym typeface="Calibri"/>
              </a:rPr>
              <a:t>Imagens</a:t>
            </a:r>
          </a:p>
          <a:p>
            <a:pPr marL="342900" marR="0" lvl="0" indent="-342900" algn="just" rtl="0">
              <a:lnSpc>
                <a:spcPct val="115000"/>
              </a:lnSpc>
              <a:spcBef>
                <a:spcPts val="1000"/>
              </a:spcBef>
              <a:spcAft>
                <a:spcPts val="0"/>
              </a:spcAft>
              <a:buFont typeface="Arial" panose="020B0604020202020204" pitchFamily="34" charset="0"/>
              <a:buChar char="•"/>
            </a:pPr>
            <a:r>
              <a:rPr lang="pt-BR" sz="2400" b="0" i="0" u="none" strike="noStrike" cap="none" dirty="0">
                <a:solidFill>
                  <a:srgbClr val="040A24"/>
                </a:solidFill>
                <a:latin typeface="Calibri"/>
                <a:ea typeface="Calibri"/>
                <a:cs typeface="Calibri"/>
                <a:sym typeface="Calibri"/>
              </a:rPr>
              <a:t>Áudio</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API do Azure OpenAI</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DBB8BB0-1C81-4DEE-A2BB-04A4F75B465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58F8105-9858-EB34-7B65-F118A771366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nSpc>
                <a:spcPts val="1425"/>
              </a:lnSpc>
            </a:pPr>
            <a:r>
              <a:rPr lang="pt-BR" sz="1800" b="0" dirty="0" err="1">
                <a:solidFill>
                  <a:schemeClr val="tx1"/>
                </a:solidFill>
                <a:effectLst/>
                <a:latin typeface="Consolas" panose="020B0609020204030204" pitchFamily="49" charset="0"/>
              </a:rPr>
              <a:t>client</a:t>
            </a:r>
            <a:r>
              <a:rPr lang="pt-BR" sz="1800" b="0" dirty="0">
                <a:solidFill>
                  <a:schemeClr val="tx1"/>
                </a:solidFill>
                <a:effectLst/>
                <a:latin typeface="Consolas" panose="020B0609020204030204" pitchFamily="49" charset="0"/>
              </a:rPr>
              <a:t> = </a:t>
            </a:r>
            <a:r>
              <a:rPr lang="pt-BR" sz="1800" b="0" dirty="0" err="1">
                <a:solidFill>
                  <a:schemeClr val="tx1"/>
                </a:solidFill>
                <a:effectLst/>
                <a:latin typeface="Consolas" panose="020B0609020204030204" pitchFamily="49" charset="0"/>
              </a:rPr>
              <a:t>AzureOpenAI</a:t>
            </a:r>
            <a:r>
              <a:rPr lang="pt-BR" sz="1800" b="0" dirty="0">
                <a:solidFill>
                  <a:schemeClr val="tx1"/>
                </a:solidFill>
                <a:effectLst/>
                <a:latin typeface="Consolas" panose="020B0609020204030204" pitchFamily="49" charset="0"/>
              </a:rPr>
              <a:t>(</a:t>
            </a:r>
          </a:p>
          <a:p>
            <a:pPr>
              <a:lnSpc>
                <a:spcPts val="1425"/>
              </a:lnSpc>
            </a:pPr>
            <a:r>
              <a:rPr lang="pt-BR" sz="1800" b="0" dirty="0">
                <a:solidFill>
                  <a:schemeClr val="tx1"/>
                </a:solidFill>
                <a:effectLst/>
                <a:latin typeface="Consolas" panose="020B0609020204030204" pitchFamily="49" charset="0"/>
              </a:rPr>
              <a:t>  </a:t>
            </a:r>
            <a:r>
              <a:rPr lang="pt-BR" sz="1800" b="0" dirty="0" err="1">
                <a:solidFill>
                  <a:schemeClr val="tx1"/>
                </a:solidFill>
                <a:effectLst/>
                <a:latin typeface="Consolas" panose="020B0609020204030204" pitchFamily="49" charset="0"/>
              </a:rPr>
              <a:t>azure_endpoint</a:t>
            </a:r>
            <a:r>
              <a:rPr lang="pt-BR" sz="1800" b="0" dirty="0">
                <a:solidFill>
                  <a:schemeClr val="tx1"/>
                </a:solidFill>
                <a:effectLst/>
                <a:latin typeface="Consolas" panose="020B0609020204030204" pitchFamily="49" charset="0"/>
              </a:rPr>
              <a:t> = </a:t>
            </a:r>
            <a:r>
              <a:rPr lang="pt-BR" sz="1800" b="0" dirty="0" err="1">
                <a:solidFill>
                  <a:schemeClr val="tx1"/>
                </a:solidFill>
                <a:effectLst/>
                <a:latin typeface="Consolas" panose="020B0609020204030204" pitchFamily="49" charset="0"/>
              </a:rPr>
              <a:t>os.getenv</a:t>
            </a:r>
            <a:r>
              <a:rPr lang="pt-BR" sz="1800" b="0" dirty="0">
                <a:solidFill>
                  <a:schemeClr val="tx1"/>
                </a:solidFill>
                <a:effectLst/>
                <a:latin typeface="Consolas" panose="020B0609020204030204" pitchFamily="49" charset="0"/>
              </a:rPr>
              <a:t>("AZURE_OPENAI_ENDPOINT"), </a:t>
            </a:r>
          </a:p>
          <a:p>
            <a:pPr>
              <a:lnSpc>
                <a:spcPts val="1425"/>
              </a:lnSpc>
            </a:pPr>
            <a:r>
              <a:rPr lang="pt-BR" sz="1800" b="0" dirty="0">
                <a:solidFill>
                  <a:schemeClr val="tx1"/>
                </a:solidFill>
                <a:effectLst/>
                <a:latin typeface="Consolas" panose="020B0609020204030204" pitchFamily="49" charset="0"/>
              </a:rPr>
              <a:t>  </a:t>
            </a:r>
            <a:r>
              <a:rPr lang="pt-BR" sz="1800" b="0" dirty="0" err="1">
                <a:solidFill>
                  <a:schemeClr val="tx1"/>
                </a:solidFill>
                <a:effectLst/>
                <a:latin typeface="Consolas" panose="020B0609020204030204" pitchFamily="49" charset="0"/>
              </a:rPr>
              <a:t>api_key</a:t>
            </a:r>
            <a:r>
              <a:rPr lang="pt-BR" sz="1800" b="0" dirty="0">
                <a:solidFill>
                  <a:schemeClr val="tx1"/>
                </a:solidFill>
                <a:effectLst/>
                <a:latin typeface="Consolas" panose="020B0609020204030204" pitchFamily="49" charset="0"/>
              </a:rPr>
              <a:t>=</a:t>
            </a:r>
            <a:r>
              <a:rPr lang="pt-BR" sz="1800" b="0" dirty="0" err="1">
                <a:solidFill>
                  <a:schemeClr val="tx1"/>
                </a:solidFill>
                <a:effectLst/>
                <a:latin typeface="Consolas" panose="020B0609020204030204" pitchFamily="49" charset="0"/>
              </a:rPr>
              <a:t>os.getenv</a:t>
            </a:r>
            <a:r>
              <a:rPr lang="pt-BR" sz="1800" b="0" dirty="0">
                <a:solidFill>
                  <a:schemeClr val="tx1"/>
                </a:solidFill>
                <a:effectLst/>
                <a:latin typeface="Consolas" panose="020B0609020204030204" pitchFamily="49" charset="0"/>
              </a:rPr>
              <a:t>("AZURE_OPENAI_API_KEY"),  </a:t>
            </a:r>
          </a:p>
          <a:p>
            <a:pPr>
              <a:lnSpc>
                <a:spcPts val="1425"/>
              </a:lnSpc>
            </a:pPr>
            <a:r>
              <a:rPr lang="pt-BR" sz="1800" b="0" dirty="0">
                <a:solidFill>
                  <a:schemeClr val="tx1"/>
                </a:solidFill>
                <a:effectLst/>
                <a:latin typeface="Consolas" panose="020B0609020204030204" pitchFamily="49" charset="0"/>
              </a:rPr>
              <a:t>  </a:t>
            </a:r>
            <a:r>
              <a:rPr lang="pt-BR" sz="1800" b="0" dirty="0" err="1">
                <a:solidFill>
                  <a:schemeClr val="tx1"/>
                </a:solidFill>
                <a:effectLst/>
                <a:latin typeface="Consolas" panose="020B0609020204030204" pitchFamily="49" charset="0"/>
              </a:rPr>
              <a:t>api_version</a:t>
            </a:r>
            <a:r>
              <a:rPr lang="pt-BR" sz="1800" b="0" dirty="0">
                <a:solidFill>
                  <a:schemeClr val="tx1"/>
                </a:solidFill>
                <a:effectLst/>
                <a:latin typeface="Consolas" panose="020B0609020204030204" pitchFamily="49" charset="0"/>
              </a:rPr>
              <a:t>="2024-02-01"</a:t>
            </a:r>
          </a:p>
          <a:p>
            <a:pPr>
              <a:lnSpc>
                <a:spcPts val="1425"/>
              </a:lnSpc>
            </a:pPr>
            <a:r>
              <a:rPr lang="pt-BR" sz="1800" b="0" dirty="0">
                <a:solidFill>
                  <a:schemeClr val="tx1"/>
                </a:solidFill>
                <a:effectLst/>
                <a:latin typeface="Consolas" panose="020B0609020204030204" pitchFamily="49" charset="0"/>
              </a:rPr>
              <a:t>)</a:t>
            </a:r>
          </a:p>
        </p:txBody>
      </p:sp>
      <p:sp>
        <p:nvSpPr>
          <p:cNvPr id="204" name="Google Shape;204;g109ffa863cd_0_328">
            <a:extLst>
              <a:ext uri="{FF2B5EF4-FFF2-40B4-BE49-F238E27FC236}">
                <a16:creationId xmlns:a16="http://schemas.microsoft.com/office/drawing/2014/main" id="{0BACAC84-A5C0-E67B-2EEA-64C61CF23DF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Como chamar o </a:t>
            </a:r>
            <a:r>
              <a:rPr lang="en-US" sz="4000" b="1" i="0" u="none" strike="noStrike" cap="none" dirty="0" err="1">
                <a:solidFill>
                  <a:srgbClr val="EA4E60"/>
                </a:solidFill>
                <a:latin typeface="Century Gothic"/>
                <a:ea typeface="Century Gothic"/>
                <a:cs typeface="Century Gothic"/>
              </a:rPr>
              <a:t>objeto</a:t>
            </a:r>
            <a:r>
              <a:rPr lang="en-US" sz="4000" b="1" i="0" u="none" strike="noStrike" cap="none" dirty="0">
                <a:solidFill>
                  <a:srgbClr val="EA4E60"/>
                </a:solidFill>
                <a:latin typeface="Century Gothic"/>
                <a:ea typeface="Century Gothic"/>
                <a:cs typeface="Century Gothic"/>
              </a:rPr>
              <a:t>?</a:t>
            </a:r>
          </a:p>
        </p:txBody>
      </p:sp>
      <p:sp>
        <p:nvSpPr>
          <p:cNvPr id="3" name="Espaço Reservado para Número de Slide 2">
            <a:extLst>
              <a:ext uri="{FF2B5EF4-FFF2-40B4-BE49-F238E27FC236}">
                <a16:creationId xmlns:a16="http://schemas.microsoft.com/office/drawing/2014/main" id="{B12DE445-71AE-20AE-9B48-1EE4332CD482}"/>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1492A74B-32F5-F74E-B99E-FA65C24C426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19380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8FDA562-60C7-84F3-F409-F66066B2243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AE774B9-F8DA-8EBB-B8AB-6C552A1BD20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POST https://{endpoint}/openai/deployments/{deployment-id}/completions?api-version=2024-10-21</a:t>
            </a:r>
          </a:p>
          <a:p>
            <a:pPr marL="0" marR="0" lvl="0" indent="0" algn="just" rtl="0">
              <a:lnSpc>
                <a:spcPct val="115000"/>
              </a:lnSpc>
              <a:spcBef>
                <a:spcPts val="1000"/>
              </a:spcBef>
              <a:spcAft>
                <a:spcPts val="0"/>
              </a:spcAft>
              <a:buNone/>
            </a:pPr>
            <a:endParaRPr lang="en-US" sz="1050" b="0" i="0" u="none" strike="noStrike" cap="none"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a:t>
            </a: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 "prompt": [</a:t>
            </a: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  "tell me a joke about mango"],</a:t>
            </a: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 "</a:t>
            </a:r>
            <a:r>
              <a:rPr lang="en-US" sz="1050" b="0" i="0" u="none" strike="noStrike" cap="none" dirty="0" err="1">
                <a:solidFill>
                  <a:srgbClr val="040A24"/>
                </a:solidFill>
                <a:latin typeface="Calibri"/>
                <a:ea typeface="Calibri"/>
                <a:cs typeface="Calibri"/>
                <a:sym typeface="Calibri"/>
              </a:rPr>
              <a:t>max_tokens</a:t>
            </a:r>
            <a:r>
              <a:rPr lang="en-US" sz="1050" b="0" i="0" u="none" strike="noStrike" cap="none" dirty="0">
                <a:solidFill>
                  <a:srgbClr val="040A24"/>
                </a:solidFill>
                <a:latin typeface="Calibri"/>
                <a:ea typeface="Calibri"/>
                <a:cs typeface="Calibri"/>
                <a:sym typeface="Calibri"/>
              </a:rPr>
              <a:t>": 32,</a:t>
            </a: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 "temperature": 1.0,</a:t>
            </a: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 "n": 1</a:t>
            </a:r>
          </a:p>
          <a:p>
            <a:pPr marL="0" marR="0" lvl="0" indent="0" algn="just" rtl="0">
              <a:lnSpc>
                <a:spcPct val="115000"/>
              </a:lnSpc>
              <a:spcBef>
                <a:spcPts val="1000"/>
              </a:spcBef>
              <a:spcAft>
                <a:spcPts val="0"/>
              </a:spcAft>
              <a:buNone/>
            </a:pPr>
            <a:r>
              <a:rPr lang="en-US" sz="1050" b="0" i="0" u="none" strike="noStrike" cap="none" dirty="0">
                <a:solidFill>
                  <a:srgbClr val="040A24"/>
                </a:solidFill>
                <a:latin typeface="Calibri"/>
                <a:ea typeface="Calibri"/>
                <a:cs typeface="Calibri"/>
                <a:sym typeface="Calibri"/>
              </a:rPr>
              <a:t>}</a:t>
            </a:r>
            <a:endParaRPr lang="pt-BR" sz="105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9705A9DC-B415-D176-4B21-17CA913BC29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Completar</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0116440-C546-5007-DCE2-A9A2048AFF4E}"/>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8034F924-A454-8C5C-2B6E-86AABC0ABB3A}"/>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400753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E77BB1CD-F94F-4918-A4D3-8B314CA25D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7913</TotalTime>
  <Words>1010</Words>
  <Application>Microsoft Office PowerPoint</Application>
  <PresentationFormat>Apresentação na tela (16:9)</PresentationFormat>
  <Paragraphs>153</Paragraphs>
  <Slides>31</Slides>
  <Notes>31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31</vt:i4>
      </vt:variant>
    </vt:vector>
  </HeadingPairs>
  <TitlesOfParts>
    <vt:vector size="39" baseType="lpstr">
      <vt:lpstr>Century Gothic</vt:lpstr>
      <vt:lpstr>Wingdings</vt:lpstr>
      <vt:lpstr>Calibri Light</vt:lpstr>
      <vt:lpstr>Arial</vt:lpstr>
      <vt:lpstr>Calibri</vt:lpstr>
      <vt:lpstr>Segoe UI</vt:lpstr>
      <vt:lpstr>Consolas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64</cp:revision>
  <dcterms:modified xsi:type="dcterms:W3CDTF">2025-01-23T18:33:30Z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