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481F-2FD6-424C-A35F-E50D46C5376B}" type="datetimeFigureOut">
              <a:rPr lang="pt-BR" smtClean="0"/>
              <a:t>24/05/2015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5DDB-23E2-45D9-95E7-8FC6DC1E0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5165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481F-2FD6-424C-A35F-E50D46C5376B}" type="datetimeFigureOut">
              <a:rPr lang="pt-BR" smtClean="0"/>
              <a:t>24/05/2015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5DDB-23E2-45D9-95E7-8FC6DC1E0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713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481F-2FD6-424C-A35F-E50D46C5376B}" type="datetimeFigureOut">
              <a:rPr lang="pt-BR" smtClean="0"/>
              <a:t>24/05/2015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5DDB-23E2-45D9-95E7-8FC6DC1E0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6369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481F-2FD6-424C-A35F-E50D46C5376B}" type="datetimeFigureOut">
              <a:rPr lang="pt-BR" smtClean="0"/>
              <a:t>24/05/2015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5DDB-23E2-45D9-95E7-8FC6DC1E0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89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481F-2FD6-424C-A35F-E50D46C5376B}" type="datetimeFigureOut">
              <a:rPr lang="pt-BR" smtClean="0"/>
              <a:t>24/05/2015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5DDB-23E2-45D9-95E7-8FC6DC1E0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643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481F-2FD6-424C-A35F-E50D46C5376B}" type="datetimeFigureOut">
              <a:rPr lang="pt-BR" smtClean="0"/>
              <a:t>24/05/2015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5DDB-23E2-45D9-95E7-8FC6DC1E0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976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481F-2FD6-424C-A35F-E50D46C5376B}" type="datetimeFigureOut">
              <a:rPr lang="pt-BR" smtClean="0"/>
              <a:t>24/05/2015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5DDB-23E2-45D9-95E7-8FC6DC1E0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588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481F-2FD6-424C-A35F-E50D46C5376B}" type="datetimeFigureOut">
              <a:rPr lang="pt-BR" smtClean="0"/>
              <a:t>24/05/2015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5DDB-23E2-45D9-95E7-8FC6DC1E0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334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481F-2FD6-424C-A35F-E50D46C5376B}" type="datetimeFigureOut">
              <a:rPr lang="pt-BR" smtClean="0"/>
              <a:t>24/05/2015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5DDB-23E2-45D9-95E7-8FC6DC1E0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399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481F-2FD6-424C-A35F-E50D46C5376B}" type="datetimeFigureOut">
              <a:rPr lang="pt-BR" smtClean="0"/>
              <a:t>24/05/2015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5DDB-23E2-45D9-95E7-8FC6DC1E0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0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481F-2FD6-424C-A35F-E50D46C5376B}" type="datetimeFigureOut">
              <a:rPr lang="pt-BR" smtClean="0"/>
              <a:t>24/05/2015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5DDB-23E2-45D9-95E7-8FC6DC1E0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1687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0481F-2FD6-424C-A35F-E50D46C5376B}" type="datetimeFigureOut">
              <a:rPr lang="pt-BR" smtClean="0"/>
              <a:t>24/05/2015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E5DDB-23E2-45D9-95E7-8FC6DC1E0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6335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gif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624696" y="404664"/>
            <a:ext cx="3883408" cy="424847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89096"/>
            <a:ext cx="1052513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tângulo 9"/>
          <p:cNvSpPr/>
          <p:nvPr/>
        </p:nvSpPr>
        <p:spPr>
          <a:xfrm>
            <a:off x="2051721" y="888618"/>
            <a:ext cx="2808311" cy="1591153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912659"/>
            <a:ext cx="826973" cy="399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upo 4"/>
          <p:cNvGrpSpPr/>
          <p:nvPr/>
        </p:nvGrpSpPr>
        <p:grpSpPr>
          <a:xfrm>
            <a:off x="1368764" y="1102061"/>
            <a:ext cx="1365913" cy="866972"/>
            <a:chOff x="2196501" y="1985964"/>
            <a:chExt cx="1990800" cy="1263600"/>
          </a:xfrm>
        </p:grpSpPr>
        <p:pic>
          <p:nvPicPr>
            <p:cNvPr id="1032" name="Picture 8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6501" y="1985964"/>
              <a:ext cx="1990800" cy="126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2149" y="2049392"/>
              <a:ext cx="1897803" cy="1096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CaixaDeTexto 5"/>
          <p:cNvSpPr txBox="1"/>
          <p:nvPr/>
        </p:nvSpPr>
        <p:spPr>
          <a:xfrm>
            <a:off x="3923928" y="889096"/>
            <a:ext cx="920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HGM Client</a:t>
            </a:r>
            <a:endParaRPr lang="en-US" sz="1200" dirty="0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2987823" y="1252160"/>
            <a:ext cx="1771931" cy="4322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Motion </a:t>
            </a:r>
          </a:p>
          <a:p>
            <a:r>
              <a:rPr lang="en-US" sz="1100" dirty="0" smtClean="0"/>
              <a:t>Control</a:t>
            </a:r>
            <a:endParaRPr lang="en-US" sz="1100" dirty="0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75" y="3383009"/>
            <a:ext cx="861442" cy="931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tângulo de cantos arredondados 23"/>
          <p:cNvSpPr/>
          <p:nvPr/>
        </p:nvSpPr>
        <p:spPr>
          <a:xfrm>
            <a:off x="2987823" y="1853797"/>
            <a:ext cx="1771931" cy="4322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Game</a:t>
            </a:r>
          </a:p>
          <a:p>
            <a:r>
              <a:rPr lang="en-US" sz="1100" dirty="0" smtClean="0"/>
              <a:t>Rendering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052" y="1898027"/>
            <a:ext cx="761517" cy="41918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063" y="1275435"/>
            <a:ext cx="613499" cy="408999"/>
          </a:xfrm>
          <a:prstGeom prst="rect">
            <a:avLst/>
          </a:prstGeom>
        </p:spPr>
      </p:pic>
      <p:sp>
        <p:nvSpPr>
          <p:cNvPr id="25" name="Retângulo 24"/>
          <p:cNvSpPr/>
          <p:nvPr/>
        </p:nvSpPr>
        <p:spPr>
          <a:xfrm>
            <a:off x="2051137" y="2723620"/>
            <a:ext cx="2808311" cy="1591153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3902782" y="4016097"/>
            <a:ext cx="9572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HGM Server</a:t>
            </a:r>
            <a:endParaRPr lang="en-US" sz="12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624696" y="404664"/>
            <a:ext cx="1814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Health Monitoring System</a:t>
            </a:r>
            <a:endParaRPr lang="en-US" sz="12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71826" y="2410715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User</a:t>
            </a:r>
            <a:endParaRPr lang="en-US" sz="12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328043" y="4298612"/>
            <a:ext cx="965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Healthcare</a:t>
            </a:r>
          </a:p>
          <a:p>
            <a:pPr algn="ctr"/>
            <a:r>
              <a:rPr lang="en-US" sz="1200" dirty="0" smtClean="0"/>
              <a:t>Professional</a:t>
            </a:r>
            <a:endParaRPr lang="en-US" sz="1200" dirty="0"/>
          </a:p>
        </p:txBody>
      </p:sp>
      <p:cxnSp>
        <p:nvCxnSpPr>
          <p:cNvPr id="13" name="Conector angulado 12"/>
          <p:cNvCxnSpPr>
            <a:stCxn id="10" idx="3"/>
            <a:endCxn id="25" idx="3"/>
          </p:cNvCxnSpPr>
          <p:nvPr/>
        </p:nvCxnSpPr>
        <p:spPr>
          <a:xfrm flipH="1">
            <a:off x="4859448" y="1684195"/>
            <a:ext cx="584" cy="1835002"/>
          </a:xfrm>
          <a:prstGeom prst="bentConnector3">
            <a:avLst>
              <a:gd name="adj1" fmla="val -3914383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m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405" y="3890709"/>
            <a:ext cx="710100" cy="710100"/>
          </a:xfrm>
          <a:prstGeom prst="rect">
            <a:avLst/>
          </a:prstGeom>
        </p:spPr>
      </p:pic>
      <p:sp>
        <p:nvSpPr>
          <p:cNvPr id="38" name="CaixaDeTexto 37"/>
          <p:cNvSpPr txBox="1"/>
          <p:nvPr/>
        </p:nvSpPr>
        <p:spPr>
          <a:xfrm>
            <a:off x="5030662" y="2516445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 smtClean="0"/>
              <a:t>Post</a:t>
            </a:r>
            <a:endParaRPr lang="en-US" sz="1200" i="1" dirty="0"/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084" y="3218255"/>
            <a:ext cx="923925" cy="96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tângulo de cantos arredondados 20"/>
          <p:cNvSpPr/>
          <p:nvPr/>
        </p:nvSpPr>
        <p:spPr>
          <a:xfrm>
            <a:off x="2447888" y="2924944"/>
            <a:ext cx="1390064" cy="1192984"/>
          </a:xfrm>
          <a:prstGeom prst="round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2423782" y="3010406"/>
            <a:ext cx="14141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tx2"/>
                </a:solidFill>
              </a:rPr>
              <a:t>Biomechanical Signal </a:t>
            </a:r>
          </a:p>
          <a:p>
            <a:pPr algn="ctr"/>
            <a:r>
              <a:rPr lang="en-US" sz="1100" dirty="0" smtClean="0">
                <a:solidFill>
                  <a:schemeClr val="tx2"/>
                </a:solidFill>
              </a:rPr>
              <a:t>Processing</a:t>
            </a:r>
          </a:p>
          <a:p>
            <a:pPr algn="ctr"/>
            <a:r>
              <a:rPr lang="en-US" sz="1100" dirty="0" smtClean="0">
                <a:solidFill>
                  <a:schemeClr val="tx2"/>
                </a:solidFill>
              </a:rPr>
              <a:t>&amp; Statistical </a:t>
            </a:r>
          </a:p>
          <a:p>
            <a:pPr algn="ctr"/>
            <a:r>
              <a:rPr lang="en-US" sz="1100" dirty="0" smtClean="0">
                <a:solidFill>
                  <a:schemeClr val="tx2"/>
                </a:solidFill>
              </a:rPr>
              <a:t>Analysis</a:t>
            </a: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1" name="Fluxograma: Disco magnético 30"/>
          <p:cNvSpPr/>
          <p:nvPr/>
        </p:nvSpPr>
        <p:spPr>
          <a:xfrm>
            <a:off x="4139166" y="3211832"/>
            <a:ext cx="445929" cy="329694"/>
          </a:xfrm>
          <a:prstGeom prst="flowChartMagneticDisk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2" name="Imagem 3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734" y="3793933"/>
            <a:ext cx="1003933" cy="274367"/>
          </a:xfrm>
          <a:prstGeom prst="rect">
            <a:avLst/>
          </a:prstGeom>
        </p:spPr>
      </p:pic>
      <p:sp>
        <p:nvSpPr>
          <p:cNvPr id="48" name="CaixaDeTexto 47"/>
          <p:cNvSpPr txBox="1"/>
          <p:nvPr/>
        </p:nvSpPr>
        <p:spPr>
          <a:xfrm>
            <a:off x="3963719" y="3516934"/>
            <a:ext cx="775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 smtClean="0"/>
              <a:t>User</a:t>
            </a:r>
          </a:p>
          <a:p>
            <a:pPr algn="ctr"/>
            <a:r>
              <a:rPr lang="en-US" sz="1200" i="1" dirty="0" smtClean="0"/>
              <a:t>Database</a:t>
            </a:r>
            <a:endParaRPr lang="en-US" sz="1200" i="1" dirty="0"/>
          </a:p>
        </p:txBody>
      </p:sp>
      <p:sp>
        <p:nvSpPr>
          <p:cNvPr id="37" name="Forma livre 36"/>
          <p:cNvSpPr/>
          <p:nvPr/>
        </p:nvSpPr>
        <p:spPr>
          <a:xfrm>
            <a:off x="3837952" y="3359993"/>
            <a:ext cx="301214" cy="291466"/>
          </a:xfrm>
          <a:custGeom>
            <a:avLst/>
            <a:gdLst>
              <a:gd name="connsiteX0" fmla="*/ 301214 w 301214"/>
              <a:gd name="connsiteY0" fmla="*/ 11767 h 291466"/>
              <a:gd name="connsiteX1" fmla="*/ 215153 w 301214"/>
              <a:gd name="connsiteY1" fmla="*/ 22525 h 291466"/>
              <a:gd name="connsiteX2" fmla="*/ 150607 w 301214"/>
              <a:gd name="connsiteY2" fmla="*/ 216163 h 291466"/>
              <a:gd name="connsiteX3" fmla="*/ 0 w 301214"/>
              <a:gd name="connsiteY3" fmla="*/ 291466 h 29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214" h="291466">
                <a:moveTo>
                  <a:pt x="301214" y="11767"/>
                </a:moveTo>
                <a:cubicBezTo>
                  <a:pt x="270734" y="113"/>
                  <a:pt x="240254" y="-11541"/>
                  <a:pt x="215153" y="22525"/>
                </a:cubicBezTo>
                <a:cubicBezTo>
                  <a:pt x="190052" y="56591"/>
                  <a:pt x="186466" y="171340"/>
                  <a:pt x="150607" y="216163"/>
                </a:cubicBezTo>
                <a:cubicBezTo>
                  <a:pt x="114748" y="260986"/>
                  <a:pt x="57374" y="276226"/>
                  <a:pt x="0" y="291466"/>
                </a:cubicBezTo>
              </a:path>
            </a:pathLst>
          </a:custGeom>
          <a:noFill/>
          <a:ln w="317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71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2649784" y="404664"/>
            <a:ext cx="4154468" cy="5166654"/>
            <a:chOff x="2649784" y="404664"/>
            <a:chExt cx="4154468" cy="5166654"/>
          </a:xfrm>
        </p:grpSpPr>
        <p:cxnSp>
          <p:nvCxnSpPr>
            <p:cNvPr id="12" name="Conector de seta reta 11"/>
            <p:cNvCxnSpPr>
              <a:stCxn id="19" idx="3"/>
              <a:endCxn id="26" idx="1"/>
            </p:cNvCxnSpPr>
            <p:nvPr/>
          </p:nvCxnSpPr>
          <p:spPr>
            <a:xfrm>
              <a:off x="4633250" y="809709"/>
              <a:ext cx="506218" cy="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Losango 13"/>
            <p:cNvSpPr/>
            <p:nvPr/>
          </p:nvSpPr>
          <p:spPr>
            <a:xfrm>
              <a:off x="5067460" y="1443112"/>
              <a:ext cx="1152128" cy="864096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5323564" y="1609194"/>
              <a:ext cx="639919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tx2"/>
                  </a:solidFill>
                </a:rPr>
                <a:t>Identified</a:t>
              </a:r>
            </a:p>
            <a:p>
              <a:pPr algn="ctr"/>
              <a:r>
                <a:rPr lang="en-US" sz="900" dirty="0" smtClean="0">
                  <a:solidFill>
                    <a:schemeClr val="tx2"/>
                  </a:solidFill>
                </a:rPr>
                <a:t>gait</a:t>
              </a:r>
            </a:p>
            <a:p>
              <a:pPr algn="ctr"/>
              <a:r>
                <a:rPr lang="en-US" sz="900" dirty="0" smtClean="0">
                  <a:solidFill>
                    <a:schemeClr val="tx2"/>
                  </a:solidFill>
                </a:rPr>
                <a:t>cycles?</a:t>
              </a:r>
              <a:endParaRPr lang="pt-BR" sz="900" dirty="0">
                <a:solidFill>
                  <a:schemeClr val="tx2"/>
                </a:solidFill>
              </a:endParaRPr>
            </a:p>
          </p:txBody>
        </p:sp>
        <p:sp>
          <p:nvSpPr>
            <p:cNvPr id="18" name="Elipse 17"/>
            <p:cNvSpPr/>
            <p:nvPr/>
          </p:nvSpPr>
          <p:spPr>
            <a:xfrm>
              <a:off x="2763147" y="701697"/>
              <a:ext cx="216024" cy="21602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de cantos arredondados 18"/>
            <p:cNvSpPr/>
            <p:nvPr/>
          </p:nvSpPr>
          <p:spPr>
            <a:xfrm>
              <a:off x="3625138" y="490827"/>
              <a:ext cx="1008112" cy="63776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2"/>
                  </a:solidFill>
                </a:rPr>
                <a:t>Collect raw data from </a:t>
              </a:r>
            </a:p>
            <a:p>
              <a:pPr algn="ctr"/>
              <a:r>
                <a:rPr lang="en-US" sz="900" dirty="0" smtClean="0">
                  <a:solidFill>
                    <a:schemeClr val="tx2"/>
                  </a:solidFill>
                </a:rPr>
                <a:t>Foot Sensor</a:t>
              </a:r>
              <a:endParaRPr lang="pt-BR" sz="900" dirty="0">
                <a:solidFill>
                  <a:schemeClr val="tx2"/>
                </a:solidFill>
              </a:endParaRPr>
            </a:p>
          </p:txBody>
        </p:sp>
        <p:cxnSp>
          <p:nvCxnSpPr>
            <p:cNvPr id="23" name="Conector de seta reta 22"/>
            <p:cNvCxnSpPr>
              <a:stCxn id="18" idx="6"/>
              <a:endCxn id="19" idx="1"/>
            </p:cNvCxnSpPr>
            <p:nvPr/>
          </p:nvCxnSpPr>
          <p:spPr>
            <a:xfrm>
              <a:off x="2979171" y="809709"/>
              <a:ext cx="645967" cy="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aixaDeTexto 23"/>
            <p:cNvSpPr txBox="1"/>
            <p:nvPr/>
          </p:nvSpPr>
          <p:spPr>
            <a:xfrm>
              <a:off x="2649784" y="882370"/>
              <a:ext cx="4427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tx2"/>
                  </a:solidFill>
                </a:rPr>
                <a:t>Start</a:t>
              </a:r>
              <a:endParaRPr lang="pt-BR" sz="1000" b="1" dirty="0">
                <a:solidFill>
                  <a:schemeClr val="tx2"/>
                </a:solidFill>
              </a:endParaRPr>
            </a:p>
          </p:txBody>
        </p:sp>
        <p:sp>
          <p:nvSpPr>
            <p:cNvPr id="26" name="Retângulo de cantos arredondados 25"/>
            <p:cNvSpPr/>
            <p:nvPr/>
          </p:nvSpPr>
          <p:spPr>
            <a:xfrm>
              <a:off x="5139468" y="404664"/>
              <a:ext cx="1008112" cy="81009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2"/>
                  </a:solidFill>
                </a:rPr>
                <a:t>Identify the begin and the of the user gait cycles</a:t>
              </a:r>
              <a:endParaRPr lang="pt-BR" sz="900" dirty="0">
                <a:solidFill>
                  <a:schemeClr val="tx2"/>
                </a:solidFill>
              </a:endParaRP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6142264" y="1608938"/>
              <a:ext cx="33855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tx2"/>
                  </a:solidFill>
                </a:rPr>
                <a:t>No</a:t>
              </a:r>
              <a:endParaRPr lang="pt-BR" sz="1000" b="1" dirty="0">
                <a:solidFill>
                  <a:schemeClr val="tx2"/>
                </a:solidFill>
              </a:endParaRPr>
            </a:p>
          </p:txBody>
        </p:sp>
        <p:cxnSp>
          <p:nvCxnSpPr>
            <p:cNvPr id="37" name="Conector de seta reta 36"/>
            <p:cNvCxnSpPr>
              <a:stCxn id="14" idx="1"/>
              <a:endCxn id="39" idx="3"/>
            </p:cNvCxnSpPr>
            <p:nvPr/>
          </p:nvCxnSpPr>
          <p:spPr>
            <a:xfrm flipH="1">
              <a:off x="4633250" y="1875160"/>
              <a:ext cx="434210" cy="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CaixaDeTexto 37"/>
            <p:cNvSpPr txBox="1"/>
            <p:nvPr/>
          </p:nvSpPr>
          <p:spPr>
            <a:xfrm>
              <a:off x="4702654" y="1608938"/>
              <a:ext cx="3674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tx2"/>
                  </a:solidFill>
                </a:rPr>
                <a:t>Yes</a:t>
              </a:r>
              <a:endParaRPr lang="pt-BR" sz="1000" b="1" dirty="0">
                <a:solidFill>
                  <a:schemeClr val="tx2"/>
                </a:solidFill>
              </a:endParaRPr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3625138" y="1470115"/>
              <a:ext cx="1008112" cy="81009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dirty="0" smtClean="0">
                  <a:solidFill>
                    <a:schemeClr val="tx2"/>
                  </a:solidFill>
                </a:rPr>
                <a:t>Normalize and Scale </a:t>
              </a:r>
              <a:r>
                <a:rPr lang="pt-BR" sz="900" dirty="0" smtClean="0">
                  <a:solidFill>
                    <a:schemeClr val="tx2"/>
                  </a:solidFill>
                </a:rPr>
                <a:t>each gait cycle</a:t>
              </a:r>
              <a:endParaRPr lang="pt-BR" sz="900" dirty="0">
                <a:solidFill>
                  <a:schemeClr val="tx2"/>
                </a:solidFill>
              </a:endParaRPr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3625138" y="2508563"/>
              <a:ext cx="1008112" cy="53672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2"/>
                  </a:solidFill>
                </a:rPr>
                <a:t>Extract Principal </a:t>
              </a:r>
              <a:r>
                <a:rPr lang="en-US" sz="900" dirty="0" smtClean="0">
                  <a:solidFill>
                    <a:schemeClr val="tx2"/>
                  </a:solidFill>
                </a:rPr>
                <a:t>Components</a:t>
              </a:r>
              <a:endParaRPr lang="pt-BR" sz="900" dirty="0">
                <a:solidFill>
                  <a:schemeClr val="tx2"/>
                </a:solidFill>
              </a:endParaRPr>
            </a:p>
          </p:txBody>
        </p:sp>
        <p:sp>
          <p:nvSpPr>
            <p:cNvPr id="41" name="Retângulo de cantos arredondados 40"/>
            <p:cNvSpPr/>
            <p:nvPr/>
          </p:nvSpPr>
          <p:spPr>
            <a:xfrm>
              <a:off x="5076056" y="2508563"/>
              <a:ext cx="1387781" cy="53672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dirty="0" smtClean="0">
                  <a:solidFill>
                    <a:schemeClr val="tx2"/>
                  </a:solidFill>
                </a:rPr>
                <a:t>Select the</a:t>
              </a:r>
              <a:r>
                <a:rPr lang="pt-BR" sz="900" dirty="0">
                  <a:solidFill>
                    <a:schemeClr val="tx2"/>
                  </a:solidFill>
                </a:rPr>
                <a:t> </a:t>
              </a:r>
              <a:r>
                <a:rPr lang="pt-BR" sz="900" dirty="0" smtClean="0">
                  <a:solidFill>
                    <a:schemeClr val="tx2"/>
                  </a:solidFill>
                </a:rPr>
                <a:t>three</a:t>
              </a:r>
              <a:r>
                <a:rPr lang="pt-BR" sz="900" dirty="0">
                  <a:solidFill>
                    <a:schemeClr val="tx2"/>
                  </a:solidFill>
                </a:rPr>
                <a:t> </a:t>
              </a:r>
              <a:r>
                <a:rPr lang="pt-BR" sz="900" dirty="0" smtClean="0">
                  <a:solidFill>
                    <a:schemeClr val="tx2"/>
                  </a:solidFill>
                </a:rPr>
                <a:t>more </a:t>
              </a:r>
              <a:r>
                <a:rPr lang="pt-BR" sz="900" dirty="0" smtClean="0">
                  <a:solidFill>
                    <a:schemeClr val="tx2"/>
                  </a:solidFill>
                </a:rPr>
                <a:t>distinguish Principal Components</a:t>
              </a:r>
              <a:endParaRPr lang="pt-BR" sz="900" dirty="0">
                <a:solidFill>
                  <a:schemeClr val="tx2"/>
                </a:solidFill>
              </a:endParaRPr>
            </a:p>
          </p:txBody>
        </p:sp>
        <p:cxnSp>
          <p:nvCxnSpPr>
            <p:cNvPr id="8" name="Conector angulado 7"/>
            <p:cNvCxnSpPr>
              <a:stCxn id="26" idx="3"/>
              <a:endCxn id="14" idx="3"/>
            </p:cNvCxnSpPr>
            <p:nvPr/>
          </p:nvCxnSpPr>
          <p:spPr>
            <a:xfrm>
              <a:off x="6147580" y="809709"/>
              <a:ext cx="72008" cy="1065451"/>
            </a:xfrm>
            <a:prstGeom prst="bentConnector3">
              <a:avLst>
                <a:gd name="adj1" fmla="val 417465"/>
              </a:avLst>
            </a:prstGeom>
            <a:ln>
              <a:solidFill>
                <a:schemeClr val="tx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/>
            <p:cNvCxnSpPr>
              <a:stCxn id="26" idx="2"/>
              <a:endCxn id="14" idx="0"/>
            </p:cNvCxnSpPr>
            <p:nvPr/>
          </p:nvCxnSpPr>
          <p:spPr>
            <a:xfrm>
              <a:off x="5643524" y="1214754"/>
              <a:ext cx="0" cy="228358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de seta reta 41"/>
            <p:cNvCxnSpPr/>
            <p:nvPr/>
          </p:nvCxnSpPr>
          <p:spPr>
            <a:xfrm>
              <a:off x="4117876" y="2280205"/>
              <a:ext cx="0" cy="228358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/>
            <p:cNvCxnSpPr>
              <a:stCxn id="40" idx="3"/>
              <a:endCxn id="41" idx="1"/>
            </p:cNvCxnSpPr>
            <p:nvPr/>
          </p:nvCxnSpPr>
          <p:spPr>
            <a:xfrm>
              <a:off x="4633250" y="2776927"/>
              <a:ext cx="442806" cy="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/>
            <p:cNvCxnSpPr/>
            <p:nvPr/>
          </p:nvCxnSpPr>
          <p:spPr>
            <a:xfrm>
              <a:off x="2979171" y="3523024"/>
              <a:ext cx="350164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aixaDeTexto 35"/>
            <p:cNvSpPr txBox="1"/>
            <p:nvPr/>
          </p:nvSpPr>
          <p:spPr>
            <a:xfrm rot="5400000">
              <a:off x="5893390" y="1654299"/>
              <a:ext cx="15447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Gait Signal Processing</a:t>
              </a:r>
              <a:endParaRPr lang="pt-BR" sz="1200" dirty="0"/>
            </a:p>
          </p:txBody>
        </p:sp>
        <p:sp>
          <p:nvSpPr>
            <p:cNvPr id="50" name="CaixaDeTexto 49"/>
            <p:cNvSpPr txBox="1"/>
            <p:nvPr/>
          </p:nvSpPr>
          <p:spPr>
            <a:xfrm rot="5400000">
              <a:off x="5705233" y="4472299"/>
              <a:ext cx="19210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Statistical Analysis with </a:t>
              </a:r>
              <a:r>
                <a:rPr lang="en-US" sz="1200" dirty="0" smtClean="0"/>
                <a:t>PCA</a:t>
              </a:r>
              <a:endParaRPr lang="pt-BR" sz="1200" dirty="0"/>
            </a:p>
          </p:txBody>
        </p:sp>
        <p:sp>
          <p:nvSpPr>
            <p:cNvPr id="45" name="Fluxograma: Documento 44"/>
            <p:cNvSpPr/>
            <p:nvPr/>
          </p:nvSpPr>
          <p:spPr>
            <a:xfrm>
              <a:off x="5215802" y="3257009"/>
              <a:ext cx="855443" cy="532031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Split Training Data and Test Data</a:t>
              </a:r>
              <a:endParaRPr lang="en-US" sz="900" dirty="0"/>
            </a:p>
          </p:txBody>
        </p:sp>
        <p:cxnSp>
          <p:nvCxnSpPr>
            <p:cNvPr id="53" name="Conector de seta reta 52"/>
            <p:cNvCxnSpPr/>
            <p:nvPr/>
          </p:nvCxnSpPr>
          <p:spPr>
            <a:xfrm>
              <a:off x="5635903" y="3064846"/>
              <a:ext cx="1" cy="178532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5643524" y="3765290"/>
              <a:ext cx="0" cy="228358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Fluxograma: Conector 1"/>
            <p:cNvSpPr/>
            <p:nvPr/>
          </p:nvSpPr>
          <p:spPr>
            <a:xfrm>
              <a:off x="5514197" y="5024239"/>
              <a:ext cx="288032" cy="279831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Elipse 26"/>
            <p:cNvSpPr/>
            <p:nvPr/>
          </p:nvSpPr>
          <p:spPr>
            <a:xfrm>
              <a:off x="5594069" y="5098115"/>
              <a:ext cx="132078" cy="1320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5458622" y="5253911"/>
              <a:ext cx="3850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00" b="1" dirty="0" smtClean="0">
                  <a:solidFill>
                    <a:schemeClr val="tx2"/>
                  </a:solidFill>
                </a:rPr>
                <a:t>End</a:t>
              </a:r>
              <a:endParaRPr lang="pt-BR" sz="1000" b="1" dirty="0">
                <a:solidFill>
                  <a:schemeClr val="tx2"/>
                </a:solidFill>
              </a:endParaRPr>
            </a:p>
          </p:txBody>
        </p:sp>
        <p:sp>
          <p:nvSpPr>
            <p:cNvPr id="30" name="Retângulo de cantos arredondados 29"/>
            <p:cNvSpPr/>
            <p:nvPr/>
          </p:nvSpPr>
          <p:spPr>
            <a:xfrm>
              <a:off x="5167266" y="4014183"/>
              <a:ext cx="1008112" cy="53672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dirty="0" smtClean="0">
                  <a:solidFill>
                    <a:schemeClr val="tx2"/>
                  </a:solidFill>
                </a:rPr>
                <a:t>Project Training Data into Eigenspace</a:t>
              </a:r>
              <a:endParaRPr lang="pt-BR" sz="900" dirty="0">
                <a:solidFill>
                  <a:schemeClr val="tx2"/>
                </a:solidFill>
              </a:endParaRPr>
            </a:p>
          </p:txBody>
        </p:sp>
        <p:sp>
          <p:nvSpPr>
            <p:cNvPr id="31" name="Retângulo de cantos arredondados 30"/>
            <p:cNvSpPr/>
            <p:nvPr/>
          </p:nvSpPr>
          <p:spPr>
            <a:xfrm>
              <a:off x="3419872" y="3927506"/>
              <a:ext cx="1213378" cy="70900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dirty="0" smtClean="0">
                  <a:solidFill>
                    <a:schemeClr val="tx2"/>
                  </a:solidFill>
                </a:rPr>
                <a:t>Measure </a:t>
              </a:r>
              <a:r>
                <a:rPr lang="pt-BR" sz="900" dirty="0" smtClean="0">
                  <a:solidFill>
                    <a:schemeClr val="tx2"/>
                  </a:solidFill>
                </a:rPr>
                <a:t>Euclidean </a:t>
              </a:r>
              <a:r>
                <a:rPr lang="pt-BR" sz="900" dirty="0" smtClean="0">
                  <a:solidFill>
                    <a:schemeClr val="tx2"/>
                  </a:solidFill>
                </a:rPr>
                <a:t>Distance </a:t>
              </a:r>
              <a:r>
                <a:rPr lang="pt-BR" sz="900" dirty="0" smtClean="0">
                  <a:solidFill>
                    <a:schemeClr val="tx2"/>
                  </a:solidFill>
                </a:rPr>
                <a:t>Between </a:t>
              </a:r>
              <a:r>
                <a:rPr lang="pt-BR" sz="900" dirty="0" smtClean="0">
                  <a:solidFill>
                    <a:schemeClr val="tx2"/>
                  </a:solidFill>
                </a:rPr>
                <a:t>Test and Training Data</a:t>
              </a:r>
              <a:endParaRPr lang="pt-BR" sz="900" dirty="0">
                <a:solidFill>
                  <a:schemeClr val="tx2"/>
                </a:solidFill>
              </a:endParaRPr>
            </a:p>
          </p:txBody>
        </p:sp>
        <p:sp>
          <p:nvSpPr>
            <p:cNvPr id="33" name="Retângulo de cantos arredondados 32"/>
            <p:cNvSpPr/>
            <p:nvPr/>
          </p:nvSpPr>
          <p:spPr>
            <a:xfrm>
              <a:off x="3520123" y="4869791"/>
              <a:ext cx="1008112" cy="53672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dirty="0" smtClean="0">
                  <a:solidFill>
                    <a:schemeClr val="tx2"/>
                  </a:solidFill>
                </a:rPr>
                <a:t>Check classifier performance</a:t>
              </a:r>
              <a:endParaRPr lang="pt-BR" sz="900" dirty="0">
                <a:solidFill>
                  <a:schemeClr val="tx2"/>
                </a:solidFill>
              </a:endParaRPr>
            </a:p>
          </p:txBody>
        </p:sp>
        <p:cxnSp>
          <p:nvCxnSpPr>
            <p:cNvPr id="43" name="Conector de seta reta 42"/>
            <p:cNvCxnSpPr>
              <a:stCxn id="30" idx="1"/>
              <a:endCxn id="31" idx="3"/>
            </p:cNvCxnSpPr>
            <p:nvPr/>
          </p:nvCxnSpPr>
          <p:spPr>
            <a:xfrm flipH="1" flipV="1">
              <a:off x="4633250" y="4282008"/>
              <a:ext cx="534016" cy="539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/>
            <p:cNvCxnSpPr>
              <a:stCxn id="31" idx="2"/>
              <a:endCxn id="33" idx="0"/>
            </p:cNvCxnSpPr>
            <p:nvPr/>
          </p:nvCxnSpPr>
          <p:spPr>
            <a:xfrm flipH="1">
              <a:off x="4024179" y="4636510"/>
              <a:ext cx="2382" cy="233281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stCxn id="33" idx="3"/>
            </p:cNvCxnSpPr>
            <p:nvPr/>
          </p:nvCxnSpPr>
          <p:spPr>
            <a:xfrm flipV="1">
              <a:off x="4528235" y="5132808"/>
              <a:ext cx="874986" cy="5347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1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3500</TotalTime>
  <Words>92</Words>
  <Application>Microsoft Office PowerPoint</Application>
  <PresentationFormat>Apresentação na tela (4:3)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Hyggo</dc:creator>
  <cp:lastModifiedBy>leonardomelomedeiros@gmail.com</cp:lastModifiedBy>
  <cp:revision>31</cp:revision>
  <dcterms:created xsi:type="dcterms:W3CDTF">2015-03-20T11:52:17Z</dcterms:created>
  <dcterms:modified xsi:type="dcterms:W3CDTF">2015-05-26T20:10:21Z</dcterms:modified>
</cp:coreProperties>
</file>