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1" r:id="rId4"/>
    <p:sldId id="266" r:id="rId5"/>
    <p:sldId id="264" r:id="rId6"/>
    <p:sldId id="262" r:id="rId7"/>
    <p:sldId id="265" r:id="rId8"/>
    <p:sldId id="270" r:id="rId9"/>
    <p:sldId id="271" r:id="rId10"/>
    <p:sldId id="275" r:id="rId11"/>
    <p:sldId id="268" r:id="rId12"/>
    <p:sldId id="274" r:id="rId13"/>
    <p:sldId id="273" r:id="rId14"/>
    <p:sldId id="269" r:id="rId15"/>
    <p:sldId id="272" r:id="rId16"/>
    <p:sldId id="276" r:id="rId17"/>
    <p:sldId id="25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orient="horz" pos="3090" userDrawn="1">
          <p15:clr>
            <a:srgbClr val="A4A3A4"/>
          </p15:clr>
        </p15:guide>
        <p15:guide id="3" orient="horz" pos="1797" userDrawn="1">
          <p15:clr>
            <a:srgbClr val="A4A3A4"/>
          </p15:clr>
        </p15:guide>
        <p15:guide id="5" orient="horz" pos="459" userDrawn="1">
          <p15:clr>
            <a:srgbClr val="A4A3A4"/>
          </p15:clr>
        </p15:guide>
        <p15:guide id="6" pos="257" userDrawn="1">
          <p15:clr>
            <a:srgbClr val="A4A3A4"/>
          </p15:clr>
        </p15:guide>
        <p15:guide id="7" pos="74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3E"/>
    <a:srgbClr val="9A0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54"/>
      </p:cViewPr>
      <p:guideLst>
        <p:guide orient="horz" pos="1298"/>
        <p:guide orient="horz" pos="3090"/>
        <p:guide orient="horz" pos="1797"/>
        <p:guide orient="horz" pos="459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FE292-D6C7-40A2-843B-1AB88AA85B14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CD6FD-52EC-4216-A1C3-6AA16146558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4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50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47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668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28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808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811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26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2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32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00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159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34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46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833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0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0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CD6FD-52EC-4216-A1C3-6AA16146558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68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46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7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7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80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54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5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78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4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27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48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03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92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F4ED-05F8-49BF-833A-4D6D74AB6DD9}" type="datetimeFigureOut">
              <a:rPr lang="pt-BR" smtClean="0"/>
              <a:t>30/05/2016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A98A-249C-45EC-ACF4-4620D85A8D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450CqNXFgs" TargetMode="External"/><Relationship Id="rId7" Type="http://schemas.openxmlformats.org/officeDocument/2006/relationships/hyperlink" Target="http://viralpatel.net/blogs/lambda-expressions-java-tutoria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oracle.com/javase/tutorial/java/javaOO/lambdaexpressions.html" TargetMode="External"/><Relationship Id="rId5" Type="http://schemas.openxmlformats.org/officeDocument/2006/relationships/hyperlink" Target="http://www.oracle.com/webfolder/technetwork/tutorials/obe/java/Lambda-QuickStart/index.html" TargetMode="External"/><Relationship Id="rId4" Type="http://schemas.openxmlformats.org/officeDocument/2006/relationships/hyperlink" Target="https://www.youtube.com/watch?v=UZaKFZHrna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143794" y="3315786"/>
            <a:ext cx="822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Lamba – Sintaxe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143794" y="4643845"/>
            <a:ext cx="701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Hugo Baes – Analista de Suporte de Desenvolvimento e Arquitetura</a:t>
            </a:r>
            <a:endParaRPr lang="pt-BR" sz="105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43794" y="6147866"/>
            <a:ext cx="7019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kern="1900" spc="210" dirty="0">
                <a:solidFill>
                  <a:schemeClr val="bg1"/>
                </a:solidFill>
              </a:rPr>
              <a:t>14 de abril de 2016</a:t>
            </a:r>
            <a:endParaRPr lang="pt-BR" sz="1000" kern="1900" spc="210" dirty="0"/>
          </a:p>
        </p:txBody>
      </p:sp>
    </p:spTree>
    <p:extLst>
      <p:ext uri="{BB962C8B-B14F-4D97-AF65-F5344CB8AC3E}">
        <p14:creationId xmlns:p14="http://schemas.microsoft.com/office/powerpoint/2010/main" val="18835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731837"/>
            <a:ext cx="11361664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Variações das Interfaces Funcionais</a:t>
            </a:r>
          </a:p>
        </p:txBody>
      </p:sp>
      <p:sp>
        <p:nvSpPr>
          <p:cNvPr id="12" name="Espaço Reservado para Conteúdo 14"/>
          <p:cNvSpPr>
            <a:spLocks noGrp="1"/>
          </p:cNvSpPr>
          <p:nvPr/>
        </p:nvSpPr>
        <p:spPr>
          <a:xfrm>
            <a:off x="422349" y="1871661"/>
            <a:ext cx="8035852" cy="463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9238" indent="-24923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719138" indent="-269875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tabLst>
                <a:tab pos="627063" algn="l"/>
              </a:tabLst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200150" indent="-21748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19020"/>
              </p:ext>
            </p:extLst>
          </p:nvPr>
        </p:nvGraphicFramePr>
        <p:xfrm>
          <a:off x="422349" y="1689099"/>
          <a:ext cx="11361665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056">
                  <a:extLst>
                    <a:ext uri="{9D8B030D-6E8A-4147-A177-3AD203B41FA5}">
                      <a16:colId xmlns:a16="http://schemas.microsoft.com/office/drawing/2014/main" val="101630875"/>
                    </a:ext>
                  </a:extLst>
                </a:gridCol>
                <a:gridCol w="2248930">
                  <a:extLst>
                    <a:ext uri="{9D8B030D-6E8A-4147-A177-3AD203B41FA5}">
                      <a16:colId xmlns:a16="http://schemas.microsoft.com/office/drawing/2014/main" val="2703176754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788200098"/>
                    </a:ext>
                  </a:extLst>
                </a:gridCol>
                <a:gridCol w="2196481">
                  <a:extLst>
                    <a:ext uri="{9D8B030D-6E8A-4147-A177-3AD203B41FA5}">
                      <a16:colId xmlns:a16="http://schemas.microsoft.com/office/drawing/2014/main" val="2441966751"/>
                    </a:ext>
                  </a:extLst>
                </a:gridCol>
                <a:gridCol w="2272333">
                  <a:extLst>
                    <a:ext uri="{9D8B030D-6E8A-4147-A177-3AD203B41FA5}">
                      <a16:colId xmlns:a16="http://schemas.microsoft.com/office/drawing/2014/main" val="220552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solidFill>
                          <a:srgbClr val="00233E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Supplier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Consumer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Predicate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2</a:t>
                      </a:r>
                      <a:r>
                        <a:rPr lang="pt-BR" sz="1600" baseline="0" dirty="0"/>
                        <a:t> Argumentos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Bi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Bi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Consumer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Bi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Predicate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7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Primitiva: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t-BR" sz="1600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Supplier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Consumer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Predicate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Primitiva: 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endParaRPr lang="pt-BR" sz="1600" kern="1200" baseline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Supplier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Consumer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Predicate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Primitiva: 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  <a:endParaRPr lang="pt-BR" sz="1600" kern="1200" baseline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Supplier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Consumer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Predicate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6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Primitiva: 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endParaRPr lang="pt-BR" sz="1600" kern="1200" baseline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Supplier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02107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42802"/>
              </p:ext>
            </p:extLst>
          </p:nvPr>
        </p:nvGraphicFramePr>
        <p:xfrm>
          <a:off x="407988" y="4338000"/>
          <a:ext cx="11376025" cy="1854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06563">
                  <a:extLst>
                    <a:ext uri="{9D8B030D-6E8A-4147-A177-3AD203B41FA5}">
                      <a16:colId xmlns:a16="http://schemas.microsoft.com/office/drawing/2014/main" val="101630875"/>
                    </a:ext>
                  </a:extLst>
                </a:gridCol>
                <a:gridCol w="3336325">
                  <a:extLst>
                    <a:ext uri="{9D8B030D-6E8A-4147-A177-3AD203B41FA5}">
                      <a16:colId xmlns:a16="http://schemas.microsoft.com/office/drawing/2014/main" val="2703176754"/>
                    </a:ext>
                  </a:extLst>
                </a:gridCol>
                <a:gridCol w="3233137">
                  <a:extLst>
                    <a:ext uri="{9D8B030D-6E8A-4147-A177-3AD203B41FA5}">
                      <a16:colId xmlns:a16="http://schemas.microsoft.com/office/drawing/2014/main" val="78820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818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pt-BR" sz="1600" dirty="0"/>
                        <a:t>Mesmo</a:t>
                      </a:r>
                      <a:r>
                        <a:rPr lang="pt-BR" sz="1600" baseline="0" dirty="0"/>
                        <a:t> Tipo de Argumento e Retorno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UnaryOperator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BinaryOperator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7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Primitiva no Retorno: 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lang="pt-BR" sz="1600" kern="1200" baseline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Primitiva</a:t>
                      </a:r>
                      <a:r>
                        <a:rPr lang="pt-BR" sz="1600" baseline="0" dirty="0"/>
                        <a:t> no </a:t>
                      </a:r>
                      <a:r>
                        <a:rPr lang="pt-BR" sz="1600" dirty="0"/>
                        <a:t>Retorno: 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endParaRPr lang="pt-BR" sz="1600" kern="1200" baseline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9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Primitiva no Retorno: 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  <a:endParaRPr lang="pt-BR" sz="1600" kern="1200" baseline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</a:t>
                      </a:r>
                      <a:r>
                        <a:rPr lang="pt-BR" sz="1600" kern="1200" baseline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BiFunction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6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1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731837"/>
            <a:ext cx="11362214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Referência de Métodos</a:t>
            </a:r>
          </a:p>
        </p:txBody>
      </p:sp>
      <p:sp>
        <p:nvSpPr>
          <p:cNvPr id="12" name="Espaço Reservado para Conteúdo 14"/>
          <p:cNvSpPr>
            <a:spLocks noGrp="1"/>
          </p:cNvSpPr>
          <p:nvPr/>
        </p:nvSpPr>
        <p:spPr>
          <a:xfrm>
            <a:off x="422348" y="1871661"/>
            <a:ext cx="11361665" cy="463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9238" indent="-24923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719138" indent="-269875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tabLst>
                <a:tab pos="627063" algn="l"/>
              </a:tabLst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200150" indent="-21748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Expressão Lambda que delega a chamada para um método existente</a:t>
            </a:r>
          </a:p>
          <a:p>
            <a:endParaRPr lang="pt-BR" dirty="0"/>
          </a:p>
          <a:p>
            <a:r>
              <a:rPr lang="pt-BR" dirty="0"/>
              <a:t>Tipos de Referência</a:t>
            </a:r>
          </a:p>
          <a:p>
            <a:pPr lvl="1"/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202319"/>
              </p:ext>
            </p:extLst>
          </p:nvPr>
        </p:nvGraphicFramePr>
        <p:xfrm>
          <a:off x="407988" y="3566788"/>
          <a:ext cx="11376026" cy="15849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5688013">
                  <a:extLst>
                    <a:ext uri="{9D8B030D-6E8A-4147-A177-3AD203B41FA5}">
                      <a16:colId xmlns:a16="http://schemas.microsoft.com/office/drawing/2014/main" val="1722336689"/>
                    </a:ext>
                  </a:extLst>
                </a:gridCol>
                <a:gridCol w="5688013">
                  <a:extLst>
                    <a:ext uri="{9D8B030D-6E8A-4147-A177-3AD203B41FA5}">
                      <a16:colId xmlns:a16="http://schemas.microsoft.com/office/drawing/2014/main" val="242682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Método Estático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pt-B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pt-BR" sz="2000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valueOf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Método de Instância de um objeto específico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r>
                        <a:rPr lang="pt-B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pt-BR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contains</a:t>
                      </a:r>
                      <a:endParaRPr lang="pt-BR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Método de</a:t>
                      </a:r>
                      <a:r>
                        <a:rPr lang="pt-BR" sz="2000" baseline="0" dirty="0"/>
                        <a:t> Instância de objeto arbitrário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pt-B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pt-BR" sz="2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toUpperCase</a:t>
                      </a:r>
                      <a:endParaRPr lang="pt-BR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4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Construtor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  <a:r>
                        <a:rPr lang="pt-BR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</a:t>
                      </a:r>
                      <a:r>
                        <a:rPr lang="pt-BR" sz="2000" b="0" dirty="0">
                          <a:solidFill>
                            <a:srgbClr val="9A045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pt-BR" sz="2000" b="0" i="0" dirty="0">
                        <a:solidFill>
                          <a:srgbClr val="9A045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2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5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2852738"/>
            <a:ext cx="11361664" cy="205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+mn-lt"/>
              </a:rPr>
              <a:t>Usando Referências de Métodos como Expressões Lambdas</a:t>
            </a:r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  <p:sp>
        <p:nvSpPr>
          <p:cNvPr id="6" name="Título 13"/>
          <p:cNvSpPr>
            <a:spLocks noGrp="1"/>
          </p:cNvSpPr>
          <p:nvPr/>
        </p:nvSpPr>
        <p:spPr>
          <a:xfrm>
            <a:off x="407988" y="2060575"/>
            <a:ext cx="11376025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{Código}</a:t>
            </a:r>
            <a:endParaRPr lang="pt-B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ítulo 13"/>
          <p:cNvSpPr>
            <a:spLocks noGrp="1"/>
          </p:cNvSpPr>
          <p:nvPr/>
        </p:nvSpPr>
        <p:spPr>
          <a:xfrm>
            <a:off x="422349" y="92918"/>
            <a:ext cx="11361664" cy="635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sz="18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9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731837"/>
            <a:ext cx="11362214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Regras de Escopo</a:t>
            </a:r>
          </a:p>
        </p:txBody>
      </p:sp>
      <p:sp>
        <p:nvSpPr>
          <p:cNvPr id="12" name="Espaço Reservado para Conteúdo 14"/>
          <p:cNvSpPr>
            <a:spLocks noGrp="1"/>
          </p:cNvSpPr>
          <p:nvPr/>
        </p:nvSpPr>
        <p:spPr>
          <a:xfrm>
            <a:off x="422348" y="1871661"/>
            <a:ext cx="11361665" cy="463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9238" indent="-24923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719138" indent="-269875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tabLst>
                <a:tab pos="627063" algn="l"/>
              </a:tabLst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200150" indent="-21748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Uma Lambda tem o mesmo escopo do bloco onde é declarado</a:t>
            </a:r>
          </a:p>
          <a:p>
            <a:pPr lvl="1"/>
            <a:endParaRPr lang="pt-BR" b="1" dirty="0"/>
          </a:p>
          <a:p>
            <a:pPr lvl="1"/>
            <a:r>
              <a:rPr lang="pt-BR" dirty="0"/>
              <a:t>Em métodos estáticos, o lambda acessa apenas membros estáticos da classe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Em métodos de instância, o lambda também acessa membros de instância</a:t>
            </a:r>
          </a:p>
          <a:p>
            <a:pPr lvl="1"/>
            <a:endParaRPr lang="pt-BR" dirty="0"/>
          </a:p>
          <a:p>
            <a:r>
              <a:rPr lang="pt-BR" b="1" dirty="0"/>
              <a:t>Acessa apenas variáveis locais finais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Variáveis locais com </a:t>
            </a:r>
            <a:r>
              <a:rPr lang="pt-BR" b="1" dirty="0"/>
              <a:t>modificador final </a:t>
            </a:r>
            <a:r>
              <a:rPr lang="pt-BR" dirty="0"/>
              <a:t>ou </a:t>
            </a:r>
            <a:r>
              <a:rPr lang="pt-BR" b="1" dirty="0"/>
              <a:t>efetivamente final</a:t>
            </a:r>
          </a:p>
          <a:p>
            <a:pPr lvl="1"/>
            <a:endParaRPr lang="pt-BR" b="1" dirty="0"/>
          </a:p>
          <a:p>
            <a:pPr lvl="1"/>
            <a:r>
              <a:rPr lang="pt-BR" dirty="0"/>
              <a:t>No corpo do lambda não se pode alterar o valor das variáveis locais nem redeclará-las (</a:t>
            </a:r>
            <a:r>
              <a:rPr lang="pt-BR" i="1" dirty="0" err="1"/>
              <a:t>shadowing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</p:spTree>
    <p:extLst>
      <p:ext uri="{BB962C8B-B14F-4D97-AF65-F5344CB8AC3E}">
        <p14:creationId xmlns:p14="http://schemas.microsoft.com/office/powerpoint/2010/main" val="214797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2852738"/>
            <a:ext cx="11361664" cy="205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+mn-lt"/>
              </a:rPr>
              <a:t>Acessando membros estáticos, </a:t>
            </a:r>
          </a:p>
          <a:p>
            <a:pPr algn="ctr"/>
            <a:r>
              <a:rPr lang="pt-BR" dirty="0">
                <a:latin typeface="+mn-lt"/>
              </a:rPr>
              <a:t>membros de instância e variáveis locais</a:t>
            </a:r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  <p:sp>
        <p:nvSpPr>
          <p:cNvPr id="6" name="Título 13"/>
          <p:cNvSpPr>
            <a:spLocks noGrp="1"/>
          </p:cNvSpPr>
          <p:nvPr/>
        </p:nvSpPr>
        <p:spPr>
          <a:xfrm>
            <a:off x="407988" y="2060575"/>
            <a:ext cx="11376025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{Código}</a:t>
            </a:r>
            <a:endParaRPr lang="pt-B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ítulo 13"/>
          <p:cNvSpPr>
            <a:spLocks noGrp="1"/>
          </p:cNvSpPr>
          <p:nvPr/>
        </p:nvSpPr>
        <p:spPr>
          <a:xfrm>
            <a:off x="422349" y="92918"/>
            <a:ext cx="11361664" cy="635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Consumer&lt;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XBurger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eat(X burger) { return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XBurger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X.burger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burger; }</a:t>
            </a:r>
            <a:endParaRPr lang="pt-BR" sz="18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3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2852738"/>
            <a:ext cx="11361663" cy="205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+mn-lt"/>
              </a:rPr>
              <a:t>Criando uma Linha de Produção com</a:t>
            </a:r>
          </a:p>
          <a:p>
            <a:pPr algn="ctr"/>
            <a:r>
              <a:rPr lang="pt-BR" dirty="0">
                <a:latin typeface="+mn-lt"/>
              </a:rPr>
              <a:t>Interfaces Funcionais e Expressões Lambdas</a:t>
            </a:r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  <p:sp>
        <p:nvSpPr>
          <p:cNvPr id="6" name="Título 13"/>
          <p:cNvSpPr>
            <a:spLocks noGrp="1"/>
          </p:cNvSpPr>
          <p:nvPr/>
        </p:nvSpPr>
        <p:spPr>
          <a:xfrm>
            <a:off x="422349" y="2060575"/>
            <a:ext cx="11361663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{Código}</a:t>
            </a:r>
            <a:endParaRPr lang="pt-B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ítulo 13"/>
          <p:cNvSpPr>
            <a:spLocks noGrp="1"/>
          </p:cNvSpPr>
          <p:nvPr/>
        </p:nvSpPr>
        <p:spPr>
          <a:xfrm>
            <a:off x="422349" y="92918"/>
            <a:ext cx="11361664" cy="635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-&gt;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-&gt;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&lt;T,T&gt; -&gt;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-&gt;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endParaRPr lang="pt-BR" sz="18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95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731837"/>
            <a:ext cx="11362214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Referências</a:t>
            </a:r>
          </a:p>
        </p:txBody>
      </p:sp>
      <p:sp>
        <p:nvSpPr>
          <p:cNvPr id="12" name="Espaço Reservado para Conteúdo 14"/>
          <p:cNvSpPr>
            <a:spLocks noGrp="1"/>
          </p:cNvSpPr>
          <p:nvPr/>
        </p:nvSpPr>
        <p:spPr>
          <a:xfrm>
            <a:off x="422348" y="1871661"/>
            <a:ext cx="11361665" cy="463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9238" indent="-24923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719138" indent="-269875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tabLst>
                <a:tab pos="627063" algn="l"/>
              </a:tabLst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200150" indent="-21748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YouTube – Java 8 SE – Introduction to Lambda Expression</a:t>
            </a:r>
          </a:p>
          <a:p>
            <a:pPr lvl="1"/>
            <a:r>
              <a:rPr lang="pt-BR" b="1" dirty="0">
                <a:hlinkClick r:id="rId3"/>
              </a:rPr>
              <a:t>youtube.com/watch?v=a450CqNXFgs</a:t>
            </a:r>
            <a:endParaRPr lang="pt-BR" b="1" dirty="0"/>
          </a:p>
          <a:p>
            <a:r>
              <a:rPr lang="pt-BR" b="1" dirty="0"/>
              <a:t>YouTube – Conexão Java - Paulo Silveira - Java 8 para Javeiros: Lambdas e novas APIs</a:t>
            </a:r>
          </a:p>
          <a:p>
            <a:pPr lvl="1"/>
            <a:r>
              <a:rPr lang="pt-BR" b="1" dirty="0">
                <a:hlinkClick r:id="rId4"/>
              </a:rPr>
              <a:t>youtube.com/watch?v=UZaKFZHrnag</a:t>
            </a:r>
            <a:endParaRPr lang="pt-BR" b="1" dirty="0"/>
          </a:p>
          <a:p>
            <a:r>
              <a:rPr lang="pt-BR" b="1" dirty="0"/>
              <a:t>Oracle – Java 8 SE: Lambda Quick Start</a:t>
            </a:r>
          </a:p>
          <a:p>
            <a:pPr lvl="1"/>
            <a:r>
              <a:rPr lang="pt-BR" b="1" dirty="0">
                <a:hlinkClick r:id="rId5"/>
              </a:rPr>
              <a:t>oracle.com/webfolder/technetwork/tutorials/obe/java/Lambda-QuickStart/index.html</a:t>
            </a:r>
            <a:endParaRPr lang="pt-BR" b="1" dirty="0"/>
          </a:p>
          <a:p>
            <a:r>
              <a:rPr lang="pt-BR" b="1" dirty="0"/>
              <a:t>Oracle – The Java</a:t>
            </a:r>
            <a:r>
              <a:rPr lang="pt-BR" b="1" baseline="30000" dirty="0"/>
              <a:t>TM</a:t>
            </a:r>
            <a:r>
              <a:rPr lang="pt-BR" b="1" dirty="0"/>
              <a:t> Tutorials – Lambda Expressions</a:t>
            </a:r>
          </a:p>
          <a:p>
            <a:pPr lvl="1"/>
            <a:r>
              <a:rPr lang="pt-BR" b="1" dirty="0">
                <a:hlinkClick r:id="rId6"/>
              </a:rPr>
              <a:t>docs.oracle.com/javase/tutorial/java/javaOO/lambdaexpressions.html</a:t>
            </a:r>
            <a:endParaRPr lang="pt-BR" b="1" dirty="0"/>
          </a:p>
          <a:p>
            <a:r>
              <a:rPr lang="pt-BR" b="1" dirty="0"/>
              <a:t>ViralPatel.net – Java 8 Lambda Expressions Tutorial with Examples</a:t>
            </a:r>
          </a:p>
          <a:p>
            <a:pPr lvl="1"/>
            <a:r>
              <a:rPr lang="pt-BR" b="1" dirty="0">
                <a:hlinkClick r:id="rId7"/>
              </a:rPr>
              <a:t>viralpatel.net/blogs/lambda-expressions-java-tutorial</a:t>
            </a:r>
            <a:endParaRPr lang="pt-BR" b="1" dirty="0"/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</p:spTree>
    <p:extLst>
      <p:ext uri="{BB962C8B-B14F-4D97-AF65-F5344CB8AC3E}">
        <p14:creationId xmlns:p14="http://schemas.microsoft.com/office/powerpoint/2010/main" val="7165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12357"/>
            <a:ext cx="12192000" cy="6858000"/>
          </a:xfrm>
          <a:prstGeom prst="rect">
            <a:avLst/>
          </a:prstGeom>
          <a:solidFill>
            <a:srgbClr val="00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88113" y="3068311"/>
            <a:ext cx="10515600" cy="5396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Hugo Baes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8113" y="1518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6000" dirty="0"/>
              <a:t>Obrigado!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4548704" y="4348916"/>
            <a:ext cx="3199899" cy="300621"/>
            <a:chOff x="4576556" y="4636594"/>
            <a:chExt cx="3199899" cy="300621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556" y="4665069"/>
              <a:ext cx="400050" cy="266700"/>
            </a:xfrm>
            <a:prstGeom prst="rect">
              <a:avLst/>
            </a:prstGeom>
          </p:spPr>
        </p:pic>
        <p:sp>
          <p:nvSpPr>
            <p:cNvPr id="9" name="Título 1"/>
            <p:cNvSpPr txBox="1">
              <a:spLocks/>
            </p:cNvSpPr>
            <p:nvPr/>
          </p:nvSpPr>
          <p:spPr>
            <a:xfrm>
              <a:off x="5021224" y="4636594"/>
              <a:ext cx="2755231" cy="3006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bg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1600" dirty="0"/>
                <a:t>hugo.junior@softplan.com.br</a:t>
              </a:r>
            </a:p>
          </p:txBody>
        </p:sp>
      </p:grpSp>
      <p:sp>
        <p:nvSpPr>
          <p:cNvPr id="12" name="Título 1"/>
          <p:cNvSpPr txBox="1">
            <a:spLocks/>
          </p:cNvSpPr>
          <p:nvPr/>
        </p:nvSpPr>
        <p:spPr>
          <a:xfrm>
            <a:off x="788113" y="3517511"/>
            <a:ext cx="10515600" cy="5396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1800" dirty="0"/>
              <a:t>Analista de Suporte de Desenvolvimento e a Arquitetura</a:t>
            </a:r>
          </a:p>
          <a:p>
            <a:endParaRPr lang="pt-BR" sz="1800" dirty="0"/>
          </a:p>
          <a:p>
            <a:endParaRPr lang="pt-BR" sz="1800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585627" y="5681606"/>
            <a:ext cx="109205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brandcenter.softplan.com.br/downloads/logos/logo_softplan_rgb_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04" y="5410512"/>
            <a:ext cx="1632419" cy="163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ítulo 1"/>
          <p:cNvSpPr txBox="1">
            <a:spLocks/>
          </p:cNvSpPr>
          <p:nvPr/>
        </p:nvSpPr>
        <p:spPr>
          <a:xfrm>
            <a:off x="3389210" y="5234787"/>
            <a:ext cx="5313406" cy="30062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1600" dirty="0"/>
              <a:t>GitHub.com/</a:t>
            </a:r>
            <a:r>
              <a:rPr lang="pt-BR" sz="1600" dirty="0" err="1"/>
              <a:t>HugoBaes</a:t>
            </a:r>
            <a:r>
              <a:rPr lang="pt-BR" sz="1600" dirty="0"/>
              <a:t>/softplan-webcast-java8</a:t>
            </a:r>
          </a:p>
        </p:txBody>
      </p:sp>
    </p:spTree>
    <p:extLst>
      <p:ext uri="{BB962C8B-B14F-4D97-AF65-F5344CB8AC3E}">
        <p14:creationId xmlns:p14="http://schemas.microsoft.com/office/powerpoint/2010/main" val="26578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731837"/>
            <a:ext cx="11361664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Agenda</a:t>
            </a:r>
          </a:p>
        </p:txBody>
      </p:sp>
      <p:sp>
        <p:nvSpPr>
          <p:cNvPr id="12" name="Espaço Reservado para Conteúdo 14"/>
          <p:cNvSpPr>
            <a:spLocks noGrp="1"/>
          </p:cNvSpPr>
          <p:nvPr/>
        </p:nvSpPr>
        <p:spPr>
          <a:xfrm>
            <a:off x="422349" y="1871661"/>
            <a:ext cx="11361664" cy="463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9238" indent="-24923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719138" indent="-269875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tabLst>
                <a:tab pos="627063" algn="l"/>
              </a:tabLst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200150" indent="-21748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Definição</a:t>
            </a:r>
          </a:p>
          <a:p>
            <a:pPr marL="449263" lvl="1" indent="0">
              <a:buNone/>
            </a:pPr>
            <a:r>
              <a:rPr lang="pt-BR" dirty="0"/>
              <a:t>O que é uma Lambda</a:t>
            </a:r>
          </a:p>
          <a:p>
            <a:r>
              <a:rPr lang="pt-BR" b="1" dirty="0"/>
              <a:t>Sintaxe</a:t>
            </a:r>
          </a:p>
          <a:p>
            <a:pPr marL="449263" lvl="1" indent="0">
              <a:buNone/>
            </a:pPr>
            <a:r>
              <a:rPr lang="pt-BR" dirty="0"/>
              <a:t>Como escrever uma expressão Lambda no Java 8</a:t>
            </a:r>
          </a:p>
          <a:p>
            <a:r>
              <a:rPr lang="pt-BR" b="1" dirty="0"/>
              <a:t>Novas Interfaces Funcionais</a:t>
            </a:r>
            <a:endParaRPr lang="pt-BR" dirty="0"/>
          </a:p>
          <a:p>
            <a:pPr marL="449263" lvl="1" indent="0">
              <a:buNone/>
            </a:pPr>
            <a:r>
              <a:rPr lang="pt-BR" dirty="0"/>
              <a:t>Pacote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java.util.function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/>
              <a:t>Referência de Métodos</a:t>
            </a:r>
          </a:p>
          <a:p>
            <a:pPr marL="449263" lvl="1" indent="0">
              <a:buNone/>
            </a:pPr>
            <a:r>
              <a:rPr lang="pt-BR" dirty="0"/>
              <a:t>Usar métodos existentes no lugar de expressões Lambdas</a:t>
            </a:r>
          </a:p>
          <a:p>
            <a:r>
              <a:rPr lang="pt-BR" b="1" dirty="0"/>
              <a:t>Regras de Escopo</a:t>
            </a:r>
          </a:p>
          <a:p>
            <a:pPr marL="449263" lvl="1" indent="0">
              <a:buNone/>
            </a:pPr>
            <a:r>
              <a:rPr lang="pt-BR" dirty="0"/>
              <a:t>Acessar e modificar variáveis de fora do corpo do Lambda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</p:spTree>
    <p:extLst>
      <p:ext uri="{BB962C8B-B14F-4D97-AF65-F5344CB8AC3E}">
        <p14:creationId xmlns:p14="http://schemas.microsoft.com/office/powerpoint/2010/main" val="16177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731837"/>
            <a:ext cx="11361664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Definição de Lambda</a:t>
            </a:r>
          </a:p>
        </p:txBody>
      </p:sp>
      <p:sp>
        <p:nvSpPr>
          <p:cNvPr id="12" name="Espaço Reservado para Conteúdo 14"/>
          <p:cNvSpPr>
            <a:spLocks noGrp="1"/>
          </p:cNvSpPr>
          <p:nvPr/>
        </p:nvSpPr>
        <p:spPr>
          <a:xfrm>
            <a:off x="422349" y="1871661"/>
            <a:ext cx="11361664" cy="463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9238" indent="-24923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719138" indent="-269875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tabLst>
                <a:tab pos="627063" algn="l"/>
              </a:tabLst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200150" indent="-21748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Lambda é uma </a:t>
            </a:r>
            <a:r>
              <a:rPr lang="pt-BR" b="1" dirty="0"/>
              <a:t>Função Anônima</a:t>
            </a:r>
            <a:r>
              <a:rPr lang="pt-BR" dirty="0"/>
              <a:t>, também conhecida como </a:t>
            </a:r>
            <a:r>
              <a:rPr lang="pt-BR" b="1" dirty="0" err="1"/>
              <a:t>Closure</a:t>
            </a:r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dirty="0"/>
              <a:t>Bloco de código contendo instruções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Usada como argumento de métodos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Atribuída em uma variável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</p:spTree>
    <p:extLst>
      <p:ext uri="{BB962C8B-B14F-4D97-AF65-F5344CB8AC3E}">
        <p14:creationId xmlns:p14="http://schemas.microsoft.com/office/powerpoint/2010/main" val="9848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2060575"/>
            <a:ext cx="11362213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{Código}</a:t>
            </a:r>
            <a:endParaRPr lang="pt-B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  <p:sp>
        <p:nvSpPr>
          <p:cNvPr id="8" name="Título 13"/>
          <p:cNvSpPr>
            <a:spLocks noGrp="1"/>
          </p:cNvSpPr>
          <p:nvPr/>
        </p:nvSpPr>
        <p:spPr>
          <a:xfrm>
            <a:off x="422350" y="2852738"/>
            <a:ext cx="11362214" cy="205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+mn-lt"/>
              </a:rPr>
              <a:t>Blocos de Códigos como Argumentos</a:t>
            </a:r>
          </a:p>
          <a:p>
            <a:pPr algn="ctr"/>
            <a:r>
              <a:rPr lang="pt-BR" dirty="0" err="1">
                <a:latin typeface="+mn-lt"/>
              </a:rPr>
              <a:t>JavaScript</a:t>
            </a:r>
            <a:r>
              <a:rPr lang="pt-BR" dirty="0">
                <a:latin typeface="+mn-lt"/>
              </a:rPr>
              <a:t>   -   Java 7   -   Java 8</a:t>
            </a:r>
          </a:p>
        </p:txBody>
      </p:sp>
      <p:sp>
        <p:nvSpPr>
          <p:cNvPr id="9" name="Título 13"/>
          <p:cNvSpPr>
            <a:spLocks noGrp="1"/>
          </p:cNvSpPr>
          <p:nvPr/>
        </p:nvSpPr>
        <p:spPr>
          <a:xfrm>
            <a:off x="422349" y="92918"/>
            <a:ext cx="11361664" cy="635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Java7 != Java8</a:t>
            </a:r>
            <a:endParaRPr lang="pt-BR" sz="18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7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731837"/>
            <a:ext cx="11361664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Lambda no Java 8</a:t>
            </a:r>
          </a:p>
        </p:txBody>
      </p:sp>
      <p:sp>
        <p:nvSpPr>
          <p:cNvPr id="12" name="Espaço Reservado para Conteúdo 14"/>
          <p:cNvSpPr>
            <a:spLocks noGrp="1"/>
          </p:cNvSpPr>
          <p:nvPr/>
        </p:nvSpPr>
        <p:spPr>
          <a:xfrm>
            <a:off x="422349" y="1871661"/>
            <a:ext cx="11361664" cy="463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9238" indent="-24923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719138" indent="-269875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tabLst>
                <a:tab pos="627063" algn="l"/>
              </a:tabLst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200150" indent="-21748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Representada por </a:t>
            </a:r>
            <a:r>
              <a:rPr lang="pt-BR" b="1" dirty="0"/>
              <a:t>Interfaces Funcionais</a:t>
            </a:r>
          </a:p>
          <a:p>
            <a:pPr lvl="1"/>
            <a:r>
              <a:rPr lang="pt-BR" dirty="0"/>
              <a:t>Interface com apenas um método </a:t>
            </a:r>
            <a:r>
              <a:rPr lang="pt-BR" b="1" dirty="0"/>
              <a:t>abstrato</a:t>
            </a:r>
          </a:p>
          <a:p>
            <a:pPr lvl="1"/>
            <a:r>
              <a:rPr lang="pt-BR" dirty="0"/>
              <a:t>Inferência de tipos dos argumentos e do retorno</a:t>
            </a:r>
          </a:p>
          <a:p>
            <a:pPr lvl="1"/>
            <a:r>
              <a:rPr lang="pt-BR" dirty="0"/>
              <a:t>Anotação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/>
          </a:p>
          <a:p>
            <a:r>
              <a:rPr lang="pt-BR" dirty="0"/>
              <a:t>Semelhante às </a:t>
            </a:r>
            <a:r>
              <a:rPr lang="pt-BR" b="1" dirty="0"/>
              <a:t>Classes Anônimas</a:t>
            </a:r>
            <a:r>
              <a:rPr lang="pt-BR" dirty="0"/>
              <a:t>, exceto que</a:t>
            </a:r>
            <a:r>
              <a:rPr lang="pt-BR" b="1" dirty="0"/>
              <a:t>:</a:t>
            </a:r>
          </a:p>
          <a:p>
            <a:pPr lvl="1"/>
            <a:r>
              <a:rPr lang="pt-BR" dirty="0"/>
              <a:t>Implementa um único método</a:t>
            </a:r>
          </a:p>
          <a:p>
            <a:pPr lvl="1"/>
            <a:r>
              <a:rPr lang="pt-BR" dirty="0"/>
              <a:t>Sintaxe mais enxuta</a:t>
            </a:r>
          </a:p>
          <a:p>
            <a:pPr lvl="1"/>
            <a:r>
              <a:rPr lang="pt-BR" dirty="0"/>
              <a:t>Não acrescenta mais um nível de escopo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</p:spTree>
    <p:extLst>
      <p:ext uri="{BB962C8B-B14F-4D97-AF65-F5344CB8AC3E}">
        <p14:creationId xmlns:p14="http://schemas.microsoft.com/office/powerpoint/2010/main" val="36906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731837"/>
            <a:ext cx="11361664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Sintaxe da Expressão Lambda	</a:t>
            </a:r>
          </a:p>
        </p:txBody>
      </p:sp>
      <p:sp>
        <p:nvSpPr>
          <p:cNvPr id="12" name="Espaço Reservado para Conteúdo 14"/>
          <p:cNvSpPr>
            <a:spLocks noGrp="1"/>
          </p:cNvSpPr>
          <p:nvPr/>
        </p:nvSpPr>
        <p:spPr>
          <a:xfrm>
            <a:off x="422349" y="1871661"/>
            <a:ext cx="8035852" cy="463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9238" indent="-24923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719138" indent="-269875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tabLst>
                <a:tab pos="627063" algn="l"/>
              </a:tabLst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200150" indent="-21748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75642"/>
              </p:ext>
            </p:extLst>
          </p:nvPr>
        </p:nvGraphicFramePr>
        <p:xfrm>
          <a:off x="422349" y="1590844"/>
          <a:ext cx="11361664" cy="4662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193">
                  <a:extLst>
                    <a:ext uri="{9D8B030D-6E8A-4147-A177-3AD203B41FA5}">
                      <a16:colId xmlns:a16="http://schemas.microsoft.com/office/drawing/2014/main" val="2496654150"/>
                    </a:ext>
                  </a:extLst>
                </a:gridCol>
                <a:gridCol w="1334556">
                  <a:extLst>
                    <a:ext uri="{9D8B030D-6E8A-4147-A177-3AD203B41FA5}">
                      <a16:colId xmlns:a16="http://schemas.microsoft.com/office/drawing/2014/main" val="2931471900"/>
                    </a:ext>
                  </a:extLst>
                </a:gridCol>
                <a:gridCol w="5334915">
                  <a:extLst>
                    <a:ext uri="{9D8B030D-6E8A-4147-A177-3AD203B41FA5}">
                      <a16:colId xmlns:a16="http://schemas.microsoft.com/office/drawing/2014/main" val="3136614294"/>
                    </a:ext>
                  </a:extLst>
                </a:gridCol>
              </a:tblGrid>
              <a:tr h="57779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Lista de Argumentos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Seta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Corpo</a:t>
                      </a:r>
                      <a:r>
                        <a:rPr lang="pt-BR" sz="2000" b="1" baseline="0" dirty="0"/>
                        <a:t> de Código</a:t>
                      </a:r>
                      <a:endParaRPr lang="pt-BR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590676"/>
                  </a:ext>
                </a:extLst>
              </a:tr>
              <a:tr h="688868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20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20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20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2000" b="0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pt-BR" sz="20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2000" b="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</a:txBody>
                  <a:tcPr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</a:t>
                      </a:r>
                    </a:p>
                  </a:txBody>
                  <a:tcPr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compareTo</a:t>
                      </a:r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20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56643"/>
                  </a:ext>
                </a:extLst>
              </a:tr>
              <a:tr h="688868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kern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</a:t>
                      </a:r>
                      <a:r>
                        <a:rPr lang="pt-B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2000" b="0" i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pt-BR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2000" b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l-GR" sz="2000" b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λ</a:t>
                      </a:r>
                      <a:r>
                        <a:rPr lang="pt-BR" sz="2000" b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202649"/>
                  </a:ext>
                </a:extLst>
              </a:tr>
              <a:tr h="688868"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u="none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pt-BR" sz="2000" b="0" u="none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.close</a:t>
                      </a:r>
                      <a:r>
                        <a:rPr lang="pt-BR" sz="2000" b="0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55570"/>
                  </a:ext>
                </a:extLst>
              </a:tr>
              <a:tr h="6888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</a:t>
                      </a:r>
                      <a:r>
                        <a:rPr lang="pt-BR" sz="2000" b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20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</a:t>
                      </a:r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algn="ctr"/>
                      <a:endParaRPr lang="pt-BR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44000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</a:t>
                      </a:r>
                    </a:p>
                  </a:txBody>
                  <a:tcPr marT="144000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0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pt-BR" sz="2000" b="1" u="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pt-BR" sz="2000" b="0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2000" b="0" u="none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pt-BR" sz="2000" b="0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task</a:t>
                      </a:r>
                      <a:r>
                        <a:rPr lang="pt-BR" sz="2000" b="0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.success</a:t>
                      </a:r>
                      <a:r>
                        <a:rPr lang="pt-BR" sz="2000" b="0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 	</a:t>
                      </a:r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</a:t>
                      </a:r>
                      <a:r>
                        <a:rPr lang="pt-BR" sz="2000" b="0" u="none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pt-BR" sz="2000" b="0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algn="l"/>
                      <a:r>
                        <a:rPr lang="pt-BR" sz="2000" b="0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2000" b="0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pt-BR" sz="2000" b="0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/>
                      <a:r>
                        <a:rPr lang="pt-BR" sz="2000" b="0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2000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</a:t>
                      </a:r>
                      <a:r>
                        <a:rPr lang="pt-BR" sz="2000" b="0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.rollback</a:t>
                      </a:r>
                      <a:r>
                        <a:rPr lang="pt-BR" sz="2000" b="0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algn="l"/>
                      <a:r>
                        <a:rPr lang="pt-BR" sz="2000" b="0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2000" b="1" u="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144000"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065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4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2852738"/>
            <a:ext cx="11361664" cy="205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+mn-lt"/>
              </a:rPr>
              <a:t>Convertendo Classes Anônimas </a:t>
            </a:r>
          </a:p>
          <a:p>
            <a:pPr algn="ctr"/>
            <a:r>
              <a:rPr lang="pt-BR" dirty="0">
                <a:latin typeface="+mn-lt"/>
              </a:rPr>
              <a:t>em Expressões Lambdas</a:t>
            </a:r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  <p:sp>
        <p:nvSpPr>
          <p:cNvPr id="6" name="Título 13"/>
          <p:cNvSpPr>
            <a:spLocks noGrp="1"/>
          </p:cNvSpPr>
          <p:nvPr/>
        </p:nvSpPr>
        <p:spPr>
          <a:xfrm>
            <a:off x="422349" y="2060575"/>
            <a:ext cx="11362213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{Código}</a:t>
            </a:r>
            <a:endParaRPr lang="pt-B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ítulo 13"/>
          <p:cNvSpPr>
            <a:spLocks noGrp="1"/>
          </p:cNvSpPr>
          <p:nvPr/>
        </p:nvSpPr>
        <p:spPr>
          <a:xfrm>
            <a:off x="422349" y="92918"/>
            <a:ext cx="11362214" cy="635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{...} ; () -&gt; ... ; </a:t>
            </a:r>
            <a:endParaRPr lang="pt-BR" sz="18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23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731837"/>
            <a:ext cx="11361664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n-lt"/>
              </a:rPr>
              <a:t>Novas Interfaces Funcionais</a:t>
            </a:r>
          </a:p>
        </p:txBody>
      </p:sp>
      <p:sp>
        <p:nvSpPr>
          <p:cNvPr id="12" name="Espaço Reservado para Conteúdo 14"/>
          <p:cNvSpPr>
            <a:spLocks noGrp="1"/>
          </p:cNvSpPr>
          <p:nvPr/>
        </p:nvSpPr>
        <p:spPr>
          <a:xfrm>
            <a:off x="422348" y="1871661"/>
            <a:ext cx="11361665" cy="463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9238" indent="-24923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719138" indent="-269875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tabLst>
                <a:tab pos="627063" algn="l"/>
              </a:tabLst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1200150" indent="-217488" algn="l" defTabSz="457200" rtl="0" eaLnBrk="1" latinLnBrk="0" hangingPunct="1">
              <a:spcBef>
                <a:spcPct val="20000"/>
              </a:spcBef>
              <a:buClr>
                <a:srgbClr val="00256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Pacote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java.util.function</a:t>
            </a:r>
            <a:r>
              <a:rPr lang="pt-BR" dirty="0"/>
              <a:t> introduz dezenas de novas </a:t>
            </a:r>
            <a:r>
              <a:rPr lang="pt-BR" b="1" dirty="0"/>
              <a:t>Interfaces Funcionais</a:t>
            </a:r>
          </a:p>
          <a:p>
            <a:endParaRPr lang="pt-BR" b="1" dirty="0"/>
          </a:p>
          <a:p>
            <a:r>
              <a:rPr lang="pt-BR" dirty="0"/>
              <a:t>Principais: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&lt;A,R&gt;		-&gt; Recebe 1 argumento e retorna 1 objeto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&lt;A&gt;		-&gt; Recebe 1 argumento e não retorna nada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&lt;R&gt;		-&gt; Não recebe argumento e retorna 1 objeto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&lt;A&gt;		-&gt; Recebe 1 argumento e retorna um booleano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</p:spTree>
    <p:extLst>
      <p:ext uri="{BB962C8B-B14F-4D97-AF65-F5344CB8AC3E}">
        <p14:creationId xmlns:p14="http://schemas.microsoft.com/office/powerpoint/2010/main" val="34627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3"/>
          <p:cNvSpPr>
            <a:spLocks noGrp="1"/>
          </p:cNvSpPr>
          <p:nvPr/>
        </p:nvSpPr>
        <p:spPr>
          <a:xfrm>
            <a:off x="422349" y="2852738"/>
            <a:ext cx="11361663" cy="2052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+mn-lt"/>
              </a:rPr>
              <a:t>As Principais Interfaces Funcionais </a:t>
            </a:r>
          </a:p>
          <a:p>
            <a:pPr algn="ctr"/>
            <a:r>
              <a:rPr lang="pt-BR" dirty="0">
                <a:latin typeface="+mn-lt"/>
              </a:rPr>
              <a:t>na Prática</a:t>
            </a:r>
          </a:p>
        </p:txBody>
      </p:sp>
      <p:sp>
        <p:nvSpPr>
          <p:cNvPr id="18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spc="300" dirty="0"/>
              <a:t>DESAFIO JAVA 8</a:t>
            </a:r>
            <a:endParaRPr lang="en-US" sz="1400" spc="300" dirty="0"/>
          </a:p>
        </p:txBody>
      </p:sp>
      <p:sp>
        <p:nvSpPr>
          <p:cNvPr id="6" name="Título 13"/>
          <p:cNvSpPr>
            <a:spLocks noGrp="1"/>
          </p:cNvSpPr>
          <p:nvPr/>
        </p:nvSpPr>
        <p:spPr>
          <a:xfrm>
            <a:off x="422349" y="2060575"/>
            <a:ext cx="11361663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{Código}</a:t>
            </a:r>
          </a:p>
        </p:txBody>
      </p:sp>
      <p:sp>
        <p:nvSpPr>
          <p:cNvPr id="7" name="Título 13"/>
          <p:cNvSpPr>
            <a:spLocks noGrp="1"/>
          </p:cNvSpPr>
          <p:nvPr/>
        </p:nvSpPr>
        <p:spPr>
          <a:xfrm>
            <a:off x="422349" y="92918"/>
            <a:ext cx="11361664" cy="635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java.util.function</a:t>
            </a:r>
            <a:r>
              <a:rPr lang="pt-BR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pt-BR" sz="18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63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644</Words>
  <Application>Microsoft Office PowerPoint</Application>
  <PresentationFormat>Widescreen</PresentationFormat>
  <Paragraphs>226</Paragraphs>
  <Slides>17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Letícia Borguezan</dc:creator>
  <cp:lastModifiedBy>Hugo Jr .</cp:lastModifiedBy>
  <cp:revision>281</cp:revision>
  <dcterms:created xsi:type="dcterms:W3CDTF">2016-03-11T16:47:05Z</dcterms:created>
  <dcterms:modified xsi:type="dcterms:W3CDTF">2016-05-30T06:19:18Z</dcterms:modified>
</cp:coreProperties>
</file>