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10000"/>
    </mc:Choice>
    <mc:Fallback>
      <p:transition advClick="0" advTm="1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10000"/>
    </mc:Choice>
    <mc:Fallback>
      <p:transition advClick="0"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10000"/>
    </mc:Choice>
    <mc:Fallback>
      <p:transition advClick="0"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10000"/>
    </mc:Choice>
    <mc:Fallback>
      <p:transition advClick="0"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10000"/>
    </mc:Choice>
    <mc:Fallback>
      <p:transition advClick="0" advTm="1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10000"/>
    </mc:Choice>
    <mc:Fallback>
      <p:transition advClick="0" advTm="1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10000"/>
    </mc:Choice>
    <mc:Fallback>
      <p:transition advClick="0" advTm="1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10000"/>
    </mc:Choice>
    <mc:Fallback>
      <p:transition advClick="0" advTm="1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10000"/>
    </mc:Choice>
    <mc:Fallback>
      <p:transition advClick="0" advTm="1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10000"/>
    </mc:Choice>
    <mc:Fallback>
      <p:transition advClick="0"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500" advClick="0" advTm="10000"/>
    </mc:Choice>
    <mc:Fallback>
      <p:transition advClick="0" advTm="10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0.jpeg"/><Relationship Id="rId6" Type="http://schemas.openxmlformats.org/officeDocument/2006/relationships/image" Target="../media/image9.jpeg"/><Relationship Id="rId5" Type="http://schemas.openxmlformats.org/officeDocument/2006/relationships/image" Target="../media/image1.png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jpeg"/><Relationship Id="rId3" Type="http://schemas.openxmlformats.org/officeDocument/2006/relationships/image" Target="../media/image10.jpeg"/><Relationship Id="rId2" Type="http://schemas.openxmlformats.org/officeDocument/2006/relationships/image" Target="../media/image13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47215" y="575310"/>
            <a:ext cx="9526905" cy="1399540"/>
          </a:xfrm>
        </p:spPr>
        <p:txBody>
          <a:bodyPr>
            <a:normAutofit fontScale="90000"/>
          </a:bodyPr>
          <a:p>
            <a:r>
              <a:rPr lang="es-ES" altLang="en-US" b="1"/>
              <a:t>Invernadero Automatizado para Especias Aromáticas</a:t>
            </a:r>
            <a:endParaRPr lang="es-ES" altLang="en-US" b="1"/>
          </a:p>
        </p:txBody>
      </p:sp>
      <p:pic>
        <p:nvPicPr>
          <p:cNvPr id="5" name="Imagen 4" descr="escudo sin fond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1770" cy="1360805"/>
          </a:xfrm>
          <a:prstGeom prst="rect">
            <a:avLst/>
          </a:prstGeom>
        </p:spPr>
      </p:pic>
      <p:pic>
        <p:nvPicPr>
          <p:cNvPr id="6" name="Imagen 5" descr="sin-tc3adtulo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50" y="1974850"/>
            <a:ext cx="7870190" cy="4650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/>
    </mc:Choice>
    <mc:Fallback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6400" y="-30480"/>
            <a:ext cx="10515600" cy="1325563"/>
          </a:xfrm>
        </p:spPr>
        <p:txBody>
          <a:bodyPr/>
          <a:p>
            <a:r>
              <a:rPr lang="es-ES" altLang="en-US"/>
              <a:t>Como está construido nuestro Invernadero?</a:t>
            </a:r>
            <a:endParaRPr lang="es-ES" altLang="en-US"/>
          </a:p>
        </p:txBody>
      </p:sp>
      <p:pic>
        <p:nvPicPr>
          <p:cNvPr id="4" name="Imagen 3" descr="Arduino_Logo_Registered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0400000">
            <a:off x="341630" y="1646555"/>
            <a:ext cx="2331085" cy="1567815"/>
          </a:xfrm>
          <a:prstGeom prst="rect">
            <a:avLst/>
          </a:prstGeom>
        </p:spPr>
      </p:pic>
      <p:pic>
        <p:nvPicPr>
          <p:cNvPr id="5" name="Imagen 4" descr="515b4656ce395f8a380000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">
            <a:off x="9125585" y="4462145"/>
            <a:ext cx="2578100" cy="1894840"/>
          </a:xfrm>
          <a:prstGeom prst="rect">
            <a:avLst/>
          </a:prstGeom>
        </p:spPr>
      </p:pic>
      <p:sp>
        <p:nvSpPr>
          <p:cNvPr id="6" name="Cuadro de texto 5"/>
          <p:cNvSpPr txBox="1"/>
          <p:nvPr/>
        </p:nvSpPr>
        <p:spPr>
          <a:xfrm>
            <a:off x="3517265" y="1799590"/>
            <a:ext cx="4944745" cy="3258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s-ES" altLang="en-US" sz="2400">
                <a:cs typeface="+mn-lt"/>
                <a:sym typeface="+mn-ea"/>
              </a:rPr>
              <a:t>Nuestro invernadero se fundamenta en la plataforma Arduino, que opera bajo los principios de electrónica y software libre. Esto significa que tanto el diseño como la programación del software y hardware no están sujetos a pagos de patentes ni licencias. La popularidad y la facilidad de uso de Arduino hacen que su implementación sea económicamente accesible.</a:t>
            </a:r>
            <a:endParaRPr lang="es-ES" altLang="en-US" sz="2400">
              <a:cs typeface="+mn-lt"/>
              <a:sym typeface="+mn-ea"/>
            </a:endParaRPr>
          </a:p>
        </p:txBody>
      </p:sp>
      <p:pic>
        <p:nvPicPr>
          <p:cNvPr id="7" name="Marcador de posición de contenido 6" descr="escudo sin fondo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9525"/>
            <a:ext cx="1381125" cy="1285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10000"/>
    </mc:Choice>
    <mc:Fallback>
      <p:transition advClick="0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7375" y="-114935"/>
            <a:ext cx="10515600" cy="1325563"/>
          </a:xfrm>
        </p:spPr>
        <p:txBody>
          <a:bodyPr/>
          <a:p>
            <a:pPr algn="ctr"/>
            <a:r>
              <a:rPr lang="es-ES" altLang="en-US"/>
              <a:t>Cómo lo vamos a calentar o ventilar?</a:t>
            </a:r>
            <a:endParaRPr lang="es-ES" altLang="en-US"/>
          </a:p>
        </p:txBody>
      </p:sp>
      <p:pic>
        <p:nvPicPr>
          <p:cNvPr id="4" name="Imagen 3" descr="arduino-placa-peltier-disipad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2400" y="709930"/>
            <a:ext cx="3056890" cy="2081530"/>
          </a:xfrm>
          <a:prstGeom prst="rect">
            <a:avLst/>
          </a:prstGeom>
        </p:spPr>
      </p:pic>
      <p:pic>
        <p:nvPicPr>
          <p:cNvPr id="5" name="Imagen 4" descr="dht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" y="4944110"/>
            <a:ext cx="1814195" cy="1811020"/>
          </a:xfrm>
          <a:prstGeom prst="rect">
            <a:avLst/>
          </a:prstGeom>
        </p:spPr>
      </p:pic>
      <p:pic>
        <p:nvPicPr>
          <p:cNvPr id="6" name="Imagen 5" descr="arduino-placa-peltier-funcionamient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4560" y="2791460"/>
            <a:ext cx="1796415" cy="1428750"/>
          </a:xfrm>
          <a:prstGeom prst="rect">
            <a:avLst/>
          </a:prstGeom>
        </p:spPr>
      </p:pic>
      <p:sp>
        <p:nvSpPr>
          <p:cNvPr id="7" name="Cuadro de texto 6"/>
          <p:cNvSpPr txBox="1"/>
          <p:nvPr/>
        </p:nvSpPr>
        <p:spPr>
          <a:xfrm>
            <a:off x="629920" y="2016760"/>
            <a:ext cx="2649855" cy="2122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s-ES" altLang="en-US" sz="1600" b="1">
                <a:cs typeface="+mn-lt"/>
              </a:rPr>
              <a:t>El sensor DHT22</a:t>
            </a:r>
            <a:r>
              <a:rPr lang="es-ES" altLang="en-US" sz="1600">
                <a:cs typeface="+mn-lt"/>
              </a:rPr>
              <a:t> tiene como función tomar la temperatura ambiente del invernadero para ayudar al software  a saber si el invernadero está frió o caliente, para prender la calefacción o el ventilador para enfriar y poder mantener así una temperatura ambiente estable</a:t>
            </a:r>
            <a:endParaRPr lang="es-ES" altLang="en-US" sz="1600">
              <a:cs typeface="+mn-lt"/>
            </a:endParaRPr>
          </a:p>
        </p:txBody>
      </p:sp>
      <p:sp>
        <p:nvSpPr>
          <p:cNvPr id="8" name="Flecha hacia arriba 7"/>
          <p:cNvSpPr/>
          <p:nvPr/>
        </p:nvSpPr>
        <p:spPr>
          <a:xfrm rot="11940000">
            <a:off x="1755140" y="4523740"/>
            <a:ext cx="314960" cy="871220"/>
          </a:xfrm>
          <a:prstGeom prst="up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10" name="Cuadro de texto 9"/>
          <p:cNvSpPr txBox="1"/>
          <p:nvPr/>
        </p:nvSpPr>
        <p:spPr>
          <a:xfrm>
            <a:off x="127635" y="1648460"/>
            <a:ext cx="2539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b="1"/>
              <a:t>Sensor de Temperatura</a:t>
            </a:r>
            <a:endParaRPr lang="es-ES" altLang="en-US" b="1"/>
          </a:p>
        </p:txBody>
      </p:sp>
      <p:pic>
        <p:nvPicPr>
          <p:cNvPr id="11" name="Imagen 10" descr="celd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820" y="2125980"/>
            <a:ext cx="1520190" cy="1972945"/>
          </a:xfrm>
          <a:prstGeom prst="rect">
            <a:avLst/>
          </a:prstGeom>
        </p:spPr>
      </p:pic>
      <p:sp>
        <p:nvSpPr>
          <p:cNvPr id="12" name="Flecha hacia arriba 11"/>
          <p:cNvSpPr/>
          <p:nvPr/>
        </p:nvSpPr>
        <p:spPr>
          <a:xfrm rot="4200000">
            <a:off x="8770620" y="2543810"/>
            <a:ext cx="366395" cy="80327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13" name="Flecha hacia arriba 12"/>
          <p:cNvSpPr/>
          <p:nvPr/>
        </p:nvSpPr>
        <p:spPr>
          <a:xfrm>
            <a:off x="7679055" y="1584325"/>
            <a:ext cx="396875" cy="79502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14" name="Cuadro de texto 13"/>
          <p:cNvSpPr txBox="1"/>
          <p:nvPr/>
        </p:nvSpPr>
        <p:spPr>
          <a:xfrm>
            <a:off x="4526915" y="937260"/>
            <a:ext cx="3616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b="1"/>
              <a:t>Sistema Calefactor - Celda de Peltier</a:t>
            </a:r>
            <a:endParaRPr lang="es-ES" altLang="en-US" b="1"/>
          </a:p>
        </p:txBody>
      </p:sp>
      <p:sp>
        <p:nvSpPr>
          <p:cNvPr id="15" name="Cuadro de texto 14"/>
          <p:cNvSpPr txBox="1"/>
          <p:nvPr/>
        </p:nvSpPr>
        <p:spPr>
          <a:xfrm>
            <a:off x="3773170" y="1395095"/>
            <a:ext cx="2984500" cy="1986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s-ES" altLang="en-US" sz="1600"/>
              <a:t>La </a:t>
            </a:r>
            <a:r>
              <a:rPr lang="es-ES" altLang="en-US" sz="1600" b="1"/>
              <a:t>celda de peltier </a:t>
            </a:r>
            <a:r>
              <a:rPr lang="es-ES" altLang="en-US" sz="1600"/>
              <a:t>tiene la particularidad de que una cara calentarse por arriba de los 100° centígrados y la Otra cara enfriarse por debajo de los 0° cuando se le aplica una tensión de Corriente continua, usaremos la cara que calienta para mantener en temperatura el invernadero.</a:t>
            </a:r>
            <a:endParaRPr lang="es-ES" altLang="en-US" sz="1600"/>
          </a:p>
        </p:txBody>
      </p:sp>
      <p:pic>
        <p:nvPicPr>
          <p:cNvPr id="16" name="Marcador de posición de contenido 15" descr="escudo sin fondo"/>
          <p:cNvPicPr>
            <a:picLocks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0" y="19685"/>
            <a:ext cx="1381125" cy="1285875"/>
          </a:xfrm>
          <a:prstGeom prst="rect">
            <a:avLst/>
          </a:prstGeom>
        </p:spPr>
      </p:pic>
      <p:pic>
        <p:nvPicPr>
          <p:cNvPr id="17" name="Imagen 16" descr="cooler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9085" y="4427220"/>
            <a:ext cx="1430020" cy="1550035"/>
          </a:xfrm>
          <a:prstGeom prst="rect">
            <a:avLst/>
          </a:prstGeom>
        </p:spPr>
      </p:pic>
      <p:sp>
        <p:nvSpPr>
          <p:cNvPr id="18" name="Flecha hacia arriba 17"/>
          <p:cNvSpPr/>
          <p:nvPr/>
        </p:nvSpPr>
        <p:spPr>
          <a:xfrm rot="4740000">
            <a:off x="9834880" y="4767580"/>
            <a:ext cx="535940" cy="890270"/>
          </a:xfrm>
          <a:prstGeom prst="up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19" name="Cuadro de texto 18"/>
          <p:cNvSpPr txBox="1"/>
          <p:nvPr/>
        </p:nvSpPr>
        <p:spPr>
          <a:xfrm>
            <a:off x="7130415" y="4289425"/>
            <a:ext cx="2331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" altLang="en-US" b="1"/>
              <a:t>Ventiladores</a:t>
            </a:r>
            <a:endParaRPr lang="es-ES" altLang="en-US" b="1"/>
          </a:p>
        </p:txBody>
      </p:sp>
      <p:sp>
        <p:nvSpPr>
          <p:cNvPr id="20" name="Cuadro de texto 19"/>
          <p:cNvSpPr txBox="1"/>
          <p:nvPr/>
        </p:nvSpPr>
        <p:spPr>
          <a:xfrm>
            <a:off x="7011035" y="4679950"/>
            <a:ext cx="26035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s-ES" altLang="en-US" sz="1600"/>
              <a:t>Los </a:t>
            </a:r>
            <a:r>
              <a:rPr lang="es-ES" altLang="en-US" sz="1600" b="1"/>
              <a:t>ventiladores</a:t>
            </a:r>
            <a:r>
              <a:rPr lang="es-ES" altLang="en-US" sz="1600"/>
              <a:t> se encargaran de ser necesarios para enfriar el invernadero si la temperatura es muy alta.</a:t>
            </a:r>
            <a:endParaRPr lang="es-ES" altLang="en-US" sz="1600"/>
          </a:p>
        </p:txBody>
      </p:sp>
      <p:pic>
        <p:nvPicPr>
          <p:cNvPr id="21" name="Imagen 20" descr="rel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9315" y="4427220"/>
            <a:ext cx="1487170" cy="1133475"/>
          </a:xfrm>
          <a:prstGeom prst="rect">
            <a:avLst/>
          </a:prstGeom>
        </p:spPr>
      </p:pic>
      <p:sp>
        <p:nvSpPr>
          <p:cNvPr id="22" name="Flecha hacia abajo 21"/>
          <p:cNvSpPr/>
          <p:nvPr/>
        </p:nvSpPr>
        <p:spPr>
          <a:xfrm rot="13680000">
            <a:off x="6409055" y="3622040"/>
            <a:ext cx="276225" cy="1129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23" name="Flecha hacia abajo 22"/>
          <p:cNvSpPr/>
          <p:nvPr/>
        </p:nvSpPr>
        <p:spPr>
          <a:xfrm rot="16200000">
            <a:off x="6402070" y="4772660"/>
            <a:ext cx="276225" cy="74739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24" name="Cuadro de texto 23"/>
          <p:cNvSpPr txBox="1"/>
          <p:nvPr/>
        </p:nvSpPr>
        <p:spPr>
          <a:xfrm>
            <a:off x="4683125" y="5885815"/>
            <a:ext cx="3879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b="1"/>
              <a:t>Relé</a:t>
            </a:r>
            <a:endParaRPr lang="es-ES" altLang="en-US" b="1"/>
          </a:p>
        </p:txBody>
      </p:sp>
      <p:sp>
        <p:nvSpPr>
          <p:cNvPr id="25" name="Cuadro de texto 24"/>
          <p:cNvSpPr txBox="1"/>
          <p:nvPr/>
        </p:nvSpPr>
        <p:spPr>
          <a:xfrm>
            <a:off x="5018405" y="6155690"/>
            <a:ext cx="5530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s-ES" altLang="en-US" b="1"/>
              <a:t>los relé </a:t>
            </a:r>
            <a:r>
              <a:rPr lang="es-ES" altLang="en-US"/>
              <a:t>se utilizan como llaves de Potencia para conectar y desconectar la </a:t>
            </a:r>
            <a:r>
              <a:rPr lang="es-ES" altLang="en-US" b="1"/>
              <a:t>celda de peltier y los ventiladore</a:t>
            </a:r>
            <a:r>
              <a:rPr lang="es-ES" altLang="en-US"/>
              <a:t>s.</a:t>
            </a:r>
            <a:endParaRPr lang="es-ES" altLang="en-US"/>
          </a:p>
        </p:txBody>
      </p:sp>
      <p:sp>
        <p:nvSpPr>
          <p:cNvPr id="26" name="Flecha hacia abajo 25"/>
          <p:cNvSpPr/>
          <p:nvPr/>
        </p:nvSpPr>
        <p:spPr>
          <a:xfrm>
            <a:off x="5467985" y="5535295"/>
            <a:ext cx="208280" cy="620395"/>
          </a:xfrm>
          <a:prstGeom prst="downArrow">
            <a:avLst>
              <a:gd name="adj1" fmla="val 76795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17000"/>
    </mc:Choice>
    <mc:Fallback>
      <p:transition advClick="0" advTm="17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444625" y="-20320"/>
            <a:ext cx="10515600" cy="1325563"/>
          </a:xfrm>
        </p:spPr>
        <p:txBody>
          <a:bodyPr/>
          <a:p>
            <a:pPr algn="ctr"/>
            <a:r>
              <a:rPr lang="es-ES" altLang="en-US"/>
              <a:t>Cómo lo vamos a iluminar el Invernadero?</a:t>
            </a:r>
            <a:endParaRPr lang="es-ES" altLang="en-US"/>
          </a:p>
        </p:txBody>
      </p:sp>
      <p:pic>
        <p:nvPicPr>
          <p:cNvPr id="16" name="Marcador de posición de contenido 15" descr="escudo sin fond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9685"/>
            <a:ext cx="1381125" cy="1285875"/>
          </a:xfrm>
          <a:prstGeom prst="rect">
            <a:avLst/>
          </a:prstGeom>
        </p:spPr>
      </p:pic>
      <p:pic>
        <p:nvPicPr>
          <p:cNvPr id="5" name="Imagen 4" descr="ld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" y="1316990"/>
            <a:ext cx="3187065" cy="2967990"/>
          </a:xfrm>
          <a:prstGeom prst="rect">
            <a:avLst/>
          </a:prstGeom>
        </p:spPr>
      </p:pic>
      <p:sp>
        <p:nvSpPr>
          <p:cNvPr id="6" name="Cuadro de texto 5"/>
          <p:cNvSpPr txBox="1"/>
          <p:nvPr/>
        </p:nvSpPr>
        <p:spPr>
          <a:xfrm>
            <a:off x="4359910" y="1433830"/>
            <a:ext cx="2971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b="1"/>
              <a:t>Sensor LDR</a:t>
            </a:r>
            <a:endParaRPr lang="es-ES" altLang="en-US" b="1"/>
          </a:p>
        </p:txBody>
      </p:sp>
      <p:sp>
        <p:nvSpPr>
          <p:cNvPr id="7" name="Cuadro de texto 6"/>
          <p:cNvSpPr txBox="1"/>
          <p:nvPr/>
        </p:nvSpPr>
        <p:spPr>
          <a:xfrm>
            <a:off x="4607560" y="1802130"/>
            <a:ext cx="41897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s-ES" altLang="en-US"/>
              <a:t>El </a:t>
            </a:r>
            <a:r>
              <a:rPr lang="es-ES" altLang="en-US" b="1"/>
              <a:t>Sensor LDR</a:t>
            </a:r>
            <a:r>
              <a:rPr lang="es-ES" altLang="en-US"/>
              <a:t>,  sensa la intensidad de iluminación donde va a estar instalado el invernadero y en base a este dato ayuda al software a elevar o disminuir la intensidad de iluminación Artificial que posee el interior del invernadero.</a:t>
            </a:r>
            <a:endParaRPr lang="es-ES" altLang="en-US"/>
          </a:p>
        </p:txBody>
      </p:sp>
      <p:pic>
        <p:nvPicPr>
          <p:cNvPr id="12" name="Imagen 11" descr="tiras l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565" y="4126230"/>
            <a:ext cx="3572510" cy="2413000"/>
          </a:xfrm>
          <a:prstGeom prst="rect">
            <a:avLst/>
          </a:prstGeom>
        </p:spPr>
      </p:pic>
      <p:sp>
        <p:nvSpPr>
          <p:cNvPr id="13" name="Flecha izquierda 12"/>
          <p:cNvSpPr/>
          <p:nvPr/>
        </p:nvSpPr>
        <p:spPr>
          <a:xfrm>
            <a:off x="2959735" y="2556510"/>
            <a:ext cx="1294130" cy="48831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14" name="Cuadro de texto 13"/>
          <p:cNvSpPr txBox="1"/>
          <p:nvPr/>
        </p:nvSpPr>
        <p:spPr>
          <a:xfrm>
            <a:off x="7448550" y="4284980"/>
            <a:ext cx="2938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b="1"/>
              <a:t>Tiras LED</a:t>
            </a:r>
            <a:endParaRPr lang="es-ES" altLang="en-US" b="1"/>
          </a:p>
        </p:txBody>
      </p:sp>
      <p:sp>
        <p:nvSpPr>
          <p:cNvPr id="15" name="Cuadro de texto 14"/>
          <p:cNvSpPr txBox="1"/>
          <p:nvPr/>
        </p:nvSpPr>
        <p:spPr>
          <a:xfrm>
            <a:off x="8615680" y="4871720"/>
            <a:ext cx="25146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s-ES" altLang="en-US"/>
              <a:t>Las </a:t>
            </a:r>
            <a:r>
              <a:rPr lang="es-ES" altLang="en-US" b="1"/>
              <a:t>Tiras LED </a:t>
            </a:r>
            <a:r>
              <a:rPr lang="es-ES" altLang="en-US"/>
              <a:t>sirven para iluminar internamente el Invernadero.</a:t>
            </a:r>
            <a:endParaRPr lang="es-ES" altLang="en-US"/>
          </a:p>
        </p:txBody>
      </p:sp>
      <p:sp>
        <p:nvSpPr>
          <p:cNvPr id="17" name="Flecha derecha 16"/>
          <p:cNvSpPr/>
          <p:nvPr/>
        </p:nvSpPr>
        <p:spPr>
          <a:xfrm rot="10800000">
            <a:off x="7628255" y="5184140"/>
            <a:ext cx="902335" cy="29718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10000"/>
    </mc:Choice>
    <mc:Fallback>
      <p:transition advClick="0" advTm="1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444625" y="-20320"/>
            <a:ext cx="10515600" cy="1325563"/>
          </a:xfrm>
        </p:spPr>
        <p:txBody>
          <a:bodyPr/>
          <a:p>
            <a:pPr algn="ctr"/>
            <a:r>
              <a:rPr lang="es-ES" altLang="en-US"/>
              <a:t>Cómo lo vamos a regar al Invernadero?</a:t>
            </a:r>
            <a:endParaRPr lang="es-ES" altLang="en-US"/>
          </a:p>
        </p:txBody>
      </p:sp>
      <p:pic>
        <p:nvPicPr>
          <p:cNvPr id="16" name="Marcador de posición de contenido 15" descr="escudo sin fond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9685"/>
            <a:ext cx="1381125" cy="1285875"/>
          </a:xfrm>
          <a:prstGeom prst="rect">
            <a:avLst/>
          </a:prstGeom>
        </p:spPr>
      </p:pic>
      <p:pic>
        <p:nvPicPr>
          <p:cNvPr id="5" name="Imagen 4" descr="s-l16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405" y="1305560"/>
            <a:ext cx="2293620" cy="2286000"/>
          </a:xfrm>
          <a:prstGeom prst="rect">
            <a:avLst/>
          </a:prstGeom>
        </p:spPr>
      </p:pic>
      <p:pic>
        <p:nvPicPr>
          <p:cNvPr id="21" name="Imagen 20" descr="re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420" y="4064000"/>
            <a:ext cx="1835150" cy="1398905"/>
          </a:xfrm>
          <a:prstGeom prst="rect">
            <a:avLst/>
          </a:prstGeom>
        </p:spPr>
      </p:pic>
      <p:sp>
        <p:nvSpPr>
          <p:cNvPr id="23" name="Flecha hacia abajo 22"/>
          <p:cNvSpPr/>
          <p:nvPr/>
        </p:nvSpPr>
        <p:spPr>
          <a:xfrm rot="14100000">
            <a:off x="7750810" y="2375535"/>
            <a:ext cx="373380" cy="27546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24" name="Cuadro de texto 23"/>
          <p:cNvSpPr txBox="1"/>
          <p:nvPr/>
        </p:nvSpPr>
        <p:spPr>
          <a:xfrm>
            <a:off x="3007995" y="5544820"/>
            <a:ext cx="3879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b="1"/>
              <a:t>Relé</a:t>
            </a:r>
            <a:endParaRPr lang="es-ES" altLang="en-US" b="1"/>
          </a:p>
        </p:txBody>
      </p:sp>
      <p:sp>
        <p:nvSpPr>
          <p:cNvPr id="25" name="Cuadro de texto 24"/>
          <p:cNvSpPr txBox="1"/>
          <p:nvPr/>
        </p:nvSpPr>
        <p:spPr>
          <a:xfrm>
            <a:off x="3007995" y="5913120"/>
            <a:ext cx="5530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s-ES" altLang="en-US" b="1"/>
              <a:t>los relé </a:t>
            </a:r>
            <a:r>
              <a:rPr lang="es-ES" altLang="en-US"/>
              <a:t>se utilizan como llaves de Potencia para conectar y desconectar la </a:t>
            </a:r>
            <a:r>
              <a:rPr lang="es-ES" altLang="en-US" b="1"/>
              <a:t>Bomba de Agua</a:t>
            </a:r>
            <a:r>
              <a:rPr lang="es-ES" altLang="en-US"/>
              <a:t>.</a:t>
            </a:r>
            <a:endParaRPr lang="es-ES" altLang="en-US"/>
          </a:p>
        </p:txBody>
      </p:sp>
      <p:sp>
        <p:nvSpPr>
          <p:cNvPr id="26" name="Flecha hacia abajo 25"/>
          <p:cNvSpPr/>
          <p:nvPr/>
        </p:nvSpPr>
        <p:spPr>
          <a:xfrm>
            <a:off x="5605780" y="5292725"/>
            <a:ext cx="208280" cy="620395"/>
          </a:xfrm>
          <a:prstGeom prst="downArrow">
            <a:avLst>
              <a:gd name="adj1" fmla="val 76795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pic>
        <p:nvPicPr>
          <p:cNvPr id="6" name="Imagen 5" descr="sensor-humedad-suelo-fc-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855" y="1671320"/>
            <a:ext cx="2268855" cy="1702435"/>
          </a:xfrm>
          <a:prstGeom prst="rect">
            <a:avLst/>
          </a:prstGeom>
        </p:spPr>
      </p:pic>
      <p:sp>
        <p:nvSpPr>
          <p:cNvPr id="7" name="Cuadro de texto 6"/>
          <p:cNvSpPr txBox="1"/>
          <p:nvPr/>
        </p:nvSpPr>
        <p:spPr>
          <a:xfrm>
            <a:off x="2616200" y="1362710"/>
            <a:ext cx="1818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b="1"/>
              <a:t>Higrómetro Fc28</a:t>
            </a:r>
            <a:endParaRPr lang="es-ES" altLang="en-US" b="1"/>
          </a:p>
        </p:txBody>
      </p:sp>
      <p:sp>
        <p:nvSpPr>
          <p:cNvPr id="8" name="Cuadro de texto 7"/>
          <p:cNvSpPr txBox="1"/>
          <p:nvPr/>
        </p:nvSpPr>
        <p:spPr>
          <a:xfrm>
            <a:off x="3193415" y="1787525"/>
            <a:ext cx="30975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s-ES" altLang="en-US" sz="1600"/>
              <a:t>El </a:t>
            </a:r>
            <a:r>
              <a:rPr lang="es-ES" altLang="en-US" sz="1600" b="1"/>
              <a:t>Higrómetro</a:t>
            </a:r>
            <a:r>
              <a:rPr lang="es-ES" altLang="en-US" sz="1600" b="1"/>
              <a:t> Fc28</a:t>
            </a:r>
            <a:r>
              <a:rPr lang="es-ES" altLang="en-US" sz="1600"/>
              <a:t> permite tomar el nivel de humedad de la tierra y ayudar al software a tomar la decisión si activar la </a:t>
            </a:r>
            <a:r>
              <a:rPr lang="es-ES" altLang="en-US" sz="1600" b="1"/>
              <a:t>bomba  de agua</a:t>
            </a:r>
            <a:r>
              <a:rPr lang="es-ES" altLang="en-US" sz="1600"/>
              <a:t> o pararla.</a:t>
            </a:r>
            <a:endParaRPr lang="es-ES" altLang="en-US" sz="1600"/>
          </a:p>
        </p:txBody>
      </p:sp>
      <p:sp>
        <p:nvSpPr>
          <p:cNvPr id="9" name="Cuadro de texto 8"/>
          <p:cNvSpPr txBox="1"/>
          <p:nvPr/>
        </p:nvSpPr>
        <p:spPr>
          <a:xfrm>
            <a:off x="9209405" y="4592320"/>
            <a:ext cx="2461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b="1"/>
              <a:t>Bomba de Agua</a:t>
            </a:r>
            <a:endParaRPr lang="es-ES" altLang="en-US" b="1"/>
          </a:p>
        </p:txBody>
      </p:sp>
      <p:sp>
        <p:nvSpPr>
          <p:cNvPr id="10" name="Cuadro de texto 9"/>
          <p:cNvSpPr txBox="1"/>
          <p:nvPr/>
        </p:nvSpPr>
        <p:spPr>
          <a:xfrm>
            <a:off x="9209405" y="5034915"/>
            <a:ext cx="25679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La Bomba de agua tiene por función tomar agua de un recipiente y regar todo el invernadero por medio de una manguera</a:t>
            </a:r>
            <a:endParaRPr lang="es-ES" altLang="en-US"/>
          </a:p>
        </p:txBody>
      </p:sp>
      <p:sp>
        <p:nvSpPr>
          <p:cNvPr id="11" name="Flecha hacia abajo 10"/>
          <p:cNvSpPr/>
          <p:nvPr/>
        </p:nvSpPr>
        <p:spPr>
          <a:xfrm>
            <a:off x="10121900" y="3747135"/>
            <a:ext cx="360680" cy="8699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12" name="Flecha derecha 11"/>
          <p:cNvSpPr/>
          <p:nvPr/>
        </p:nvSpPr>
        <p:spPr>
          <a:xfrm>
            <a:off x="2308225" y="2272030"/>
            <a:ext cx="859790" cy="36068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10000"/>
    </mc:Choice>
    <mc:Fallback>
      <p:transition advClick="0" advTm="10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2098</Words>
  <Application>WPS Presentation</Application>
  <PresentationFormat>宽屏</PresentationFormat>
  <Paragraphs>48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Invernadero Automatizado para Especias Aromáticas</vt:lpstr>
      <vt:lpstr>Como está construido nuestro Invernadero?</vt:lpstr>
      <vt:lpstr>Cómo lo vamos a calentar o ventilar?</vt:lpstr>
      <vt:lpstr>Cómo lo vamos a iluminar el Invernadero?</vt:lpstr>
      <vt:lpstr>Cómo lo vamos a regar al Invernadero?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Usuario</dc:creator>
  <cp:lastModifiedBy>Usuario</cp:lastModifiedBy>
  <cp:revision>9</cp:revision>
  <dcterms:created xsi:type="dcterms:W3CDTF">2024-05-13T14:51:00Z</dcterms:created>
  <dcterms:modified xsi:type="dcterms:W3CDTF">2024-05-16T09:25:47Z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3082-12.2.0.16909</vt:lpwstr>
  </property>
  <property fmtid="{D5CDD505-2E9C-101B-9397-08002B2CF9AE}" pid="3" name="ICV">
    <vt:lpwstr>4772D332EB0E47A9B718102FA1D6A90D_11</vt:lpwstr>
  </property>
</Properties>
</file>