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5" r:id="rId3"/>
    <p:sldId id="292" r:id="rId4"/>
    <p:sldId id="286" r:id="rId5"/>
    <p:sldId id="290" r:id="rId6"/>
    <p:sldId id="293" r:id="rId7"/>
    <p:sldId id="294" r:id="rId8"/>
    <p:sldId id="296" r:id="rId9"/>
    <p:sldId id="295" r:id="rId10"/>
    <p:sldId id="258" r:id="rId11"/>
    <p:sldId id="261" r:id="rId12"/>
    <p:sldId id="271" r:id="rId13"/>
    <p:sldId id="29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E555A2-49E7-4CAE-B2D4-624EC9CACA7E}"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F912-A7A2-4A33-BBC2-BDF24C83A6E6}" type="slidenum">
              <a:rPr lang="en-US" smtClean="0"/>
              <a:t>‹#›</a:t>
            </a:fld>
            <a:endParaRPr lang="en-US"/>
          </a:p>
        </p:txBody>
      </p:sp>
      <p:cxnSp>
        <p:nvCxnSpPr>
          <p:cNvPr id="7" name="Straight Connector 6">
            <a:extLst>
              <a:ext uri="{FF2B5EF4-FFF2-40B4-BE49-F238E27FC236}">
                <a16:creationId xmlns:a16="http://schemas.microsoft.com/office/drawing/2014/main" id="{D2C3DDC0-918F-452A-A996-2F864A6BEE34}"/>
              </a:ext>
            </a:extLst>
          </p:cNvPr>
          <p:cNvCxnSpPr>
            <a:cxnSpLocks/>
          </p:cNvCxnSpPr>
          <p:nvPr/>
        </p:nvCxnSpPr>
        <p:spPr>
          <a:xfrm>
            <a:off x="1524000" y="3509963"/>
            <a:ext cx="9144000"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9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F912-A7A2-4A33-BBC2-BDF24C83A6E6}" type="slidenum">
              <a:rPr lang="en-US" smtClean="0"/>
              <a:t>‹#›</a:t>
            </a:fld>
            <a:endParaRPr lang="en-US"/>
          </a:p>
        </p:txBody>
      </p:sp>
    </p:spTree>
    <p:extLst>
      <p:ext uri="{BB962C8B-B14F-4D97-AF65-F5344CB8AC3E}">
        <p14:creationId xmlns:p14="http://schemas.microsoft.com/office/powerpoint/2010/main" val="424362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F912-A7A2-4A33-BBC2-BDF24C83A6E6}" type="slidenum">
              <a:rPr lang="en-US" smtClean="0"/>
              <a:t>‹#›</a:t>
            </a:fld>
            <a:endParaRPr lang="en-US"/>
          </a:p>
        </p:txBody>
      </p:sp>
    </p:spTree>
    <p:extLst>
      <p:ext uri="{BB962C8B-B14F-4D97-AF65-F5344CB8AC3E}">
        <p14:creationId xmlns:p14="http://schemas.microsoft.com/office/powerpoint/2010/main" val="93007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2029"/>
            <a:ext cx="10515600" cy="4715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F912-A7A2-4A33-BBC2-BDF24C83A6E6}" type="slidenum">
              <a:rPr lang="en-US" smtClean="0"/>
              <a:t>‹#›</a:t>
            </a:fld>
            <a:endParaRPr lang="en-US"/>
          </a:p>
        </p:txBody>
      </p:sp>
      <p:cxnSp>
        <p:nvCxnSpPr>
          <p:cNvPr id="8" name="Straight Connector 7">
            <a:extLst>
              <a:ext uri="{FF2B5EF4-FFF2-40B4-BE49-F238E27FC236}">
                <a16:creationId xmlns:a16="http://schemas.microsoft.com/office/drawing/2014/main" id="{132B7F49-1D0D-4ECE-89DA-650427979A9E}"/>
              </a:ext>
            </a:extLst>
          </p:cNvPr>
          <p:cNvCxnSpPr/>
          <p:nvPr/>
        </p:nvCxnSpPr>
        <p:spPr>
          <a:xfrm>
            <a:off x="838201" y="1181756"/>
            <a:ext cx="7947991"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3160BF55-E23F-45C0-8F33-7BF8CB69F21C}"/>
              </a:ext>
            </a:extLst>
          </p:cNvPr>
          <p:cNvSpPr>
            <a:spLocks noGrp="1"/>
          </p:cNvSpPr>
          <p:nvPr>
            <p:ph type="title"/>
          </p:nvPr>
        </p:nvSpPr>
        <p:spPr>
          <a:xfrm>
            <a:off x="838200" y="136524"/>
            <a:ext cx="10515600" cy="1045232"/>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6299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7F912-A7A2-4A33-BBC2-BDF24C83A6E6}" type="slidenum">
              <a:rPr lang="en-US" smtClean="0"/>
              <a:t>‹#›</a:t>
            </a:fld>
            <a:endParaRPr lang="en-US"/>
          </a:p>
        </p:txBody>
      </p:sp>
    </p:spTree>
    <p:extLst>
      <p:ext uri="{BB962C8B-B14F-4D97-AF65-F5344CB8AC3E}">
        <p14:creationId xmlns:p14="http://schemas.microsoft.com/office/powerpoint/2010/main" val="377024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78973"/>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78973"/>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7F912-A7A2-4A33-BBC2-BDF24C83A6E6}" type="slidenum">
              <a:rPr lang="en-US" smtClean="0"/>
              <a:t>‹#›</a:t>
            </a:fld>
            <a:endParaRPr lang="en-US"/>
          </a:p>
        </p:txBody>
      </p:sp>
      <p:cxnSp>
        <p:nvCxnSpPr>
          <p:cNvPr id="8" name="Straight Connector 7">
            <a:extLst>
              <a:ext uri="{FF2B5EF4-FFF2-40B4-BE49-F238E27FC236}">
                <a16:creationId xmlns:a16="http://schemas.microsoft.com/office/drawing/2014/main" id="{4C10373F-C31D-4076-A9B0-BC91431C2684}"/>
              </a:ext>
            </a:extLst>
          </p:cNvPr>
          <p:cNvCxnSpPr/>
          <p:nvPr/>
        </p:nvCxnSpPr>
        <p:spPr>
          <a:xfrm>
            <a:off x="838201" y="1192732"/>
            <a:ext cx="7947991"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42644D4D-F160-4918-B289-B454E1403CCB}"/>
              </a:ext>
            </a:extLst>
          </p:cNvPr>
          <p:cNvSpPr>
            <a:spLocks noGrp="1"/>
          </p:cNvSpPr>
          <p:nvPr>
            <p:ph type="title"/>
          </p:nvPr>
        </p:nvSpPr>
        <p:spPr>
          <a:xfrm>
            <a:off x="838200" y="136524"/>
            <a:ext cx="10515600" cy="1045232"/>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4329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2040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02799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2040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02799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7F912-A7A2-4A33-BBC2-BDF24C83A6E6}" type="slidenum">
              <a:rPr lang="en-US" smtClean="0"/>
              <a:t>‹#›</a:t>
            </a:fld>
            <a:endParaRPr lang="en-US"/>
          </a:p>
        </p:txBody>
      </p:sp>
      <p:cxnSp>
        <p:nvCxnSpPr>
          <p:cNvPr id="10" name="Straight Connector 9">
            <a:extLst>
              <a:ext uri="{FF2B5EF4-FFF2-40B4-BE49-F238E27FC236}">
                <a16:creationId xmlns:a16="http://schemas.microsoft.com/office/drawing/2014/main" id="{BE193BDC-6BC1-455E-AF27-DF84FD91DBCC}"/>
              </a:ext>
            </a:extLst>
          </p:cNvPr>
          <p:cNvCxnSpPr/>
          <p:nvPr/>
        </p:nvCxnSpPr>
        <p:spPr>
          <a:xfrm>
            <a:off x="838201" y="1181756"/>
            <a:ext cx="7947991"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
        <p:nvSpPr>
          <p:cNvPr id="11" name="Title Placeholder 1">
            <a:extLst>
              <a:ext uri="{FF2B5EF4-FFF2-40B4-BE49-F238E27FC236}">
                <a16:creationId xmlns:a16="http://schemas.microsoft.com/office/drawing/2014/main" id="{2A84F6FF-D89D-42A1-B2FB-4F55A859207A}"/>
              </a:ext>
            </a:extLst>
          </p:cNvPr>
          <p:cNvSpPr>
            <a:spLocks noGrp="1"/>
          </p:cNvSpPr>
          <p:nvPr>
            <p:ph type="title"/>
          </p:nvPr>
        </p:nvSpPr>
        <p:spPr>
          <a:xfrm>
            <a:off x="838200" y="136524"/>
            <a:ext cx="10515600" cy="1045232"/>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58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7F912-A7A2-4A33-BBC2-BDF24C83A6E6}" type="slidenum">
              <a:rPr lang="en-US" smtClean="0"/>
              <a:t>‹#›</a:t>
            </a:fld>
            <a:endParaRPr lang="en-US"/>
          </a:p>
        </p:txBody>
      </p:sp>
      <p:cxnSp>
        <p:nvCxnSpPr>
          <p:cNvPr id="6" name="Straight Connector 5">
            <a:extLst>
              <a:ext uri="{FF2B5EF4-FFF2-40B4-BE49-F238E27FC236}">
                <a16:creationId xmlns:a16="http://schemas.microsoft.com/office/drawing/2014/main" id="{AD7B3117-2FCB-4FCC-9FEF-A6113E45033D}"/>
              </a:ext>
            </a:extLst>
          </p:cNvPr>
          <p:cNvCxnSpPr/>
          <p:nvPr/>
        </p:nvCxnSpPr>
        <p:spPr>
          <a:xfrm>
            <a:off x="838201" y="1181756"/>
            <a:ext cx="7947991" cy="0"/>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53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7F912-A7A2-4A33-BBC2-BDF24C83A6E6}" type="slidenum">
              <a:rPr lang="en-US" smtClean="0"/>
              <a:t>‹#›</a:t>
            </a:fld>
            <a:endParaRPr lang="en-US"/>
          </a:p>
        </p:txBody>
      </p:sp>
    </p:spTree>
    <p:extLst>
      <p:ext uri="{BB962C8B-B14F-4D97-AF65-F5344CB8AC3E}">
        <p14:creationId xmlns:p14="http://schemas.microsoft.com/office/powerpoint/2010/main" val="382387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7F912-A7A2-4A33-BBC2-BDF24C83A6E6}" type="slidenum">
              <a:rPr lang="en-US" smtClean="0"/>
              <a:t>‹#›</a:t>
            </a:fld>
            <a:endParaRPr lang="en-US"/>
          </a:p>
        </p:txBody>
      </p:sp>
    </p:spTree>
    <p:extLst>
      <p:ext uri="{BB962C8B-B14F-4D97-AF65-F5344CB8AC3E}">
        <p14:creationId xmlns:p14="http://schemas.microsoft.com/office/powerpoint/2010/main" val="175475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2DE555A2-49E7-4CAE-B2D4-624EC9CACA7E}"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7F912-A7A2-4A33-BBC2-BDF24C83A6E6}" type="slidenum">
              <a:rPr lang="en-US" smtClean="0"/>
              <a:t>‹#›</a:t>
            </a:fld>
            <a:endParaRPr lang="en-US"/>
          </a:p>
        </p:txBody>
      </p:sp>
    </p:spTree>
    <p:extLst>
      <p:ext uri="{BB962C8B-B14F-4D97-AF65-F5344CB8AC3E}">
        <p14:creationId xmlns:p14="http://schemas.microsoft.com/office/powerpoint/2010/main" val="286250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Osu Cowboys Clipart">
            <a:extLst>
              <a:ext uri="{FF2B5EF4-FFF2-40B4-BE49-F238E27FC236}">
                <a16:creationId xmlns:a16="http://schemas.microsoft.com/office/drawing/2014/main" id="{FB43626A-73E8-4CA4-82CD-E852BC13C6E0}"/>
              </a:ext>
            </a:extLst>
          </p:cNvPr>
          <p:cNvPicPr>
            <a:picLocks noChangeAspect="1" noChangeArrowheads="1"/>
          </p:cNvPicPr>
          <p:nvPr/>
        </p:nvPicPr>
        <p:blipFill>
          <a:blip r:embed="rId13">
            <a:alphaModFix amt="10000"/>
            <a:extLst>
              <a:ext uri="{28A0092B-C50C-407E-A947-70E740481C1C}">
                <a14:useLocalDpi xmlns:a14="http://schemas.microsoft.com/office/drawing/2010/main" val="0"/>
              </a:ext>
            </a:extLst>
          </a:blip>
          <a:srcRect/>
          <a:stretch>
            <a:fillRect/>
          </a:stretch>
        </p:blipFill>
        <p:spPr bwMode="auto">
          <a:xfrm>
            <a:off x="8479941" y="0"/>
            <a:ext cx="3708049" cy="329184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9014B2D-6355-431A-96FA-31122B96EFF2}"/>
              </a:ext>
            </a:extLst>
          </p:cNvPr>
          <p:cNvSpPr/>
          <p:nvPr/>
        </p:nvSpPr>
        <p:spPr>
          <a:xfrm>
            <a:off x="0" y="6173788"/>
            <a:ext cx="12192000" cy="185738"/>
          </a:xfrm>
          <a:prstGeom prst="rect">
            <a:avLst/>
          </a:prstGeom>
          <a:solidFill>
            <a:srgbClr val="FF66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0A88D3B6-73D5-4A19-B6FE-CD42FA85C984}"/>
              </a:ext>
            </a:extLst>
          </p:cNvPr>
          <p:cNvSpPr/>
          <p:nvPr/>
        </p:nvSpPr>
        <p:spPr>
          <a:xfrm>
            <a:off x="0" y="6360173"/>
            <a:ext cx="12192000" cy="185738"/>
          </a:xfrm>
          <a:prstGeom prst="rect">
            <a:avLst/>
          </a:prstGeom>
          <a:solidFill>
            <a:srgbClr val="FF66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a:extLst>
              <a:ext uri="{FF2B5EF4-FFF2-40B4-BE49-F238E27FC236}">
                <a16:creationId xmlns:a16="http://schemas.microsoft.com/office/drawing/2014/main" id="{C8566BAA-E687-4E39-8EAF-3B21324761F2}"/>
              </a:ext>
            </a:extLst>
          </p:cNvPr>
          <p:cNvSpPr/>
          <p:nvPr/>
        </p:nvSpPr>
        <p:spPr>
          <a:xfrm>
            <a:off x="0" y="6719838"/>
            <a:ext cx="12192000" cy="1828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838200" y="136524"/>
            <a:ext cx="10515600" cy="104523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39049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BEA6E8A0-D66B-4887-9A63-A9726AFAFB6F}"/>
              </a:ext>
            </a:extLst>
          </p:cNvPr>
          <p:cNvSpPr/>
          <p:nvPr/>
        </p:nvSpPr>
        <p:spPr>
          <a:xfrm>
            <a:off x="-3" y="6542735"/>
            <a:ext cx="12192000" cy="185738"/>
          </a:xfrm>
          <a:prstGeom prst="rect">
            <a:avLst/>
          </a:prstGeom>
          <a:solidFill>
            <a:srgbClr val="FF66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extLst>
              <a:ext uri="{FF2B5EF4-FFF2-40B4-BE49-F238E27FC236}">
                <a16:creationId xmlns:a16="http://schemas.microsoft.com/office/drawing/2014/main" id="{F0034504-2F27-45F1-8422-98C9E7E407BD}"/>
              </a:ext>
            </a:extLst>
          </p:cNvPr>
          <p:cNvPicPr>
            <a:picLocks noChangeAspect="1"/>
          </p:cNvPicPr>
          <p:nvPr/>
        </p:nvPicPr>
        <p:blipFill>
          <a:blip r:embed="rId14"/>
          <a:stretch>
            <a:fillRect/>
          </a:stretch>
        </p:blipFill>
        <p:spPr>
          <a:xfrm>
            <a:off x="-2" y="6178433"/>
            <a:ext cx="3614123" cy="731520"/>
          </a:xfrm>
          <a:prstGeom prst="rect">
            <a:avLst/>
          </a:prstGeom>
        </p:spPr>
      </p:pic>
      <p:sp>
        <p:nvSpPr>
          <p:cNvPr id="6" name="Slide Number Placeholder 5"/>
          <p:cNvSpPr>
            <a:spLocks noGrp="1"/>
          </p:cNvSpPr>
          <p:nvPr>
            <p:ph type="sldNum" sz="quarter" idx="4"/>
          </p:nvPr>
        </p:nvSpPr>
        <p:spPr>
          <a:xfrm>
            <a:off x="10475807" y="6358545"/>
            <a:ext cx="853440" cy="365760"/>
          </a:xfrm>
          <a:prstGeom prst="rect">
            <a:avLst/>
          </a:prstGeom>
        </p:spPr>
        <p:txBody>
          <a:bodyPr vert="horz" lIns="91440" tIns="45720" rIns="91440" bIns="45720" rtlCol="0" anchor="ctr"/>
          <a:lstStyle>
            <a:lvl1pPr algn="r">
              <a:defRPr sz="1000">
                <a:solidFill>
                  <a:schemeClr val="bg1"/>
                </a:solidFill>
              </a:defRPr>
            </a:lvl1pPr>
          </a:lstStyle>
          <a:p>
            <a:fld id="{9987F912-A7A2-4A33-BBC2-BDF24C83A6E6}" type="slidenum">
              <a:rPr lang="en-US" smtClean="0"/>
              <a:t>‹#›</a:t>
            </a:fld>
            <a:endParaRPr lang="en-US"/>
          </a:p>
        </p:txBody>
      </p:sp>
      <p:sp>
        <p:nvSpPr>
          <p:cNvPr id="5" name="Footer Placeholder 4"/>
          <p:cNvSpPr>
            <a:spLocks noGrp="1"/>
          </p:cNvSpPr>
          <p:nvPr>
            <p:ph type="ftr" sz="quarter" idx="3"/>
          </p:nvPr>
        </p:nvSpPr>
        <p:spPr>
          <a:xfrm>
            <a:off x="4038599" y="6356352"/>
            <a:ext cx="4941709" cy="365125"/>
          </a:xfrm>
          <a:prstGeom prst="rect">
            <a:avLst/>
          </a:prstGeom>
        </p:spPr>
        <p:txBody>
          <a:bodyPr vert="horz" lIns="91440" tIns="45720" rIns="91440" bIns="45720" rtlCol="0" anchor="ctr"/>
          <a:lstStyle>
            <a:lvl1pPr algn="l">
              <a:defRPr sz="1000">
                <a:solidFill>
                  <a:schemeClr val="bg1"/>
                </a:solidFill>
              </a:defRPr>
            </a:lvl1pPr>
          </a:lstStyle>
          <a:p>
            <a:endParaRPr lang="en-US"/>
          </a:p>
        </p:txBody>
      </p:sp>
      <p:sp>
        <p:nvSpPr>
          <p:cNvPr id="4" name="Date Placeholder 3"/>
          <p:cNvSpPr>
            <a:spLocks noGrp="1"/>
          </p:cNvSpPr>
          <p:nvPr>
            <p:ph type="dt" sz="half" idx="2"/>
          </p:nvPr>
        </p:nvSpPr>
        <p:spPr>
          <a:xfrm>
            <a:off x="8980311" y="6357684"/>
            <a:ext cx="1463040" cy="365760"/>
          </a:xfrm>
          <a:prstGeom prst="rect">
            <a:avLst/>
          </a:prstGeom>
        </p:spPr>
        <p:txBody>
          <a:bodyPr vert="horz" lIns="91440" tIns="45720" rIns="91440" bIns="45720" rtlCol="0" anchor="ctr"/>
          <a:lstStyle>
            <a:lvl1pPr algn="r">
              <a:defRPr sz="1000">
                <a:solidFill>
                  <a:schemeClr val="bg1"/>
                </a:solidFill>
              </a:defRPr>
            </a:lvl1pPr>
          </a:lstStyle>
          <a:p>
            <a:fld id="{2DE555A2-49E7-4CAE-B2D4-624EC9CACA7E}" type="datetimeFigureOut">
              <a:rPr lang="en-US" smtClean="0"/>
              <a:t>4/10/2022</a:t>
            </a:fld>
            <a:endParaRPr lang="en-US"/>
          </a:p>
        </p:txBody>
      </p:sp>
    </p:spTree>
    <p:extLst>
      <p:ext uri="{BB962C8B-B14F-4D97-AF65-F5344CB8AC3E}">
        <p14:creationId xmlns:p14="http://schemas.microsoft.com/office/powerpoint/2010/main" val="501781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47663" indent="-347663" algn="l" defTabSz="914400" rtl="0" eaLnBrk="1" latinLnBrk="0" hangingPunct="1">
        <a:lnSpc>
          <a:spcPct val="90000"/>
        </a:lnSpc>
        <a:spcBef>
          <a:spcPts val="1000"/>
        </a:spcBef>
        <a:buFont typeface="Garamond" panose="02020404030301010803" pitchFamily="18"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D439-BB6C-477A-98C2-8EAAFB2B6D72}"/>
              </a:ext>
            </a:extLst>
          </p:cNvPr>
          <p:cNvSpPr>
            <a:spLocks noGrp="1"/>
          </p:cNvSpPr>
          <p:nvPr>
            <p:ph type="ctrTitle"/>
          </p:nvPr>
        </p:nvSpPr>
        <p:spPr/>
        <p:txBody>
          <a:bodyPr/>
          <a:lstStyle/>
          <a:p>
            <a:r>
              <a:rPr lang="en-US" b="1" dirty="0"/>
              <a:t>Project 2</a:t>
            </a:r>
          </a:p>
        </p:txBody>
      </p:sp>
      <p:sp>
        <p:nvSpPr>
          <p:cNvPr id="3" name="Subtitle 2">
            <a:extLst>
              <a:ext uri="{FF2B5EF4-FFF2-40B4-BE49-F238E27FC236}">
                <a16:creationId xmlns:a16="http://schemas.microsoft.com/office/drawing/2014/main" id="{41F2D4B9-151C-4714-99F9-339EFF5597F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969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56D809-5776-4473-933C-09E862254284}"/>
              </a:ext>
            </a:extLst>
          </p:cNvPr>
          <p:cNvSpPr>
            <a:spLocks noGrp="1"/>
          </p:cNvSpPr>
          <p:nvPr>
            <p:ph idx="1"/>
          </p:nvPr>
        </p:nvSpPr>
        <p:spPr/>
        <p:txBody>
          <a:bodyPr>
            <a:normAutofit/>
          </a:bodyPr>
          <a:lstStyle/>
          <a:p>
            <a:r>
              <a:rPr lang="en-US" dirty="0"/>
              <a:t>This is an </a:t>
            </a:r>
            <a:r>
              <a:rPr lang="en-US" b="1" dirty="0"/>
              <a:t>individual</a:t>
            </a:r>
            <a:r>
              <a:rPr lang="en-US" dirty="0"/>
              <a:t> project. Your program must be entirely your own work. Copying another student’s work or having another person do your work violates </a:t>
            </a:r>
            <a:r>
              <a:rPr lang="en-US" b="1" dirty="0"/>
              <a:t>academic integrity</a:t>
            </a:r>
            <a:r>
              <a:rPr lang="en-US" dirty="0"/>
              <a:t>.</a:t>
            </a:r>
          </a:p>
          <a:p>
            <a:r>
              <a:rPr lang="en-US" dirty="0"/>
              <a:t>You are welcome to use your codes and uploaded solutions from previous exercises.</a:t>
            </a:r>
          </a:p>
          <a:p>
            <a:r>
              <a:rPr lang="en-US" dirty="0"/>
              <a:t>You may ask me for clarification. I will </a:t>
            </a:r>
            <a:r>
              <a:rPr lang="en-US" b="1" dirty="0"/>
              <a:t>not</a:t>
            </a:r>
            <a:r>
              <a:rPr lang="en-US" dirty="0"/>
              <a:t>, however, help you write any code to be fair to other students.</a:t>
            </a:r>
          </a:p>
        </p:txBody>
      </p:sp>
      <p:sp>
        <p:nvSpPr>
          <p:cNvPr id="3" name="Title 2">
            <a:extLst>
              <a:ext uri="{FF2B5EF4-FFF2-40B4-BE49-F238E27FC236}">
                <a16:creationId xmlns:a16="http://schemas.microsoft.com/office/drawing/2014/main" id="{9D6AEF01-0681-45F2-890E-5421B6D7E0A4}"/>
              </a:ext>
            </a:extLst>
          </p:cNvPr>
          <p:cNvSpPr>
            <a:spLocks noGrp="1"/>
          </p:cNvSpPr>
          <p:nvPr>
            <p:ph type="title"/>
          </p:nvPr>
        </p:nvSpPr>
        <p:spPr/>
        <p:txBody>
          <a:bodyPr/>
          <a:lstStyle/>
          <a:p>
            <a:r>
              <a:rPr lang="en-US" b="1" dirty="0"/>
              <a:t>Policy</a:t>
            </a:r>
          </a:p>
        </p:txBody>
      </p:sp>
    </p:spTree>
    <p:extLst>
      <p:ext uri="{BB962C8B-B14F-4D97-AF65-F5344CB8AC3E}">
        <p14:creationId xmlns:p14="http://schemas.microsoft.com/office/powerpoint/2010/main" val="287665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CAAD87-3AAC-4989-97B9-3CB3FED3516C}"/>
              </a:ext>
            </a:extLst>
          </p:cNvPr>
          <p:cNvSpPr>
            <a:spLocks noGrp="1"/>
          </p:cNvSpPr>
          <p:nvPr>
            <p:ph idx="1"/>
          </p:nvPr>
        </p:nvSpPr>
        <p:spPr/>
        <p:txBody>
          <a:bodyPr>
            <a:normAutofit/>
          </a:bodyPr>
          <a:lstStyle/>
          <a:p>
            <a:r>
              <a:rPr lang="en-US" dirty="0"/>
              <a:t>Download and double check your code to ensure we can open it and it will work, even if you have uploaded your work.</a:t>
            </a:r>
            <a:endParaRPr lang="en-US" u="sng" dirty="0"/>
          </a:p>
          <a:p>
            <a:endParaRPr lang="en-US" b="1" dirty="0"/>
          </a:p>
          <a:p>
            <a:r>
              <a:rPr lang="en-US" b="1" dirty="0"/>
              <a:t>Project that doesn’t open will require re-submission and receive a </a:t>
            </a:r>
            <a:r>
              <a:rPr lang="en-US" b="1" dirty="0">
                <a:solidFill>
                  <a:srgbClr val="FF0000"/>
                </a:solidFill>
              </a:rPr>
              <a:t>penalty of 5 points</a:t>
            </a:r>
            <a:r>
              <a:rPr lang="en-US" b="1" dirty="0"/>
              <a:t>. </a:t>
            </a:r>
          </a:p>
          <a:p>
            <a:r>
              <a:rPr lang="en-US" b="1" dirty="0"/>
              <a:t>Late submission will also incur </a:t>
            </a:r>
            <a:r>
              <a:rPr lang="en-US" b="1" dirty="0">
                <a:solidFill>
                  <a:srgbClr val="FF0000"/>
                </a:solidFill>
              </a:rPr>
              <a:t>5 points penalty</a:t>
            </a:r>
            <a:r>
              <a:rPr lang="en-US" b="1" dirty="0"/>
              <a:t>.</a:t>
            </a:r>
          </a:p>
          <a:p>
            <a:endParaRPr lang="en-US" dirty="0"/>
          </a:p>
        </p:txBody>
      </p:sp>
      <p:sp>
        <p:nvSpPr>
          <p:cNvPr id="3" name="Title 2">
            <a:extLst>
              <a:ext uri="{FF2B5EF4-FFF2-40B4-BE49-F238E27FC236}">
                <a16:creationId xmlns:a16="http://schemas.microsoft.com/office/drawing/2014/main" id="{A8932526-92DD-42AE-84F1-5C2727E6AE49}"/>
              </a:ext>
            </a:extLst>
          </p:cNvPr>
          <p:cNvSpPr>
            <a:spLocks noGrp="1"/>
          </p:cNvSpPr>
          <p:nvPr>
            <p:ph type="title"/>
          </p:nvPr>
        </p:nvSpPr>
        <p:spPr/>
        <p:txBody>
          <a:bodyPr/>
          <a:lstStyle/>
          <a:p>
            <a:r>
              <a:rPr lang="en-US" b="1" dirty="0"/>
              <a:t>Policy</a:t>
            </a:r>
          </a:p>
        </p:txBody>
      </p:sp>
    </p:spTree>
    <p:extLst>
      <p:ext uri="{BB962C8B-B14F-4D97-AF65-F5344CB8AC3E}">
        <p14:creationId xmlns:p14="http://schemas.microsoft.com/office/powerpoint/2010/main" val="186482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12 points for correct logic, including set up the menu, define methods, use methods, syntax errors, etc.</a:t>
            </a:r>
          </a:p>
          <a:p>
            <a:pPr lvl="1"/>
            <a:r>
              <a:rPr lang="en-US" dirty="0"/>
              <a:t>12 pts: program runs, provides correct functionality and output.</a:t>
            </a:r>
          </a:p>
          <a:p>
            <a:pPr lvl="1"/>
            <a:r>
              <a:rPr lang="en-US" dirty="0"/>
              <a:t>Deduct 2 pts if missing one or two minor features.</a:t>
            </a:r>
          </a:p>
          <a:p>
            <a:pPr lvl="1"/>
            <a:r>
              <a:rPr lang="en-US" dirty="0"/>
              <a:t>Deduct 4 pts if missing significant features.</a:t>
            </a:r>
          </a:p>
          <a:p>
            <a:pPr lvl="1"/>
            <a:r>
              <a:rPr lang="en-US" dirty="0"/>
              <a:t>Deduct 6 pts if any syntax issues that lead to inexecutable program.</a:t>
            </a:r>
          </a:p>
          <a:p>
            <a:pPr lvl="1"/>
            <a:endParaRPr lang="en-US" dirty="0"/>
          </a:p>
          <a:p>
            <a:r>
              <a:rPr lang="en-US" dirty="0"/>
              <a:t>Note: the above deduction is additive instead of exclusive.</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b="1" dirty="0"/>
              <a:t>Grading Rubric – 15 Points in Total</a:t>
            </a:r>
          </a:p>
        </p:txBody>
      </p:sp>
    </p:spTree>
    <p:extLst>
      <p:ext uri="{BB962C8B-B14F-4D97-AF65-F5344CB8AC3E}">
        <p14:creationId xmlns:p14="http://schemas.microsoft.com/office/powerpoint/2010/main" val="426593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48CD54-3DA7-45A0-B9B3-8364704A5BBA}"/>
              </a:ext>
            </a:extLst>
          </p:cNvPr>
          <p:cNvSpPr>
            <a:spLocks noGrp="1"/>
          </p:cNvSpPr>
          <p:nvPr>
            <p:ph idx="1"/>
          </p:nvPr>
        </p:nvSpPr>
        <p:spPr/>
        <p:txBody>
          <a:bodyPr/>
          <a:lstStyle/>
          <a:p>
            <a:r>
              <a:rPr lang="en-US" dirty="0"/>
              <a:t>3 points for user experience.</a:t>
            </a:r>
          </a:p>
          <a:p>
            <a:pPr lvl="1"/>
            <a:r>
              <a:rPr lang="en-US" dirty="0"/>
              <a:t>3 for good instructions, nicely prompt users for correct input, nicely display outputs, etc.</a:t>
            </a:r>
          </a:p>
          <a:p>
            <a:pPr lvl="1"/>
            <a:r>
              <a:rPr lang="en-US" dirty="0"/>
              <a:t>2 if rough, but functional.</a:t>
            </a:r>
          </a:p>
          <a:p>
            <a:pPr lvl="1"/>
            <a:r>
              <a:rPr lang="en-US" dirty="0"/>
              <a:t>1 if no interactive input/output, causing the user confused.</a:t>
            </a:r>
          </a:p>
          <a:p>
            <a:pPr marL="0" indent="0">
              <a:buNone/>
            </a:pPr>
            <a:endParaRPr lang="en-US" dirty="0"/>
          </a:p>
        </p:txBody>
      </p:sp>
      <p:sp>
        <p:nvSpPr>
          <p:cNvPr id="3" name="Title 2">
            <a:extLst>
              <a:ext uri="{FF2B5EF4-FFF2-40B4-BE49-F238E27FC236}">
                <a16:creationId xmlns:a16="http://schemas.microsoft.com/office/drawing/2014/main" id="{3214A5F9-FEE6-4468-BE37-ADCA616AD3F4}"/>
              </a:ext>
            </a:extLst>
          </p:cNvPr>
          <p:cNvSpPr>
            <a:spLocks noGrp="1"/>
          </p:cNvSpPr>
          <p:nvPr>
            <p:ph type="title"/>
          </p:nvPr>
        </p:nvSpPr>
        <p:spPr/>
        <p:txBody>
          <a:bodyPr/>
          <a:lstStyle/>
          <a:p>
            <a:r>
              <a:rPr lang="en-US" b="1" dirty="0"/>
              <a:t>Grading Rubric – 15 Points in Total</a:t>
            </a:r>
          </a:p>
        </p:txBody>
      </p:sp>
    </p:spTree>
    <p:extLst>
      <p:ext uri="{BB962C8B-B14F-4D97-AF65-F5344CB8AC3E}">
        <p14:creationId xmlns:p14="http://schemas.microsoft.com/office/powerpoint/2010/main" val="163640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F0B8E-028D-446E-95B2-BBDC27B3B02F}"/>
              </a:ext>
            </a:extLst>
          </p:cNvPr>
          <p:cNvSpPr>
            <a:spLocks noGrp="1"/>
          </p:cNvSpPr>
          <p:nvPr>
            <p:ph idx="1"/>
          </p:nvPr>
        </p:nvSpPr>
        <p:spPr/>
        <p:txBody>
          <a:bodyPr>
            <a:normAutofit/>
          </a:bodyPr>
          <a:lstStyle/>
          <a:p>
            <a:r>
              <a:rPr lang="en-US" dirty="0"/>
              <a:t>In this project, you are going to build a small database management system for student grades. The system not only stores student grades but also provides several useful functionalities. </a:t>
            </a:r>
          </a:p>
          <a:p>
            <a:endParaRPr lang="en-US" dirty="0"/>
          </a:p>
          <a:p>
            <a:r>
              <a:rPr lang="en-US" dirty="0"/>
              <a:t>The steps and requirements are described below.</a:t>
            </a:r>
          </a:p>
        </p:txBody>
      </p:sp>
      <p:sp>
        <p:nvSpPr>
          <p:cNvPr id="3" name="Title 2">
            <a:extLst>
              <a:ext uri="{FF2B5EF4-FFF2-40B4-BE49-F238E27FC236}">
                <a16:creationId xmlns:a16="http://schemas.microsoft.com/office/drawing/2014/main" id="{04AA2F9B-FCB8-4880-AEB8-5F993C18427B}"/>
              </a:ext>
            </a:extLst>
          </p:cNvPr>
          <p:cNvSpPr>
            <a:spLocks noGrp="1"/>
          </p:cNvSpPr>
          <p:nvPr>
            <p:ph type="title"/>
          </p:nvPr>
        </p:nvSpPr>
        <p:spPr/>
        <p:txBody>
          <a:bodyPr/>
          <a:lstStyle/>
          <a:p>
            <a:r>
              <a:rPr lang="en-US" b="1" dirty="0"/>
              <a:t>Overview</a:t>
            </a:r>
          </a:p>
        </p:txBody>
      </p:sp>
    </p:spTree>
    <p:extLst>
      <p:ext uri="{BB962C8B-B14F-4D97-AF65-F5344CB8AC3E}">
        <p14:creationId xmlns:p14="http://schemas.microsoft.com/office/powerpoint/2010/main" val="244106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71CF5E-0A53-4215-8236-7785EF8D832C}"/>
              </a:ext>
            </a:extLst>
          </p:cNvPr>
          <p:cNvSpPr>
            <a:spLocks noGrp="1"/>
          </p:cNvSpPr>
          <p:nvPr>
            <p:ph idx="1"/>
          </p:nvPr>
        </p:nvSpPr>
        <p:spPr/>
        <p:txBody>
          <a:bodyPr/>
          <a:lstStyle/>
          <a:p>
            <a:r>
              <a:rPr lang="en-US" dirty="0"/>
              <a:t>You will be provided a pre-made dictionary of student grades where the key is student name (string), and value is grade (int). </a:t>
            </a:r>
          </a:p>
          <a:p>
            <a:pPr lvl="1"/>
            <a:r>
              <a:rPr lang="en-US" dirty="0"/>
              <a:t>This dictionary (let’s call it “</a:t>
            </a:r>
            <a:r>
              <a:rPr lang="en-US" dirty="0" err="1"/>
              <a:t>ssdb</a:t>
            </a:r>
            <a:r>
              <a:rPr lang="en-US" dirty="0"/>
              <a:t>” for short) represents the database.</a:t>
            </a:r>
          </a:p>
          <a:p>
            <a:pPr lvl="1"/>
            <a:r>
              <a:rPr lang="en-US" b="1" dirty="0"/>
              <a:t>Instruction</a:t>
            </a:r>
            <a:r>
              <a:rPr lang="en-US" dirty="0"/>
              <a:t>: the code for “</a:t>
            </a:r>
            <a:r>
              <a:rPr lang="en-US" dirty="0" err="1"/>
              <a:t>ssdb</a:t>
            </a:r>
            <a:r>
              <a:rPr lang="en-US" dirty="0"/>
              <a:t>” is in a separate file on Canvas titled “Project 2 Dictionary of Students.txt”. You will copy the entire code in the text file and paste it in the “Main” method (at the beginning of “Main” method), in order to use the “</a:t>
            </a:r>
            <a:r>
              <a:rPr lang="en-US" dirty="0" err="1"/>
              <a:t>ssdb</a:t>
            </a:r>
            <a:r>
              <a:rPr lang="en-US" dirty="0"/>
              <a:t>” in your system.</a:t>
            </a:r>
          </a:p>
          <a:p>
            <a:endParaRPr lang="en-US" dirty="0"/>
          </a:p>
        </p:txBody>
      </p:sp>
      <p:sp>
        <p:nvSpPr>
          <p:cNvPr id="3" name="Title 2">
            <a:extLst>
              <a:ext uri="{FF2B5EF4-FFF2-40B4-BE49-F238E27FC236}">
                <a16:creationId xmlns:a16="http://schemas.microsoft.com/office/drawing/2014/main" id="{49B47558-0D00-46CC-9E65-04154F3D9471}"/>
              </a:ext>
            </a:extLst>
          </p:cNvPr>
          <p:cNvSpPr>
            <a:spLocks noGrp="1"/>
          </p:cNvSpPr>
          <p:nvPr>
            <p:ph type="title"/>
          </p:nvPr>
        </p:nvSpPr>
        <p:spPr/>
        <p:txBody>
          <a:bodyPr/>
          <a:lstStyle/>
          <a:p>
            <a:r>
              <a:rPr lang="en-US" b="1" dirty="0"/>
              <a:t>Dictionary of Students</a:t>
            </a:r>
          </a:p>
        </p:txBody>
      </p:sp>
    </p:spTree>
    <p:extLst>
      <p:ext uri="{BB962C8B-B14F-4D97-AF65-F5344CB8AC3E}">
        <p14:creationId xmlns:p14="http://schemas.microsoft.com/office/powerpoint/2010/main" val="121031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2C08DE-94AD-41E9-B9FC-2052D87E156D}"/>
              </a:ext>
            </a:extLst>
          </p:cNvPr>
          <p:cNvSpPr>
            <a:spLocks noGrp="1"/>
          </p:cNvSpPr>
          <p:nvPr>
            <p:ph idx="1"/>
          </p:nvPr>
        </p:nvSpPr>
        <p:spPr/>
        <p:txBody>
          <a:bodyPr>
            <a:normAutofit/>
          </a:bodyPr>
          <a:lstStyle/>
          <a:p>
            <a:r>
              <a:rPr lang="en-US" dirty="0"/>
              <a:t>You will build the following function for the system:</a:t>
            </a:r>
          </a:p>
          <a:p>
            <a:pPr marL="914400" lvl="1" indent="-457200">
              <a:buFont typeface="+mj-lt"/>
              <a:buAutoNum type="arabicPeriod"/>
            </a:pPr>
            <a:r>
              <a:rPr lang="en-US" dirty="0"/>
              <a:t>Show grade for every student.</a:t>
            </a:r>
          </a:p>
          <a:p>
            <a:pPr marL="914400" lvl="1" indent="-457200">
              <a:buFont typeface="+mj-lt"/>
              <a:buAutoNum type="arabicPeriod"/>
            </a:pPr>
            <a:r>
              <a:rPr lang="en-US" dirty="0"/>
              <a:t>Add one student.</a:t>
            </a:r>
          </a:p>
          <a:p>
            <a:pPr marL="914400" lvl="1" indent="-457200">
              <a:buFont typeface="+mj-lt"/>
              <a:buAutoNum type="arabicPeriod"/>
            </a:pPr>
            <a:r>
              <a:rPr lang="en-US" dirty="0"/>
              <a:t>Delete one student.</a:t>
            </a:r>
          </a:p>
          <a:p>
            <a:pPr marL="914400" lvl="1" indent="-457200">
              <a:buFont typeface="+mj-lt"/>
              <a:buAutoNum type="arabicPeriod"/>
            </a:pPr>
            <a:r>
              <a:rPr lang="en-US" dirty="0"/>
              <a:t>Change grade for a particular student.</a:t>
            </a:r>
          </a:p>
          <a:p>
            <a:endParaRPr lang="en-US" dirty="0"/>
          </a:p>
          <a:p>
            <a:r>
              <a:rPr lang="en-US" dirty="0"/>
              <a:t>Each functionality must be a separate method.</a:t>
            </a:r>
          </a:p>
          <a:p>
            <a:endParaRPr lang="en-US" dirty="0"/>
          </a:p>
        </p:txBody>
      </p:sp>
      <p:sp>
        <p:nvSpPr>
          <p:cNvPr id="3" name="Title 2">
            <a:extLst>
              <a:ext uri="{FF2B5EF4-FFF2-40B4-BE49-F238E27FC236}">
                <a16:creationId xmlns:a16="http://schemas.microsoft.com/office/drawing/2014/main" id="{B47643B1-2BBD-4EBE-9C62-35A3111E81D8}"/>
              </a:ext>
            </a:extLst>
          </p:cNvPr>
          <p:cNvSpPr>
            <a:spLocks noGrp="1"/>
          </p:cNvSpPr>
          <p:nvPr>
            <p:ph type="title"/>
          </p:nvPr>
        </p:nvSpPr>
        <p:spPr/>
        <p:txBody>
          <a:bodyPr/>
          <a:lstStyle/>
          <a:p>
            <a:r>
              <a:rPr lang="en-US" b="1" dirty="0"/>
              <a:t>Functionalities</a:t>
            </a:r>
          </a:p>
        </p:txBody>
      </p:sp>
    </p:spTree>
    <p:extLst>
      <p:ext uri="{BB962C8B-B14F-4D97-AF65-F5344CB8AC3E}">
        <p14:creationId xmlns:p14="http://schemas.microsoft.com/office/powerpoint/2010/main" val="74445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1FC96F-43E8-42EE-9AA5-2F3B1F3DC13E}"/>
              </a:ext>
            </a:extLst>
          </p:cNvPr>
          <p:cNvSpPr>
            <a:spLocks noGrp="1"/>
          </p:cNvSpPr>
          <p:nvPr>
            <p:ph idx="1"/>
          </p:nvPr>
        </p:nvSpPr>
        <p:spPr/>
        <p:txBody>
          <a:bodyPr>
            <a:normAutofit/>
          </a:bodyPr>
          <a:lstStyle/>
          <a:p>
            <a:r>
              <a:rPr lang="en-US" dirty="0"/>
              <a:t>In the “Main” method, develop a menu so that the user can select these functionalities and exit the system.</a:t>
            </a:r>
          </a:p>
          <a:p>
            <a:pPr lvl="1"/>
            <a:r>
              <a:rPr lang="en-US" dirty="0"/>
              <a:t>A menu essentially is an endless while(true) loop.</a:t>
            </a:r>
          </a:p>
          <a:p>
            <a:pPr lvl="1"/>
            <a:r>
              <a:rPr lang="en-US" dirty="0"/>
              <a:t>Display all these options to the user.</a:t>
            </a:r>
          </a:p>
          <a:p>
            <a:pPr lvl="1"/>
            <a:r>
              <a:rPr lang="en-US" dirty="0"/>
              <a:t>Prompt the user to select an option by entering input.</a:t>
            </a:r>
          </a:p>
          <a:p>
            <a:pPr lvl="1"/>
            <a:r>
              <a:rPr lang="en-US" dirty="0"/>
              <a:t>Use if-else statement to invoke the right method based on user input.</a:t>
            </a:r>
          </a:p>
          <a:p>
            <a:pPr lvl="1"/>
            <a:r>
              <a:rPr lang="en-US" dirty="0"/>
              <a:t>If the user select “exit”, break the loop and end the program.</a:t>
            </a:r>
          </a:p>
          <a:p>
            <a:endParaRPr lang="en-US" dirty="0"/>
          </a:p>
          <a:p>
            <a:r>
              <a:rPr lang="en-US" dirty="0"/>
              <a:t>Try the demo to see how the menu and each function works.</a:t>
            </a:r>
          </a:p>
        </p:txBody>
      </p:sp>
      <p:sp>
        <p:nvSpPr>
          <p:cNvPr id="3" name="Title 2">
            <a:extLst>
              <a:ext uri="{FF2B5EF4-FFF2-40B4-BE49-F238E27FC236}">
                <a16:creationId xmlns:a16="http://schemas.microsoft.com/office/drawing/2014/main" id="{169C0D47-C9DD-4086-A637-0936C4A33DD1}"/>
              </a:ext>
            </a:extLst>
          </p:cNvPr>
          <p:cNvSpPr>
            <a:spLocks noGrp="1"/>
          </p:cNvSpPr>
          <p:nvPr>
            <p:ph type="title"/>
          </p:nvPr>
        </p:nvSpPr>
        <p:spPr/>
        <p:txBody>
          <a:bodyPr/>
          <a:lstStyle/>
          <a:p>
            <a:r>
              <a:rPr lang="en-US" b="1" dirty="0"/>
              <a:t>A Menu of Functionality</a:t>
            </a:r>
          </a:p>
        </p:txBody>
      </p:sp>
    </p:spTree>
    <p:extLst>
      <p:ext uri="{BB962C8B-B14F-4D97-AF65-F5344CB8AC3E}">
        <p14:creationId xmlns:p14="http://schemas.microsoft.com/office/powerpoint/2010/main" val="226505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76CECE-4010-4545-A065-9CD9455336B3}"/>
              </a:ext>
            </a:extLst>
          </p:cNvPr>
          <p:cNvSpPr>
            <a:spLocks noGrp="1"/>
          </p:cNvSpPr>
          <p:nvPr>
            <p:ph idx="1"/>
          </p:nvPr>
        </p:nvSpPr>
        <p:spPr/>
        <p:txBody>
          <a:bodyPr/>
          <a:lstStyle/>
          <a:p>
            <a:pPr marL="514350" indent="-514350">
              <a:buFont typeface="+mj-lt"/>
              <a:buAutoNum type="arabicPeriod"/>
            </a:pPr>
            <a:r>
              <a:rPr lang="en-US" dirty="0"/>
              <a:t>Develop a method to show grade for every student.</a:t>
            </a:r>
          </a:p>
          <a:p>
            <a:pPr lvl="1"/>
            <a:r>
              <a:rPr lang="en-US" dirty="0"/>
              <a:t>When invoked, this method will take “</a:t>
            </a:r>
            <a:r>
              <a:rPr lang="en-US" dirty="0" err="1"/>
              <a:t>ssdb</a:t>
            </a:r>
            <a:r>
              <a:rPr lang="en-US" dirty="0"/>
              <a:t>” as the parameter value. Thus, you should define a parameter with data type of Dictionary&lt;string, int&gt;.</a:t>
            </a:r>
          </a:p>
          <a:p>
            <a:pPr lvl="1"/>
            <a:r>
              <a:rPr lang="en-US" dirty="0"/>
              <a:t>In the method body, we will have a loop to display the name and grade of every student in the dictionary.</a:t>
            </a:r>
          </a:p>
          <a:p>
            <a:pPr lvl="1"/>
            <a:r>
              <a:rPr lang="en-US" dirty="0"/>
              <a:t>This is a void method.</a:t>
            </a:r>
          </a:p>
          <a:p>
            <a:pPr lvl="1"/>
            <a:r>
              <a:rPr lang="en-US" dirty="0"/>
              <a:t>Once done with the definition, invoke the method in the appropriate place in the menu.</a:t>
            </a:r>
          </a:p>
          <a:p>
            <a:pPr lvl="1"/>
            <a:endParaRPr lang="en-US" dirty="0"/>
          </a:p>
          <a:p>
            <a:pPr marL="514350" indent="-514350">
              <a:buFont typeface="+mj-lt"/>
              <a:buAutoNum type="arabicPeriod"/>
            </a:pPr>
            <a:endParaRPr lang="en-US" dirty="0"/>
          </a:p>
          <a:p>
            <a:pPr lvl="1"/>
            <a:endParaRPr lang="en-US" dirty="0"/>
          </a:p>
        </p:txBody>
      </p:sp>
      <p:sp>
        <p:nvSpPr>
          <p:cNvPr id="3" name="Title 2">
            <a:extLst>
              <a:ext uri="{FF2B5EF4-FFF2-40B4-BE49-F238E27FC236}">
                <a16:creationId xmlns:a16="http://schemas.microsoft.com/office/drawing/2014/main" id="{67FBBA62-C811-43F0-8693-E2AB43CBD497}"/>
              </a:ext>
            </a:extLst>
          </p:cNvPr>
          <p:cNvSpPr>
            <a:spLocks noGrp="1"/>
          </p:cNvSpPr>
          <p:nvPr>
            <p:ph type="title"/>
          </p:nvPr>
        </p:nvSpPr>
        <p:spPr/>
        <p:txBody>
          <a:bodyPr/>
          <a:lstStyle/>
          <a:p>
            <a:r>
              <a:rPr lang="en-US" b="1" dirty="0"/>
              <a:t>Functionalities</a:t>
            </a:r>
            <a:endParaRPr lang="en-US" dirty="0"/>
          </a:p>
        </p:txBody>
      </p:sp>
    </p:spTree>
    <p:extLst>
      <p:ext uri="{BB962C8B-B14F-4D97-AF65-F5344CB8AC3E}">
        <p14:creationId xmlns:p14="http://schemas.microsoft.com/office/powerpoint/2010/main" val="41373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5CC96C-6281-4596-BC8B-71C25C54A24A}"/>
              </a:ext>
            </a:extLst>
          </p:cNvPr>
          <p:cNvSpPr>
            <a:spLocks noGrp="1"/>
          </p:cNvSpPr>
          <p:nvPr>
            <p:ph idx="1"/>
          </p:nvPr>
        </p:nvSpPr>
        <p:spPr/>
        <p:txBody>
          <a:bodyPr>
            <a:normAutofit/>
          </a:bodyPr>
          <a:lstStyle/>
          <a:p>
            <a:pPr marL="633413" indent="-514350">
              <a:buFont typeface="+mj-lt"/>
              <a:buAutoNum type="arabicPeriod" startAt="2"/>
            </a:pPr>
            <a:r>
              <a:rPr lang="en-US" dirty="0"/>
              <a:t>Develop a method to add one student into the database.</a:t>
            </a:r>
          </a:p>
          <a:p>
            <a:pPr lvl="1"/>
            <a:r>
              <a:rPr lang="en-US" dirty="0"/>
              <a:t>This method will take “</a:t>
            </a:r>
            <a:r>
              <a:rPr lang="en-US" dirty="0" err="1"/>
              <a:t>ssdb</a:t>
            </a:r>
            <a:r>
              <a:rPr lang="en-US" dirty="0"/>
              <a:t>” as the parameter value. Thus, you should define a parameter with data type of Dictionary&lt;string, int&gt;.</a:t>
            </a:r>
          </a:p>
          <a:p>
            <a:pPr lvl="1"/>
            <a:r>
              <a:rPr lang="en-US" dirty="0"/>
              <a:t>In the method body, we will prompt the user to enter name and grade of the new student. Then, we will add it into the database.</a:t>
            </a:r>
          </a:p>
          <a:p>
            <a:pPr lvl="1"/>
            <a:r>
              <a:rPr lang="en-US" dirty="0"/>
              <a:t>This method will return the parameter back to “</a:t>
            </a:r>
            <a:r>
              <a:rPr lang="en-US" dirty="0" err="1"/>
              <a:t>ssdb</a:t>
            </a:r>
            <a:r>
              <a:rPr lang="en-US" dirty="0"/>
              <a:t>”. Thus, define return data type as Dictionary&lt;string, int&gt;.</a:t>
            </a:r>
          </a:p>
          <a:p>
            <a:pPr lvl="1"/>
            <a:r>
              <a:rPr lang="en-US" dirty="0"/>
              <a:t>Once done with the definition, invoke the method in the appropriate place in the menu.</a:t>
            </a:r>
          </a:p>
          <a:p>
            <a:endParaRPr lang="en-US" dirty="0"/>
          </a:p>
        </p:txBody>
      </p:sp>
      <p:sp>
        <p:nvSpPr>
          <p:cNvPr id="3" name="Title 2">
            <a:extLst>
              <a:ext uri="{FF2B5EF4-FFF2-40B4-BE49-F238E27FC236}">
                <a16:creationId xmlns:a16="http://schemas.microsoft.com/office/drawing/2014/main" id="{7A92F0E1-A246-4519-A848-AD678201E377}"/>
              </a:ext>
            </a:extLst>
          </p:cNvPr>
          <p:cNvSpPr>
            <a:spLocks noGrp="1"/>
          </p:cNvSpPr>
          <p:nvPr>
            <p:ph type="title"/>
          </p:nvPr>
        </p:nvSpPr>
        <p:spPr/>
        <p:txBody>
          <a:bodyPr/>
          <a:lstStyle/>
          <a:p>
            <a:r>
              <a:rPr lang="en-US" b="1" dirty="0"/>
              <a:t>Functionalities</a:t>
            </a:r>
            <a:endParaRPr lang="en-US" dirty="0"/>
          </a:p>
        </p:txBody>
      </p:sp>
    </p:spTree>
    <p:extLst>
      <p:ext uri="{BB962C8B-B14F-4D97-AF65-F5344CB8AC3E}">
        <p14:creationId xmlns:p14="http://schemas.microsoft.com/office/powerpoint/2010/main" val="383848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29374-5052-4259-B79D-FC5E71BAE871}"/>
              </a:ext>
            </a:extLst>
          </p:cNvPr>
          <p:cNvSpPr>
            <a:spLocks noGrp="1"/>
          </p:cNvSpPr>
          <p:nvPr>
            <p:ph idx="1"/>
          </p:nvPr>
        </p:nvSpPr>
        <p:spPr/>
        <p:txBody>
          <a:bodyPr>
            <a:normAutofit/>
          </a:bodyPr>
          <a:lstStyle/>
          <a:p>
            <a:pPr marL="633413" indent="-514350">
              <a:buFont typeface="+mj-lt"/>
              <a:buAutoNum type="arabicPeriod" startAt="3"/>
            </a:pPr>
            <a:r>
              <a:rPr lang="en-US" dirty="0"/>
              <a:t>Develop a method to delete one student.</a:t>
            </a:r>
          </a:p>
          <a:p>
            <a:pPr lvl="1"/>
            <a:r>
              <a:rPr lang="en-US" dirty="0"/>
              <a:t>This method will take “</a:t>
            </a:r>
            <a:r>
              <a:rPr lang="en-US" dirty="0" err="1"/>
              <a:t>ssdb</a:t>
            </a:r>
            <a:r>
              <a:rPr lang="en-US" dirty="0"/>
              <a:t>” as the parameter value. </a:t>
            </a:r>
          </a:p>
          <a:p>
            <a:pPr lvl="1"/>
            <a:r>
              <a:rPr lang="en-US" dirty="0"/>
              <a:t>In the method body, we will prompt the user to enter the name of student. We will check if this student exists in the database.</a:t>
            </a:r>
          </a:p>
          <a:p>
            <a:pPr lvl="2"/>
            <a:r>
              <a:rPr lang="en-US" dirty="0"/>
              <a:t>If it exists, we will delete this item in the dictionary.</a:t>
            </a:r>
          </a:p>
          <a:p>
            <a:pPr lvl="2"/>
            <a:r>
              <a:rPr lang="en-US" dirty="0"/>
              <a:t>If it does not exist, we will just output a message.</a:t>
            </a:r>
          </a:p>
          <a:p>
            <a:pPr lvl="1"/>
            <a:r>
              <a:rPr lang="en-US" dirty="0"/>
              <a:t>This method will return the parameter back to “</a:t>
            </a:r>
            <a:r>
              <a:rPr lang="en-US" dirty="0" err="1"/>
              <a:t>ssdb</a:t>
            </a:r>
            <a:r>
              <a:rPr lang="en-US" dirty="0"/>
              <a:t>”. </a:t>
            </a:r>
          </a:p>
          <a:p>
            <a:pPr lvl="1"/>
            <a:r>
              <a:rPr lang="en-US" dirty="0"/>
              <a:t>Once done with the definition, invoke the method in the appropriate place in the menu.</a:t>
            </a:r>
          </a:p>
          <a:p>
            <a:endParaRPr lang="en-US" dirty="0"/>
          </a:p>
        </p:txBody>
      </p:sp>
      <p:sp>
        <p:nvSpPr>
          <p:cNvPr id="3" name="Title 2">
            <a:extLst>
              <a:ext uri="{FF2B5EF4-FFF2-40B4-BE49-F238E27FC236}">
                <a16:creationId xmlns:a16="http://schemas.microsoft.com/office/drawing/2014/main" id="{0E98D1D4-68C2-4B8E-9B7C-F7F7FE94A93F}"/>
              </a:ext>
            </a:extLst>
          </p:cNvPr>
          <p:cNvSpPr>
            <a:spLocks noGrp="1"/>
          </p:cNvSpPr>
          <p:nvPr>
            <p:ph type="title"/>
          </p:nvPr>
        </p:nvSpPr>
        <p:spPr/>
        <p:txBody>
          <a:bodyPr/>
          <a:lstStyle/>
          <a:p>
            <a:r>
              <a:rPr lang="en-US" b="1" dirty="0"/>
              <a:t>Functionalities</a:t>
            </a:r>
            <a:endParaRPr lang="en-US" dirty="0"/>
          </a:p>
        </p:txBody>
      </p:sp>
    </p:spTree>
    <p:extLst>
      <p:ext uri="{BB962C8B-B14F-4D97-AF65-F5344CB8AC3E}">
        <p14:creationId xmlns:p14="http://schemas.microsoft.com/office/powerpoint/2010/main" val="3133252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EB08F8-E5BE-4138-B67F-6094628C055D}"/>
              </a:ext>
            </a:extLst>
          </p:cNvPr>
          <p:cNvSpPr>
            <a:spLocks noGrp="1"/>
          </p:cNvSpPr>
          <p:nvPr>
            <p:ph idx="1"/>
          </p:nvPr>
        </p:nvSpPr>
        <p:spPr/>
        <p:txBody>
          <a:bodyPr>
            <a:normAutofit/>
          </a:bodyPr>
          <a:lstStyle/>
          <a:p>
            <a:pPr marL="514350" indent="-514350">
              <a:buFont typeface="+mj-lt"/>
              <a:buAutoNum type="arabicPeriod" startAt="4"/>
            </a:pPr>
            <a:r>
              <a:rPr lang="en-US" dirty="0"/>
              <a:t>Develop a method to change grade for a particular student.</a:t>
            </a:r>
          </a:p>
          <a:p>
            <a:pPr lvl="1"/>
            <a:r>
              <a:rPr lang="en-US" dirty="0"/>
              <a:t>This method will take “</a:t>
            </a:r>
            <a:r>
              <a:rPr lang="en-US" dirty="0" err="1"/>
              <a:t>ssdb</a:t>
            </a:r>
            <a:r>
              <a:rPr lang="en-US" dirty="0"/>
              <a:t>” as the parameter value. </a:t>
            </a:r>
          </a:p>
          <a:p>
            <a:pPr lvl="1"/>
            <a:r>
              <a:rPr lang="en-US" dirty="0"/>
              <a:t>In the method body, we will prompt the user to enter the name of student. We will check if this student exists in the database.</a:t>
            </a:r>
          </a:p>
          <a:p>
            <a:pPr lvl="2"/>
            <a:r>
              <a:rPr lang="en-US" dirty="0"/>
              <a:t>If it exists, we will prompt the user to enter the new grade. Then change his/her grade to the new one. </a:t>
            </a:r>
          </a:p>
          <a:p>
            <a:pPr lvl="2"/>
            <a:r>
              <a:rPr lang="en-US" dirty="0"/>
              <a:t>If it does not exist, we will just output a message.</a:t>
            </a:r>
          </a:p>
          <a:p>
            <a:pPr lvl="1"/>
            <a:r>
              <a:rPr lang="en-US" dirty="0"/>
              <a:t>This method will return the parameter back to “</a:t>
            </a:r>
            <a:r>
              <a:rPr lang="en-US" dirty="0" err="1"/>
              <a:t>ssdb</a:t>
            </a:r>
            <a:r>
              <a:rPr lang="en-US" dirty="0"/>
              <a:t>”. </a:t>
            </a:r>
          </a:p>
          <a:p>
            <a:pPr lvl="1"/>
            <a:r>
              <a:rPr lang="en-US" dirty="0"/>
              <a:t>Once done with the definition, invoke the method in the appropriate place in the menu.</a:t>
            </a:r>
          </a:p>
          <a:p>
            <a:pPr lvl="1"/>
            <a:endParaRPr lang="en-US" dirty="0"/>
          </a:p>
        </p:txBody>
      </p:sp>
      <p:sp>
        <p:nvSpPr>
          <p:cNvPr id="3" name="Title 2">
            <a:extLst>
              <a:ext uri="{FF2B5EF4-FFF2-40B4-BE49-F238E27FC236}">
                <a16:creationId xmlns:a16="http://schemas.microsoft.com/office/drawing/2014/main" id="{6760C00A-A196-43C1-9179-1918084A7438}"/>
              </a:ext>
            </a:extLst>
          </p:cNvPr>
          <p:cNvSpPr>
            <a:spLocks noGrp="1"/>
          </p:cNvSpPr>
          <p:nvPr>
            <p:ph type="title"/>
          </p:nvPr>
        </p:nvSpPr>
        <p:spPr/>
        <p:txBody>
          <a:bodyPr/>
          <a:lstStyle/>
          <a:p>
            <a:r>
              <a:rPr lang="en-US" b="1" dirty="0"/>
              <a:t>Functionalities</a:t>
            </a:r>
            <a:endParaRPr lang="en-US" dirty="0"/>
          </a:p>
        </p:txBody>
      </p:sp>
    </p:spTree>
    <p:extLst>
      <p:ext uri="{BB962C8B-B14F-4D97-AF65-F5344CB8AC3E}">
        <p14:creationId xmlns:p14="http://schemas.microsoft.com/office/powerpoint/2010/main" val="1658188200"/>
      </p:ext>
    </p:extLst>
  </p:cSld>
  <p:clrMapOvr>
    <a:masterClrMapping/>
  </p:clrMapOvr>
</p:sld>
</file>

<file path=ppt/theme/theme1.xml><?xml version="1.0" encoding="utf-8"?>
<a:theme xmlns:a="http://schemas.openxmlformats.org/drawingml/2006/main" name="Chenzhang Bao 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enzhang's Front">
      <a:majorFont>
        <a:latin typeface="Garamond"/>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Chenzhang Bao Template</Template>
  <TotalTime>429</TotalTime>
  <Words>972</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Chenzhang Bao Template</vt:lpstr>
      <vt:lpstr>Project 2</vt:lpstr>
      <vt:lpstr>Overview</vt:lpstr>
      <vt:lpstr>Dictionary of Students</vt:lpstr>
      <vt:lpstr>Functionalities</vt:lpstr>
      <vt:lpstr>A Menu of Functionality</vt:lpstr>
      <vt:lpstr>Functionalities</vt:lpstr>
      <vt:lpstr>Functionalities</vt:lpstr>
      <vt:lpstr>Functionalities</vt:lpstr>
      <vt:lpstr>Functionalities</vt:lpstr>
      <vt:lpstr>Policy</vt:lpstr>
      <vt:lpstr>Policy</vt:lpstr>
      <vt:lpstr>Grading Rubric – 15 Points in Total</vt:lpstr>
      <vt:lpstr>Grading Rubric – 15 Points in Total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Bao, Chenzhang</dc:creator>
  <cp:lastModifiedBy>Bao, Chenzhang</cp:lastModifiedBy>
  <cp:revision>368</cp:revision>
  <dcterms:created xsi:type="dcterms:W3CDTF">2019-10-11T19:18:45Z</dcterms:created>
  <dcterms:modified xsi:type="dcterms:W3CDTF">2022-04-10T12:07:06Z</dcterms:modified>
</cp:coreProperties>
</file>