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22" r:id="rId3"/>
    <p:sldId id="627" r:id="rId4"/>
    <p:sldId id="623" r:id="rId5"/>
    <p:sldId id="624" r:id="rId6"/>
    <p:sldId id="626" r:id="rId7"/>
    <p:sldId id="628" r:id="rId8"/>
    <p:sldId id="629" r:id="rId9"/>
    <p:sldId id="630" r:id="rId10"/>
    <p:sldId id="632" r:id="rId11"/>
    <p:sldId id="633" r:id="rId12"/>
    <p:sldId id="634" r:id="rId13"/>
    <p:sldId id="258" r:id="rId14"/>
    <p:sldId id="261" r:id="rId15"/>
    <p:sldId id="271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C3DDC0-918F-452A-A996-2F864A6BEE34}"/>
              </a:ext>
            </a:extLst>
          </p:cNvPr>
          <p:cNvCxnSpPr>
            <a:cxnSpLocks/>
          </p:cNvCxnSpPr>
          <p:nvPr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7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029"/>
            <a:ext cx="10515600" cy="4715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2B7F49-1D0D-4ECE-89DA-650427979A9E}"/>
              </a:ext>
            </a:extLst>
          </p:cNvPr>
          <p:cNvCxnSpPr/>
          <p:nvPr/>
        </p:nvCxnSpPr>
        <p:spPr>
          <a:xfrm>
            <a:off x="838201" y="1181756"/>
            <a:ext cx="7947991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160BF55-E23F-45C0-8F33-7BF8CB69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04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9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8973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8973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10373F-C31D-4076-A9B0-BC91431C2684}"/>
              </a:ext>
            </a:extLst>
          </p:cNvPr>
          <p:cNvCxnSpPr/>
          <p:nvPr/>
        </p:nvCxnSpPr>
        <p:spPr>
          <a:xfrm>
            <a:off x="838201" y="1192732"/>
            <a:ext cx="7947991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2644D4D-F160-4918-B289-B454E140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04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40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2799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040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2799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193BDC-6BC1-455E-AF27-DF84FD91DBCC}"/>
              </a:ext>
            </a:extLst>
          </p:cNvPr>
          <p:cNvCxnSpPr/>
          <p:nvPr/>
        </p:nvCxnSpPr>
        <p:spPr>
          <a:xfrm>
            <a:off x="838201" y="1181756"/>
            <a:ext cx="7947991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84F6FF-D89D-42A1-B2FB-4F55A859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04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7B3117-2FCB-4FCC-9FEF-A6113E45033D}"/>
              </a:ext>
            </a:extLst>
          </p:cNvPr>
          <p:cNvCxnSpPr/>
          <p:nvPr/>
        </p:nvCxnSpPr>
        <p:spPr>
          <a:xfrm>
            <a:off x="838201" y="1181756"/>
            <a:ext cx="7947991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su Cowboys Clipart">
            <a:extLst>
              <a:ext uri="{FF2B5EF4-FFF2-40B4-BE49-F238E27FC236}">
                <a16:creationId xmlns:a16="http://schemas.microsoft.com/office/drawing/2014/main" id="{FB43626A-73E8-4CA4-82CD-E852BC13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41" y="0"/>
            <a:ext cx="3708049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014B2D-6355-431A-96FA-31122B96EFF2}"/>
              </a:ext>
            </a:extLst>
          </p:cNvPr>
          <p:cNvSpPr/>
          <p:nvPr/>
        </p:nvSpPr>
        <p:spPr>
          <a:xfrm>
            <a:off x="0" y="6173788"/>
            <a:ext cx="12192000" cy="185738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8D3B6-73D5-4A19-B6FE-CD42FA85C984}"/>
              </a:ext>
            </a:extLst>
          </p:cNvPr>
          <p:cNvSpPr/>
          <p:nvPr/>
        </p:nvSpPr>
        <p:spPr>
          <a:xfrm>
            <a:off x="0" y="6360173"/>
            <a:ext cx="12192000" cy="1857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66BAA-E687-4E39-8EAF-3B21324761F2}"/>
              </a:ext>
            </a:extLst>
          </p:cNvPr>
          <p:cNvSpPr/>
          <p:nvPr/>
        </p:nvSpPr>
        <p:spPr>
          <a:xfrm>
            <a:off x="0" y="6719838"/>
            <a:ext cx="12192000" cy="1828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04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0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6E8A0-D66B-4887-9A63-A9726AFAFB6F}"/>
              </a:ext>
            </a:extLst>
          </p:cNvPr>
          <p:cNvSpPr/>
          <p:nvPr/>
        </p:nvSpPr>
        <p:spPr>
          <a:xfrm>
            <a:off x="-3" y="6542735"/>
            <a:ext cx="12192000" cy="185738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34504-2F27-45F1-8422-98C9E7E407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" y="6178433"/>
            <a:ext cx="3614123" cy="731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5807" y="6358545"/>
            <a:ext cx="85344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C1A57DD-3E5F-4A26-9B6C-EE55C986BE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2"/>
            <a:ext cx="49417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0311" y="6357684"/>
            <a:ext cx="146304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F5ED4CE-B7AE-4459-9A10-6AA16164C50E}" type="datetimeFigureOut">
              <a:rPr lang="en-US" smtClean="0"/>
              <a:t>8/10/2024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lnSpc>
          <a:spcPct val="90000"/>
        </a:lnSpc>
        <a:spcBef>
          <a:spcPts val="1000"/>
        </a:spcBef>
        <a:buFont typeface="Garamond" panose="02020404030301010803" pitchFamily="18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0E5A-F957-40D2-B3BD-19F17C696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0CFE1-4562-40E1-AACC-BF953CA57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6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D89316-149E-DD0D-7745-65952A62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user selects feature 2, the system should</a:t>
            </a:r>
          </a:p>
          <a:p>
            <a:pPr lvl="1"/>
            <a:r>
              <a:rPr lang="en-US" dirty="0"/>
              <a:t>Use a foreach loop to access each item in dictionary #1. </a:t>
            </a:r>
          </a:p>
          <a:p>
            <a:pPr lvl="1"/>
            <a:r>
              <a:rPr lang="en-US" dirty="0"/>
              <a:t>Display the key – loan ID.</a:t>
            </a:r>
          </a:p>
          <a:p>
            <a:pPr lvl="1"/>
            <a:r>
              <a:rPr lang="en-US" dirty="0"/>
              <a:t>Since the value is loan objects, invoke the </a:t>
            </a:r>
            <a:r>
              <a:rPr lang="en-US" b="1" i="1" dirty="0"/>
              <a:t>Display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Use another foreach loop to do the same thing for dictionary #2.</a:t>
            </a:r>
          </a:p>
          <a:p>
            <a:pPr lvl="1"/>
            <a:endParaRPr lang="en-US" dirty="0"/>
          </a:p>
          <a:p>
            <a:r>
              <a:rPr lang="en-US" dirty="0"/>
              <a:t>If the user selects feature 3, the system should use a foreach loop to display items in dictionary #1. </a:t>
            </a:r>
          </a:p>
          <a:p>
            <a:endParaRPr lang="en-US" dirty="0"/>
          </a:p>
          <a:p>
            <a:r>
              <a:rPr lang="en-US" dirty="0"/>
              <a:t>If the user selects feature 4, the system should use a foreach loop to display items in dictionary #2.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2A702-C7C0-7DCB-07EB-3A253275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2 –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0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A3F41-DB00-A1DC-C563-1D56DBAE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selects feature option 5, the system should</a:t>
            </a:r>
          </a:p>
          <a:p>
            <a:pPr lvl="1"/>
            <a:r>
              <a:rPr lang="en-US" dirty="0"/>
              <a:t>Use a foreach loop to access the value part of each item in dictionary #1.</a:t>
            </a:r>
          </a:p>
          <a:p>
            <a:pPr lvl="1"/>
            <a:r>
              <a:rPr lang="en-US" dirty="0"/>
              <a:t>Get the </a:t>
            </a:r>
            <a:r>
              <a:rPr lang="en-US" b="1" i="1" dirty="0"/>
              <a:t>Amount</a:t>
            </a:r>
            <a:r>
              <a:rPr lang="en-US" dirty="0"/>
              <a:t> of each loan using the getter method. </a:t>
            </a:r>
          </a:p>
          <a:p>
            <a:pPr lvl="1"/>
            <a:r>
              <a:rPr lang="en-US" dirty="0"/>
              <a:t>Sum up </a:t>
            </a:r>
            <a:r>
              <a:rPr lang="en-US" b="1" i="1" dirty="0"/>
              <a:t>Amount</a:t>
            </a:r>
            <a:r>
              <a:rPr lang="en-US" dirty="0"/>
              <a:t> to get the total loan amount. </a:t>
            </a:r>
          </a:p>
          <a:p>
            <a:pPr lvl="1"/>
            <a:r>
              <a:rPr lang="en-US" dirty="0"/>
              <a:t>Do the same thing for dictionary #2 to get the total saving amount.</a:t>
            </a:r>
          </a:p>
          <a:p>
            <a:pPr lvl="1"/>
            <a:r>
              <a:rPr lang="en-US" dirty="0"/>
              <a:t>Calculate the total savings minus total loans. Show result.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EDE9C5-5D57-8FC3-348E-ACC5972D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5 – Account Balance</a:t>
            </a:r>
          </a:p>
        </p:txBody>
      </p:sp>
    </p:spTree>
    <p:extLst>
      <p:ext uri="{BB962C8B-B14F-4D97-AF65-F5344CB8AC3E}">
        <p14:creationId xmlns:p14="http://schemas.microsoft.com/office/powerpoint/2010/main" val="12593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A3F41-DB00-A1DC-C563-1D56DBAE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selects feature option 6, the system should</a:t>
            </a:r>
          </a:p>
          <a:p>
            <a:pPr lvl="1"/>
            <a:r>
              <a:rPr lang="en-US" dirty="0"/>
              <a:t>Use a foreach loop to access the value part of each item in dictionary #1.</a:t>
            </a:r>
          </a:p>
          <a:p>
            <a:pPr lvl="1"/>
            <a:r>
              <a:rPr lang="en-US" dirty="0"/>
              <a:t>Get the </a:t>
            </a:r>
            <a:r>
              <a:rPr lang="en-US" b="1" i="1" dirty="0"/>
              <a:t>Revenue</a:t>
            </a:r>
            <a:r>
              <a:rPr lang="en-US" dirty="0"/>
              <a:t> of each loan using the getter method. </a:t>
            </a:r>
          </a:p>
          <a:p>
            <a:pPr lvl="1"/>
            <a:r>
              <a:rPr lang="en-US" dirty="0"/>
              <a:t>Sum up </a:t>
            </a:r>
            <a:r>
              <a:rPr lang="en-US" b="1" i="1" dirty="0"/>
              <a:t>Revenue</a:t>
            </a:r>
            <a:r>
              <a:rPr lang="en-US" dirty="0"/>
              <a:t> to get the total payment next year. </a:t>
            </a:r>
          </a:p>
          <a:p>
            <a:pPr lvl="1"/>
            <a:r>
              <a:rPr lang="en-US" dirty="0"/>
              <a:t>Do the same thing for dictionary #2 to get the total interest income.</a:t>
            </a:r>
          </a:p>
          <a:p>
            <a:pPr lvl="1"/>
            <a:r>
              <a:rPr lang="en-US" dirty="0"/>
              <a:t>Because Revenue for loans is always negative, calculate the net revenue as the sum of total payment and total interest income. Show result.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EDE9C5-5D57-8FC3-348E-ACC5972D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6 – Net Revenue</a:t>
            </a:r>
          </a:p>
        </p:txBody>
      </p:sp>
    </p:spTree>
    <p:extLst>
      <p:ext uri="{BB962C8B-B14F-4D97-AF65-F5344CB8AC3E}">
        <p14:creationId xmlns:p14="http://schemas.microsoft.com/office/powerpoint/2010/main" val="67381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D809-5776-4473-933C-09E86225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</a:t>
            </a:r>
            <a:r>
              <a:rPr lang="en-US" b="1" dirty="0"/>
              <a:t>individual</a:t>
            </a:r>
            <a:r>
              <a:rPr lang="en-US" dirty="0"/>
              <a:t> project. Your program must be entirely your own work. Copying another student’s work or having another person do your work violates </a:t>
            </a:r>
            <a:r>
              <a:rPr lang="en-US" b="1" dirty="0"/>
              <a:t>academic integrity</a:t>
            </a:r>
            <a:r>
              <a:rPr lang="en-US" dirty="0"/>
              <a:t>.</a:t>
            </a:r>
          </a:p>
          <a:p>
            <a:r>
              <a:rPr lang="en-US" dirty="0"/>
              <a:t>You are welcome to refer to your codes and mine from previous exercises.</a:t>
            </a:r>
          </a:p>
          <a:p>
            <a:r>
              <a:rPr lang="en-US" dirty="0"/>
              <a:t>You may ask me for clarification. I will </a:t>
            </a:r>
            <a:r>
              <a:rPr lang="en-US" b="1" dirty="0"/>
              <a:t>not</a:t>
            </a:r>
            <a:r>
              <a:rPr lang="en-US" dirty="0"/>
              <a:t>, however, help you write any code to be fair to other students.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AEF01-0681-45F2-890E-5421B6D7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87665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CAAD87-3AAC-4989-97B9-3CB3FED3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double check your code to ensure we can open it and it will work, even if you have uploaded your work.</a:t>
            </a:r>
            <a:endParaRPr lang="en-US" u="sng" dirty="0"/>
          </a:p>
          <a:p>
            <a:endParaRPr lang="en-US" b="1" dirty="0"/>
          </a:p>
          <a:p>
            <a:r>
              <a:rPr lang="en-US" b="1" dirty="0"/>
              <a:t>Project that doesn’t open will require re-submission and receive a </a:t>
            </a:r>
            <a:r>
              <a:rPr lang="en-US" b="1" dirty="0">
                <a:solidFill>
                  <a:srgbClr val="FF0000"/>
                </a:solidFill>
              </a:rPr>
              <a:t>penalty of 5 points</a:t>
            </a:r>
            <a:r>
              <a:rPr lang="en-US" b="1" dirty="0"/>
              <a:t>. </a:t>
            </a:r>
          </a:p>
          <a:p>
            <a:r>
              <a:rPr lang="en-US" b="1" dirty="0"/>
              <a:t>Late submission will also incur </a:t>
            </a:r>
            <a:r>
              <a:rPr lang="en-US" b="1" dirty="0">
                <a:solidFill>
                  <a:srgbClr val="FF0000"/>
                </a:solidFill>
              </a:rPr>
              <a:t>5 points penalty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932526-92DD-42AE-84F1-5C2727E6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86482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 Rubric – 15 Points in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12 points for correct logic, including variables, user inputs, dictionaries, classes, conditions, outputs, syntax errors, etc.</a:t>
            </a:r>
          </a:p>
          <a:p>
            <a:pPr lvl="1"/>
            <a:r>
              <a:rPr lang="en-US" dirty="0"/>
              <a:t>12 pts: program runs and provides correct functionality and output.</a:t>
            </a:r>
          </a:p>
          <a:p>
            <a:pPr lvl="1"/>
            <a:r>
              <a:rPr lang="en-US" dirty="0"/>
              <a:t>Deduct 2 pts if missing one or two minor features.</a:t>
            </a:r>
          </a:p>
          <a:p>
            <a:pPr lvl="1"/>
            <a:r>
              <a:rPr lang="en-US" dirty="0"/>
              <a:t>Deduct 4 pts if missing significant features.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Deduct 6 pts if any syntax issues that lead to inexecutable program.</a:t>
            </a:r>
          </a:p>
          <a:p>
            <a:pPr lvl="1"/>
            <a:endParaRPr lang="en-US" dirty="0"/>
          </a:p>
          <a:p>
            <a:r>
              <a:rPr lang="en-US" dirty="0"/>
              <a:t>Note: the above deduction is additive instead of exclusive.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3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8CD54-3DA7-45A0-B9B3-8364704A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points for user experience.</a:t>
            </a:r>
          </a:p>
          <a:p>
            <a:pPr lvl="1"/>
            <a:r>
              <a:rPr lang="en-US" dirty="0"/>
              <a:t>3 for good instructions, nicely prompt users for correct input, nicely display outputs, etc.</a:t>
            </a:r>
          </a:p>
          <a:p>
            <a:pPr lvl="1"/>
            <a:r>
              <a:rPr lang="en-US" dirty="0"/>
              <a:t>Deduct 1 pt if rough, but functional.</a:t>
            </a:r>
          </a:p>
          <a:p>
            <a:pPr lvl="1"/>
            <a:r>
              <a:rPr lang="en-US" dirty="0"/>
              <a:t>Deduct 2 pts if no interactive input/output, causing the user confused.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4A5F9-FEE6-4468-BE37-ADCA616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 Rubric – 15 Points in Total</a:t>
            </a:r>
          </a:p>
        </p:txBody>
      </p:sp>
    </p:spTree>
    <p:extLst>
      <p:ext uri="{BB962C8B-B14F-4D97-AF65-F5344CB8AC3E}">
        <p14:creationId xmlns:p14="http://schemas.microsoft.com/office/powerpoint/2010/main" val="122140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AE1C7F-785F-4F64-88A9-3788EB7E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are going to develop a</a:t>
            </a:r>
            <a:r>
              <a:rPr lang="zh-CN" altLang="en-US" dirty="0"/>
              <a:t> </a:t>
            </a:r>
            <a:r>
              <a:rPr lang="en-US" altLang="zh-CN" dirty="0"/>
              <a:t>transaction management system for personal banking.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system stores information on two types of transactions, defined using classes.</a:t>
            </a:r>
          </a:p>
          <a:p>
            <a:pPr lvl="1"/>
            <a:r>
              <a:rPr lang="en-US" u="sng" dirty="0"/>
              <a:t>Loans</a:t>
            </a:r>
            <a:r>
              <a:rPr lang="en-US" dirty="0"/>
              <a:t> are the money that individual users borrow from the bank.</a:t>
            </a:r>
          </a:p>
          <a:p>
            <a:pPr lvl="1"/>
            <a:r>
              <a:rPr lang="en-US" u="sng" dirty="0"/>
              <a:t>Savings</a:t>
            </a:r>
            <a:r>
              <a:rPr lang="en-US" dirty="0"/>
              <a:t> are the money that users deposit to the bank.</a:t>
            </a:r>
          </a:p>
          <a:p>
            <a:endParaRPr lang="en-US" dirty="0"/>
          </a:p>
          <a:p>
            <a:r>
              <a:rPr lang="en-US" dirty="0"/>
              <a:t>Each type of transaction has different information. </a:t>
            </a:r>
          </a:p>
          <a:p>
            <a:pPr lvl="1"/>
            <a:r>
              <a:rPr lang="en-US" u="sng" dirty="0"/>
              <a:t>Loans</a:t>
            </a:r>
            <a:r>
              <a:rPr lang="en-US" dirty="0"/>
              <a:t> have (1) loan amount (in dollars), (2) loan period (in number of years), (3) annual interest rate (e.g., </a:t>
            </a:r>
            <a:r>
              <a:rPr lang="en-US" sz="2400" dirty="0"/>
              <a:t>0.1 for 10% rate) – each loan may have different values</a:t>
            </a:r>
            <a:r>
              <a:rPr lang="en-US" dirty="0"/>
              <a:t>, and (4) annual payment for next year (in dollars). </a:t>
            </a:r>
            <a:endParaRPr lang="en-US" sz="2400" dirty="0"/>
          </a:p>
          <a:p>
            <a:pPr lvl="1"/>
            <a:r>
              <a:rPr lang="en-US" u="sng" dirty="0"/>
              <a:t>Savings</a:t>
            </a:r>
            <a:r>
              <a:rPr lang="en-US" dirty="0"/>
              <a:t> have (1) saving amount (in dollars), (2) annual interest rate – each saving may have a different amount, but all savings share the same interest rate, and (3) interest income for next year (in dollars).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4A08C-7C71-49B3-A144-AA7E60FF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Banking Overview</a:t>
            </a:r>
          </a:p>
        </p:txBody>
      </p:sp>
    </p:spTree>
    <p:extLst>
      <p:ext uri="{BB962C8B-B14F-4D97-AF65-F5344CB8AC3E}">
        <p14:creationId xmlns:p14="http://schemas.microsoft.com/office/powerpoint/2010/main" val="9675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B323E-B33C-55AA-5657-B834D0D7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/>
              <a:t>Feature</a:t>
            </a:r>
            <a:r>
              <a:rPr lang="en-US" b="1" dirty="0"/>
              <a:t> 1</a:t>
            </a:r>
            <a:r>
              <a:rPr lang="en-US" dirty="0"/>
              <a:t> – The system should allow users to add transactions and detailed information based on the transaction type. </a:t>
            </a:r>
          </a:p>
          <a:p>
            <a:endParaRPr lang="en-US" dirty="0"/>
          </a:p>
          <a:p>
            <a:r>
              <a:rPr lang="en-US" b="1" i="1" dirty="0"/>
              <a:t>Feature 2</a:t>
            </a:r>
            <a:r>
              <a:rPr lang="en-US" dirty="0"/>
              <a:t> – The system should be able to show all transactions and the transactions of each type. </a:t>
            </a:r>
          </a:p>
          <a:p>
            <a:endParaRPr lang="en-US" dirty="0"/>
          </a:p>
          <a:p>
            <a:r>
              <a:rPr lang="en-US" b="1" i="1" dirty="0"/>
              <a:t>Feature 3 </a:t>
            </a:r>
            <a:r>
              <a:rPr lang="en-US" dirty="0"/>
              <a:t>– The system should be able to show the account balance (savings minus loans).</a:t>
            </a:r>
          </a:p>
          <a:p>
            <a:endParaRPr lang="en-US" dirty="0"/>
          </a:p>
          <a:p>
            <a:r>
              <a:rPr lang="en-US" b="1" i="1" dirty="0"/>
              <a:t>Feature 4</a:t>
            </a:r>
            <a:r>
              <a:rPr lang="en-US" dirty="0"/>
              <a:t> – The system should be able to show the net revenue next year (saving interest minus loan payment).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steps and requirements are described below. </a:t>
            </a:r>
          </a:p>
          <a:p>
            <a:r>
              <a:rPr lang="en-US" dirty="0"/>
              <a:t>A demo (complied .exe file) has been uploaded. Play with it to get a better understanding of the requirements.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1A95C-7170-CB83-DF53-379C8A1B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Personal Banking</a:t>
            </a:r>
          </a:p>
        </p:txBody>
      </p:sp>
    </p:spTree>
    <p:extLst>
      <p:ext uri="{BB962C8B-B14F-4D97-AF65-F5344CB8AC3E}">
        <p14:creationId xmlns:p14="http://schemas.microsoft.com/office/powerpoint/2010/main" val="227913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3A3FF-EA1E-4AA0-845E-995DBDCB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generalized parent class named </a:t>
            </a:r>
            <a:r>
              <a:rPr lang="en-US" b="1" i="1" dirty="0"/>
              <a:t>Transaction</a:t>
            </a:r>
            <a:r>
              <a:rPr lang="en-US" dirty="0"/>
              <a:t>.</a:t>
            </a:r>
          </a:p>
          <a:p>
            <a:r>
              <a:rPr lang="en-US" dirty="0"/>
              <a:t>It has three protected variables:</a:t>
            </a:r>
          </a:p>
          <a:p>
            <a:pPr lvl="1"/>
            <a:r>
              <a:rPr lang="en-US" b="1" i="1" dirty="0"/>
              <a:t>Amount</a:t>
            </a:r>
            <a:r>
              <a:rPr lang="en-US" dirty="0"/>
              <a:t> (double)</a:t>
            </a:r>
          </a:p>
          <a:p>
            <a:pPr lvl="1"/>
            <a:r>
              <a:rPr lang="en-US" b="1" i="1" dirty="0"/>
              <a:t>Revenue</a:t>
            </a:r>
            <a:r>
              <a:rPr lang="en-US" dirty="0"/>
              <a:t> (double)</a:t>
            </a:r>
          </a:p>
          <a:p>
            <a:pPr lvl="1"/>
            <a:r>
              <a:rPr lang="en-US" dirty="0"/>
              <a:t>These variables have getter methods, but no setters.</a:t>
            </a:r>
          </a:p>
          <a:p>
            <a:r>
              <a:rPr lang="en-US" dirty="0"/>
              <a:t>It has a </a:t>
            </a:r>
            <a:r>
              <a:rPr lang="en-US" dirty="0" err="1"/>
              <a:t>parameterless</a:t>
            </a:r>
            <a:r>
              <a:rPr lang="en-US" dirty="0"/>
              <a:t> constructor</a:t>
            </a:r>
          </a:p>
          <a:p>
            <a:r>
              <a:rPr lang="en-US" dirty="0"/>
              <a:t>It has a </a:t>
            </a:r>
            <a:r>
              <a:rPr lang="en-US" b="1" i="1" dirty="0"/>
              <a:t>Display</a:t>
            </a:r>
            <a:r>
              <a:rPr lang="en-US" dirty="0"/>
              <a:t> method to display </a:t>
            </a:r>
            <a:r>
              <a:rPr lang="en-US" b="1" i="1" dirty="0"/>
              <a:t>Amount</a:t>
            </a:r>
            <a:r>
              <a:rPr lang="en-US" dirty="0"/>
              <a:t> and </a:t>
            </a:r>
            <a:r>
              <a:rPr lang="en-US" b="1" i="1" dirty="0"/>
              <a:t>Revenue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49849-46D9-4F4F-8AC0-B4A3F077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Parent Class</a:t>
            </a:r>
          </a:p>
        </p:txBody>
      </p:sp>
    </p:spTree>
    <p:extLst>
      <p:ext uri="{BB962C8B-B14F-4D97-AF65-F5344CB8AC3E}">
        <p14:creationId xmlns:p14="http://schemas.microsoft.com/office/powerpoint/2010/main" val="152070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D309E-A85F-4E9E-8554-79A8444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a </a:t>
            </a:r>
            <a:r>
              <a:rPr lang="en-US" b="1" i="1" dirty="0"/>
              <a:t>Loan</a:t>
            </a:r>
            <a:r>
              <a:rPr lang="en-US" dirty="0"/>
              <a:t> class. It is a child class of  the </a:t>
            </a:r>
            <a:r>
              <a:rPr lang="en-US" b="1" i="1" dirty="0"/>
              <a:t>Transaction</a:t>
            </a:r>
            <a:r>
              <a:rPr lang="en-US" dirty="0"/>
              <a:t> class</a:t>
            </a:r>
          </a:p>
          <a:p>
            <a:r>
              <a:rPr lang="en-US" dirty="0"/>
              <a:t>It has two specialized variables:</a:t>
            </a:r>
          </a:p>
          <a:p>
            <a:pPr lvl="1"/>
            <a:r>
              <a:rPr lang="en-US" b="1" i="1" dirty="0"/>
              <a:t>Period</a:t>
            </a:r>
            <a:r>
              <a:rPr lang="en-US" dirty="0"/>
              <a:t> (int)</a:t>
            </a:r>
          </a:p>
          <a:p>
            <a:pPr lvl="1"/>
            <a:r>
              <a:rPr lang="en-US" b="1" i="1" dirty="0"/>
              <a:t>Interest</a:t>
            </a:r>
            <a:r>
              <a:rPr lang="en-US" dirty="0"/>
              <a:t> (double)</a:t>
            </a:r>
          </a:p>
          <a:p>
            <a:pPr lvl="1"/>
            <a:r>
              <a:rPr lang="en-US" dirty="0"/>
              <a:t>Both variables are protected and have no associated getter or setter methods.</a:t>
            </a:r>
          </a:p>
          <a:p>
            <a:r>
              <a:rPr lang="en-US" dirty="0"/>
              <a:t>It has a constructor that takes in three parameters and assigns them to </a:t>
            </a:r>
            <a:r>
              <a:rPr lang="en-US" b="1" i="1" dirty="0"/>
              <a:t>Amount</a:t>
            </a:r>
            <a:r>
              <a:rPr lang="en-US" dirty="0"/>
              <a:t>, </a:t>
            </a:r>
            <a:r>
              <a:rPr lang="en-US" b="1" i="1" dirty="0"/>
              <a:t>Period</a:t>
            </a:r>
            <a:r>
              <a:rPr lang="en-US" dirty="0"/>
              <a:t>, and </a:t>
            </a:r>
            <a:r>
              <a:rPr lang="en-US" b="1" i="1" dirty="0"/>
              <a:t>Interest</a:t>
            </a:r>
            <a:r>
              <a:rPr lang="en-US" dirty="0"/>
              <a:t>. </a:t>
            </a:r>
          </a:p>
          <a:p>
            <a:r>
              <a:rPr lang="en-US" dirty="0"/>
              <a:t>In the meanwhile, the constructor should Calculate </a:t>
            </a:r>
            <a:r>
              <a:rPr lang="en-US" b="1" i="1" dirty="0"/>
              <a:t>Revenue</a:t>
            </a:r>
            <a:r>
              <a:rPr lang="en-US" dirty="0"/>
              <a:t> and store</a:t>
            </a:r>
            <a:r>
              <a:rPr lang="en-US" b="1" i="1" dirty="0"/>
              <a:t> </a:t>
            </a:r>
            <a:r>
              <a:rPr lang="en-US" dirty="0"/>
              <a:t>the results in the inherited variable. </a:t>
            </a:r>
          </a:p>
          <a:p>
            <a:pPr lvl="1"/>
            <a:r>
              <a:rPr lang="en-US" dirty="0"/>
              <a:t>P.S. Since it is a loan, the revenue essentially represents the </a:t>
            </a:r>
            <a:r>
              <a:rPr lang="en-US" u="sng" dirty="0"/>
              <a:t>payment for next year</a:t>
            </a:r>
            <a:r>
              <a:rPr lang="en-US" dirty="0"/>
              <a:t>. Refer to Module 6 Homework for “</a:t>
            </a:r>
            <a:r>
              <a:rPr lang="en-US" dirty="0" err="1"/>
              <a:t>monthlyPayment</a:t>
            </a:r>
            <a:r>
              <a:rPr lang="en-US" dirty="0"/>
              <a:t>” and multiply it by 12 to get the annual payment. Use negative numbers to indicate payment. </a:t>
            </a:r>
          </a:p>
          <a:p>
            <a:r>
              <a:rPr lang="en-US" dirty="0"/>
              <a:t>It overrides the </a:t>
            </a:r>
            <a:r>
              <a:rPr lang="en-US" b="1" i="1" dirty="0"/>
              <a:t>Display</a:t>
            </a:r>
            <a:r>
              <a:rPr lang="en-US" dirty="0"/>
              <a:t> method to display the </a:t>
            </a:r>
            <a:r>
              <a:rPr lang="en-US" b="1" i="1" dirty="0"/>
              <a:t>Amount</a:t>
            </a:r>
            <a:r>
              <a:rPr lang="en-US" dirty="0"/>
              <a:t>, </a:t>
            </a:r>
            <a:r>
              <a:rPr lang="en-US" b="1" i="1" dirty="0"/>
              <a:t>Period</a:t>
            </a:r>
            <a:r>
              <a:rPr lang="en-US" dirty="0"/>
              <a:t>, </a:t>
            </a:r>
            <a:r>
              <a:rPr lang="en-US" b="1" i="1" dirty="0"/>
              <a:t>Interest</a:t>
            </a:r>
            <a:r>
              <a:rPr lang="en-US" dirty="0"/>
              <a:t>, and </a:t>
            </a:r>
            <a:r>
              <a:rPr lang="en-US" b="1" i="1" dirty="0"/>
              <a:t>Revenue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7A7F6-2657-4923-86CD-7A397F0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Loan Class</a:t>
            </a:r>
          </a:p>
        </p:txBody>
      </p:sp>
    </p:spTree>
    <p:extLst>
      <p:ext uri="{BB962C8B-B14F-4D97-AF65-F5344CB8AC3E}">
        <p14:creationId xmlns:p14="http://schemas.microsoft.com/office/powerpoint/2010/main" val="246824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D309E-A85F-4E9E-8554-79A8444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b="1" i="1" dirty="0"/>
              <a:t>Saving</a:t>
            </a:r>
            <a:r>
              <a:rPr lang="en-US" dirty="0"/>
              <a:t> class. It is also a child class of the </a:t>
            </a:r>
            <a:r>
              <a:rPr lang="en-US" b="1" i="1" dirty="0"/>
              <a:t>Transaction</a:t>
            </a:r>
            <a:r>
              <a:rPr lang="en-US" dirty="0"/>
              <a:t> class.</a:t>
            </a:r>
          </a:p>
          <a:p>
            <a:r>
              <a:rPr lang="en-US" dirty="0"/>
              <a:t>It has a specialized variable, </a:t>
            </a:r>
            <a:r>
              <a:rPr lang="en-US" b="1" i="1" dirty="0"/>
              <a:t>Interest</a:t>
            </a:r>
            <a:r>
              <a:rPr lang="en-US" dirty="0"/>
              <a:t> (double)</a:t>
            </a:r>
            <a:endParaRPr lang="en-US" b="1" i="1" dirty="0"/>
          </a:p>
          <a:p>
            <a:pPr lvl="1"/>
            <a:r>
              <a:rPr lang="en-US" dirty="0"/>
              <a:t>This variable is protected and has no associated getter or setter methods.</a:t>
            </a:r>
          </a:p>
          <a:p>
            <a:r>
              <a:rPr lang="en-US" dirty="0"/>
              <a:t>It has a constructor that takes in a double parameter for </a:t>
            </a:r>
            <a:r>
              <a:rPr lang="en-US" b="1" i="1" dirty="0"/>
              <a:t>Amount</a:t>
            </a:r>
            <a:r>
              <a:rPr lang="en-US" dirty="0"/>
              <a:t>. In the meanwhile, this constructor should </a:t>
            </a:r>
          </a:p>
          <a:p>
            <a:pPr lvl="1"/>
            <a:r>
              <a:rPr lang="en-US" dirty="0"/>
              <a:t>Set </a:t>
            </a:r>
            <a:r>
              <a:rPr lang="en-US" b="1" i="1" dirty="0"/>
              <a:t>Interest</a:t>
            </a:r>
            <a:r>
              <a:rPr lang="en-US" dirty="0"/>
              <a:t> to 0.05. </a:t>
            </a:r>
          </a:p>
          <a:p>
            <a:pPr lvl="1"/>
            <a:r>
              <a:rPr lang="en-US" dirty="0"/>
              <a:t>Calculate </a:t>
            </a:r>
            <a:r>
              <a:rPr lang="en-US" b="1" i="1" dirty="0"/>
              <a:t>Revenue</a:t>
            </a:r>
            <a:r>
              <a:rPr lang="en-US" dirty="0"/>
              <a:t> and store the results in the inherited variable.</a:t>
            </a:r>
          </a:p>
          <a:p>
            <a:pPr lvl="2"/>
            <a:r>
              <a:rPr lang="en-US" dirty="0"/>
              <a:t>This essentially is </a:t>
            </a:r>
            <a:r>
              <a:rPr lang="en-US" u="sng" dirty="0"/>
              <a:t>interest income for next year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P.S. Refer to Module 10 Homework. You may need to modify the equation. </a:t>
            </a:r>
          </a:p>
          <a:p>
            <a:r>
              <a:rPr lang="en-US" dirty="0"/>
              <a:t>It overrides the </a:t>
            </a:r>
            <a:r>
              <a:rPr lang="en-US" b="1" i="1" dirty="0"/>
              <a:t>Display</a:t>
            </a:r>
            <a:r>
              <a:rPr lang="en-US" dirty="0"/>
              <a:t> method to display the </a:t>
            </a:r>
            <a:r>
              <a:rPr lang="en-US" b="1" i="1" dirty="0"/>
              <a:t>Amount</a:t>
            </a:r>
            <a:r>
              <a:rPr lang="en-US" dirty="0"/>
              <a:t>, </a:t>
            </a:r>
            <a:r>
              <a:rPr lang="en-US" b="1" i="1" dirty="0"/>
              <a:t>Interest</a:t>
            </a:r>
            <a:r>
              <a:rPr lang="en-US" dirty="0"/>
              <a:t>, and </a:t>
            </a:r>
            <a:r>
              <a:rPr lang="en-US" b="1" i="1" dirty="0"/>
              <a:t>Revenue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7A7F6-2657-4923-86CD-7A397F0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Saving Class</a:t>
            </a:r>
          </a:p>
        </p:txBody>
      </p:sp>
    </p:spTree>
    <p:extLst>
      <p:ext uri="{BB962C8B-B14F-4D97-AF65-F5344CB8AC3E}">
        <p14:creationId xmlns:p14="http://schemas.microsoft.com/office/powerpoint/2010/main" val="196438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5310B-44E6-DDEF-2422-BA1E2811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After you define these classes, you wil</a:t>
            </a:r>
            <a:r>
              <a:rPr lang="en-US" dirty="0"/>
              <a:t>l create two dictionaries to store transactions. This should be done in </a:t>
            </a:r>
            <a:r>
              <a:rPr lang="en-US" sz="2800" dirty="0"/>
              <a:t>the </a:t>
            </a:r>
            <a:r>
              <a:rPr lang="en-US" sz="2800" b="1" i="1" dirty="0"/>
              <a:t>Main</a:t>
            </a:r>
            <a:r>
              <a:rPr lang="en-US" sz="2800" dirty="0"/>
              <a:t> method of the </a:t>
            </a:r>
            <a:r>
              <a:rPr lang="en-US" sz="2800" b="1" i="1" dirty="0"/>
              <a:t>Program</a:t>
            </a:r>
            <a:r>
              <a:rPr lang="en-US" sz="2800" dirty="0"/>
              <a:t> class.</a:t>
            </a:r>
            <a:endParaRPr lang="en-US" dirty="0"/>
          </a:p>
          <a:p>
            <a:pPr lvl="1"/>
            <a:r>
              <a:rPr lang="en-US" dirty="0"/>
              <a:t>Dictionary #1 – this stores all loans. </a:t>
            </a:r>
          </a:p>
          <a:p>
            <a:pPr lvl="2"/>
            <a:r>
              <a:rPr lang="en-US" dirty="0"/>
              <a:t>Key should be the loan ID, such as loan #1, loan #2, loan #3, etc. – see Module 8 homework</a:t>
            </a:r>
          </a:p>
          <a:p>
            <a:pPr lvl="2"/>
            <a:r>
              <a:rPr lang="en-US" dirty="0"/>
              <a:t>Value should be the objects of the </a:t>
            </a:r>
            <a:r>
              <a:rPr lang="en-US" b="1" i="1" dirty="0"/>
              <a:t>Loan</a:t>
            </a:r>
            <a:r>
              <a:rPr lang="en-US" dirty="0"/>
              <a:t> class. – see Module 11 in-class exercise. </a:t>
            </a:r>
          </a:p>
          <a:p>
            <a:pPr lvl="2"/>
            <a:r>
              <a:rPr lang="en-US" dirty="0"/>
              <a:t>The data type for Key should be string. The data type for Value should be the </a:t>
            </a:r>
            <a:r>
              <a:rPr lang="en-US" b="1" i="1" dirty="0"/>
              <a:t>Loan</a:t>
            </a:r>
            <a:r>
              <a:rPr lang="en-US" dirty="0"/>
              <a:t> class. </a:t>
            </a:r>
          </a:p>
          <a:p>
            <a:pPr lvl="1"/>
            <a:r>
              <a:rPr lang="en-US" dirty="0"/>
              <a:t>Dictionary #2 – this stores all savings. Similar to dictionary #1. </a:t>
            </a:r>
          </a:p>
          <a:p>
            <a:pPr lvl="2"/>
            <a:r>
              <a:rPr lang="en-US" dirty="0"/>
              <a:t>Key should be the saving ID, such as saving #1, saving #2, etc.</a:t>
            </a:r>
          </a:p>
          <a:p>
            <a:pPr lvl="2"/>
            <a:r>
              <a:rPr lang="en-US" dirty="0"/>
              <a:t>Value should be the objects of the </a:t>
            </a:r>
            <a:r>
              <a:rPr lang="en-US" b="1" i="1" dirty="0"/>
              <a:t>Saving</a:t>
            </a:r>
            <a:r>
              <a:rPr lang="en-US" dirty="0"/>
              <a:t> class.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47F96-D5D8-27E9-7090-650BCF8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46308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C992C-870C-54D0-1AC9-30D3671D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After you define the dictionaries, you will develop a menu to implement the required features.</a:t>
            </a:r>
          </a:p>
          <a:p>
            <a:pPr lvl="1"/>
            <a:r>
              <a:rPr lang="en-US" dirty="0"/>
              <a:t>A menu essentially is an endless while(true) loop.</a:t>
            </a:r>
          </a:p>
          <a:p>
            <a:pPr lvl="1"/>
            <a:r>
              <a:rPr lang="en-US" dirty="0"/>
              <a:t>Display all these feature options to the user: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one transaction.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all transactions.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all loans.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all savings.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account balance.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the net revenue next year.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Exit. </a:t>
            </a:r>
          </a:p>
          <a:p>
            <a:pPr lvl="1"/>
            <a:r>
              <a:rPr lang="en-US" dirty="0"/>
              <a:t>Prompt the user to select an option by entering input.</a:t>
            </a:r>
          </a:p>
          <a:p>
            <a:pPr lvl="1"/>
            <a:r>
              <a:rPr lang="en-US" dirty="0"/>
              <a:t>Use a multi-way if-else statement to address user choice. </a:t>
            </a:r>
          </a:p>
          <a:p>
            <a:pPr lvl="1"/>
            <a:r>
              <a:rPr lang="en-US" dirty="0"/>
              <a:t>If the user selects “exit”, break the loop and end the program.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FF54B6-F4E1-D7B3-786F-ECC7596D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8483A-FFEF-82E3-CFD6-D766D3D4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user selects feature option 1, the system should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Prompt the user to select the transaction type – </a:t>
            </a:r>
            <a:r>
              <a:rPr lang="en-US" sz="2800" u="sng" dirty="0"/>
              <a:t>loan</a:t>
            </a:r>
            <a:r>
              <a:rPr lang="en-US" sz="2800" dirty="0"/>
              <a:t> or </a:t>
            </a:r>
            <a:r>
              <a:rPr lang="en-US" sz="2800" u="sng" dirty="0"/>
              <a:t>saving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Based on the user input, ask for the key parameter(s)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Pass the key parameters(s) to create the object of the correct class</a:t>
            </a:r>
          </a:p>
          <a:p>
            <a:pPr lvl="2"/>
            <a:r>
              <a:rPr lang="en-US" sz="2600" dirty="0"/>
              <a:t>For example, if the user selects saving, use the user input Amount to create an object of the saving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Create the correct loan or saving ID.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Add the item to the right dictionary. </a:t>
            </a:r>
          </a:p>
          <a:p>
            <a:pPr lvl="2"/>
            <a:r>
              <a:rPr lang="en-US" sz="2500" dirty="0"/>
              <a:t>For example, add the pair of saving ID and saving object to the dictionary #2.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CC192-9AC7-C928-247F-D0AC1187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1 – Add one transaction</a:t>
            </a:r>
          </a:p>
        </p:txBody>
      </p:sp>
    </p:spTree>
    <p:extLst>
      <p:ext uri="{BB962C8B-B14F-4D97-AF65-F5344CB8AC3E}">
        <p14:creationId xmlns:p14="http://schemas.microsoft.com/office/powerpoint/2010/main" val="2613395786"/>
      </p:ext>
    </p:extLst>
  </p:cSld>
  <p:clrMapOvr>
    <a:masterClrMapping/>
  </p:clrMapOvr>
</p:sld>
</file>

<file path=ppt/theme/theme1.xml><?xml version="1.0" encoding="utf-8"?>
<a:theme xmlns:a="http://schemas.openxmlformats.org/drawingml/2006/main" name="Chenzhang Bao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enzhang's Front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Chenzhang Bao Template</Template>
  <TotalTime>750</TotalTime>
  <Words>1510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Chenzhang Bao Template</vt:lpstr>
      <vt:lpstr>Project 3</vt:lpstr>
      <vt:lpstr>Personal Banking Overview</vt:lpstr>
      <vt:lpstr>Features of Personal Banking</vt:lpstr>
      <vt:lpstr>Parent Class</vt:lpstr>
      <vt:lpstr>Loan Class</vt:lpstr>
      <vt:lpstr>Saving Class</vt:lpstr>
      <vt:lpstr>Dictionary of Transactions</vt:lpstr>
      <vt:lpstr>The Menu</vt:lpstr>
      <vt:lpstr>Feature 1 – Add one transaction</vt:lpstr>
      <vt:lpstr>Features 2 – 4</vt:lpstr>
      <vt:lpstr>Feature 5 – Account Balance</vt:lpstr>
      <vt:lpstr>Feature 6 – Net Revenue</vt:lpstr>
      <vt:lpstr>Policy</vt:lpstr>
      <vt:lpstr>Policy</vt:lpstr>
      <vt:lpstr>Grading Rubric – 15 Points in Total</vt:lpstr>
      <vt:lpstr>Grading Rubric – 15 Points in Total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Bao, Chenzhang</dc:creator>
  <cp:lastModifiedBy>Bao, Chenzhang</cp:lastModifiedBy>
  <cp:revision>809</cp:revision>
  <dcterms:created xsi:type="dcterms:W3CDTF">2019-09-26T02:06:10Z</dcterms:created>
  <dcterms:modified xsi:type="dcterms:W3CDTF">2024-08-10T15:47:26Z</dcterms:modified>
</cp:coreProperties>
</file>