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381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381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381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381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381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381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596DE"/>
          </a:solidFill>
        </a:fill>
      </a:tcStyle>
    </a:band2H>
    <a:firstCol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596DE"/>
          </a:solidFill>
        </a:fill>
      </a:tcStyle>
    </a:lastRow>
    <a:fir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38100" cap="flat">
              <a:solidFill>
                <a:srgbClr val="0596DE"/>
              </a:solidFill>
              <a:prstDash val="solid"/>
              <a:round/>
            </a:ln>
          </a:top>
          <a:bottom>
            <a:ln w="127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596DE"/>
        </a:fontRef>
        <a:srgbClr val="0596DE"/>
      </a:tcTxStyle>
      <a:tcStyle>
        <a:tcBdr>
          <a:left>
            <a:ln w="12700" cap="flat">
              <a:solidFill>
                <a:srgbClr val="0596DE"/>
              </a:solidFill>
              <a:prstDash val="solid"/>
              <a:round/>
            </a:ln>
          </a:left>
          <a:right>
            <a:ln w="12700" cap="flat">
              <a:solidFill>
                <a:srgbClr val="0596DE"/>
              </a:solidFill>
              <a:prstDash val="solid"/>
              <a:round/>
            </a:ln>
          </a:right>
          <a:top>
            <a:ln w="12700" cap="flat">
              <a:solidFill>
                <a:srgbClr val="0596DE"/>
              </a:solidFill>
              <a:prstDash val="solid"/>
              <a:round/>
            </a:ln>
          </a:top>
          <a:bottom>
            <a:ln w="38100" cap="flat">
              <a:solidFill>
                <a:srgbClr val="0596DE"/>
              </a:solidFill>
              <a:prstDash val="solid"/>
              <a:round/>
            </a:ln>
          </a:bottom>
          <a:insideH>
            <a:ln w="12700" cap="flat">
              <a:solidFill>
                <a:srgbClr val="0596DE"/>
              </a:solidFill>
              <a:prstDash val="solid"/>
              <a:round/>
            </a:ln>
          </a:insideH>
          <a:insideV>
            <a:ln w="12700" cap="flat">
              <a:solidFill>
                <a:srgbClr val="0596D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8" name="Shape 4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059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6258768" y="4625038"/>
            <a:ext cx="294433" cy="2844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">
    <p:bg>
      <p:bgPr>
        <a:solidFill>
          <a:srgbClr val="17B3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38761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">
    <p:bg>
      <p:bgPr>
        <a:solidFill>
          <a:srgbClr val="E626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99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_1">
    <p:bg>
      <p:bgPr>
        <a:solidFill>
          <a:srgbClr val="15A7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45818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_1_1">
    <p:bg>
      <p:bgPr>
        <a:solidFill>
          <a:srgbClr val="FFA3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B45F0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_1_1_1">
    <p:bg>
      <p:bgPr>
        <a:solidFill>
          <a:srgbClr val="ED4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99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74;p17"/>
          <p:cNvSpPr txBox="1"/>
          <p:nvPr>
            <p:ph type="body" sz="half" idx="13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75" name="Google Shape;92;p20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bg>
      <p:bgPr>
        <a:solidFill>
          <a:srgbClr val="059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1905898" y="624274"/>
            <a:ext cx="5332204" cy="2702701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1pPr>
            <a:lvl2pPr marL="228600" indent="1143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2pPr>
            <a:lvl3pPr marL="228600" indent="1143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3pPr>
            <a:lvl4pPr marL="228600" indent="1143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4pPr>
            <a:lvl5pPr marL="228600" indent="1143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94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Google Shape;97;p21"/>
          <p:cNvSpPr txBox="1"/>
          <p:nvPr>
            <p:ph type="body" sz="half" idx="13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87" name="Google Shape;99;p21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Google Shape;103;p22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059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2" name="Google Shape;121;p26" descr="Google Shape;121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6374" y="4378025"/>
            <a:ext cx="1451252" cy="43367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6258768" y="4625038"/>
            <a:ext cx="294433" cy="2844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bg>
      <p:bgPr>
        <a:solidFill>
          <a:srgbClr val="059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Text"/>
          <p:cNvSpPr txBox="1"/>
          <p:nvPr>
            <p:ph type="title"/>
          </p:nvPr>
        </p:nvSpPr>
        <p:spPr>
          <a:xfrm>
            <a:off x="3761275" y="1943399"/>
            <a:ext cx="4656000" cy="12567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31" name="Google Shape;124;p27" descr="Google Shape;124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725" y="2225724"/>
            <a:ext cx="2315899" cy="69205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Google Shape;125;p27"/>
          <p:cNvSpPr/>
          <p:nvPr/>
        </p:nvSpPr>
        <p:spPr>
          <a:xfrm>
            <a:off x="3401950" y="2079749"/>
            <a:ext cx="2" cy="9840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6258768" y="4625038"/>
            <a:ext cx="294433" cy="2844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bg>
      <p:bgPr>
        <a:solidFill>
          <a:srgbClr val="059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41" name="Body Level One…"/>
          <p:cNvSpPr txBox="1"/>
          <p:nvPr>
            <p:ph type="body" sz="half" idx="1"/>
          </p:nvPr>
        </p:nvSpPr>
        <p:spPr>
          <a:xfrm>
            <a:off x="1905898" y="624274"/>
            <a:ext cx="5332204" cy="2702701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1pPr>
            <a:lvl2pPr marL="177800" indent="1397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2pPr>
            <a:lvl3pPr marL="177800" indent="1397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3pPr>
            <a:lvl4pPr marL="177800" indent="1397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4pPr>
            <a:lvl5pPr marL="177800" indent="139700"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2">
    <p:bg>
      <p:bgPr>
        <a:solidFill>
          <a:srgbClr val="03BD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3D85C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">
    <p:bg>
      <p:bgPr>
        <a:solidFill>
          <a:srgbClr val="CCE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59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9FC5E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">
    <p:bg>
      <p:bgPr>
        <a:solidFill>
          <a:srgbClr val="FF7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B45F0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2">
    <p:bg>
      <p:bgPr>
        <a:solidFill>
          <a:srgbClr val="03BD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3D85C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">
    <p:bg>
      <p:bgPr>
        <a:solidFill>
          <a:srgbClr val="FDC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77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BF9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">
    <p:bg>
      <p:bgPr>
        <a:solidFill>
          <a:srgbClr val="FFE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86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F1C23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">
    <p:bg>
      <p:bgPr>
        <a:solidFill>
          <a:srgbClr val="2243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295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3D85C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">
    <p:bg>
      <p:bgPr>
        <a:solidFill>
          <a:srgbClr val="43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04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6FA8D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">
    <p:bg>
      <p:bgPr>
        <a:solidFill>
          <a:srgbClr val="17B3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13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38761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">
    <p:bg>
      <p:bgPr>
        <a:solidFill>
          <a:srgbClr val="E626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22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99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_1">
    <p:bg>
      <p:bgPr>
        <a:solidFill>
          <a:srgbClr val="15A7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3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45818E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_1_1">
    <p:bg>
      <p:bgPr>
        <a:solidFill>
          <a:srgbClr val="FFA3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B45F0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_1_1_1_1_1">
    <p:bg>
      <p:bgPr>
        <a:solidFill>
          <a:srgbClr val="ED4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49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99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5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30200">
              <a:buClr>
                <a:srgbClr val="0596DE"/>
              </a:buClr>
              <a:buSzPts val="1600"/>
              <a:defRPr sz="1600"/>
            </a:lvl1pPr>
            <a:lvl2pPr marL="914400" indent="-330200">
              <a:buClr>
                <a:srgbClr val="0596DE"/>
              </a:buClr>
              <a:buSzPts val="1600"/>
              <a:defRPr sz="1600"/>
            </a:lvl2pPr>
            <a:lvl3pPr marL="1371600" indent="-330200">
              <a:buClr>
                <a:srgbClr val="0596DE"/>
              </a:buClr>
              <a:buSzPts val="1600"/>
              <a:defRPr sz="1600"/>
            </a:lvl3pPr>
            <a:lvl4pPr marL="1828800" indent="-330200">
              <a:buClr>
                <a:srgbClr val="0596DE"/>
              </a:buClr>
              <a:buSzPts val="1600"/>
              <a:defRPr sz="1600"/>
            </a:lvl4pPr>
            <a:lvl5pPr marL="2286000" indent="-330200">
              <a:buClr>
                <a:srgbClr val="0596DE"/>
              </a:buClr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59" name="Google Shape;183;p41" descr="Google Shape;183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4974" y="-76200"/>
            <a:ext cx="1086627" cy="1086625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">
    <p:bg>
      <p:bgPr>
        <a:solidFill>
          <a:srgbClr val="CCE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9FC5E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68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Clr>
                <a:srgbClr val="0596DE"/>
              </a:buClr>
              <a:buSzPts val="1200"/>
              <a:defRPr sz="1200"/>
            </a:lvl1pPr>
            <a:lvl2pPr marL="914400" indent="-304800">
              <a:buClr>
                <a:srgbClr val="0596DE"/>
              </a:buClr>
              <a:buSzPts val="1200"/>
              <a:defRPr sz="1200"/>
            </a:lvl2pPr>
            <a:lvl3pPr marL="1371600" indent="-304800">
              <a:buClr>
                <a:srgbClr val="0596DE"/>
              </a:buClr>
              <a:buSzPts val="1200"/>
              <a:defRPr sz="1200"/>
            </a:lvl3pPr>
            <a:lvl4pPr marL="1828800" indent="-304800">
              <a:buClr>
                <a:srgbClr val="0596DE"/>
              </a:buClr>
              <a:buSzPts val="1200"/>
              <a:defRPr sz="1200"/>
            </a:lvl4pPr>
            <a:lvl5pPr marL="2286000" indent="-304800">
              <a:buClr>
                <a:srgbClr val="0596DE"/>
              </a:buCl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9" name="Google Shape;188;p42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pic>
        <p:nvPicPr>
          <p:cNvPr id="370" name="Google Shape;189;p42" descr="Google Shape;189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4974" y="-76200"/>
            <a:ext cx="1086627" cy="1086625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79" name="Google Shape;193;p43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195;p44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88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389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77800" indent="1397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77800" indent="1397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77800" indent="1397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77800" indent="1397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Google Shape;198;p44"/>
          <p:cNvSpPr txBox="1"/>
          <p:nvPr>
            <p:ph type="body" sz="half" idx="13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91" name="Google Shape;200;p4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3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defRPr sz="1400"/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defRPr sz="1400"/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defRPr sz="1400"/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Google Shape;204;p45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409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indent="-317500" algn="ctr">
              <a:buClr>
                <a:srgbClr val="0596DE"/>
              </a:buClr>
              <a:buSzPts val="1400"/>
              <a:defRPr sz="1400"/>
            </a:lvl1pPr>
            <a:lvl2pPr marL="914400" indent="-317500" algn="ctr">
              <a:buClr>
                <a:srgbClr val="0596DE"/>
              </a:buClr>
              <a:buSzPts val="1400"/>
              <a:defRPr sz="1400"/>
            </a:lvl2pPr>
            <a:lvl3pPr marL="1371600" indent="-317500" algn="ctr">
              <a:buClr>
                <a:srgbClr val="0596DE"/>
              </a:buClr>
              <a:buSzPts val="1400"/>
              <a:defRPr sz="1400"/>
            </a:lvl3pPr>
            <a:lvl4pPr marL="1828800" indent="-317500" algn="ctr">
              <a:buClr>
                <a:srgbClr val="0596DE"/>
              </a:buClr>
              <a:buSzPts val="1400"/>
              <a:defRPr sz="1400"/>
            </a:lvl4pPr>
            <a:lvl5pPr marL="2286000" indent="-317500" algn="ctr">
              <a:buClr>
                <a:srgbClr val="0596DE"/>
              </a:buCl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0" name="Google Shape;209;p46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pic>
        <p:nvPicPr>
          <p:cNvPr id="411" name="Google Shape;210;p46" descr="Google Shape;210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4974" y="-76200"/>
            <a:ext cx="1086627" cy="1086625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213;p47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pic>
        <p:nvPicPr>
          <p:cNvPr id="420" name="Google Shape;214;p47" descr="Google Shape;214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4974" y="-76200"/>
            <a:ext cx="1086627" cy="1086625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">
    <p:bg>
      <p:bgPr>
        <a:solidFill>
          <a:srgbClr val="FF7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B45F0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">
    <p:bg>
      <p:bgPr>
        <a:solidFill>
          <a:srgbClr val="FDC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BF9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">
    <p:bg>
      <p:bgPr>
        <a:solidFill>
          <a:srgbClr val="FFE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F1C23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">
    <p:bg>
      <p:bgPr>
        <a:solidFill>
          <a:srgbClr val="2243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20;p4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3D85C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_1_1_1_1">
    <p:bg>
      <p:bgPr>
        <a:solidFill>
          <a:srgbClr val="43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6FA8D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203649"/>
            <a:ext cx="8520603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69;p16" descr="Google Shape;69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3000" y="384025"/>
            <a:ext cx="709301" cy="21195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oogle Shape;70;p16"/>
          <p:cNvSpPr txBox="1"/>
          <p:nvPr/>
        </p:nvSpPr>
        <p:spPr>
          <a:xfrm>
            <a:off x="178624" y="4804424"/>
            <a:ext cx="1752002" cy="28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Doctolib – Strictement confidentiel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26719" y="4792022"/>
            <a:ext cx="294433" cy="2844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219;p48"/>
          <p:cNvSpPr txBox="1"/>
          <p:nvPr>
            <p:ph type="title"/>
          </p:nvPr>
        </p:nvSpPr>
        <p:spPr>
          <a:xfrm>
            <a:off x="3761275" y="1943399"/>
            <a:ext cx="4656002" cy="1256702"/>
          </a:xfrm>
          <a:prstGeom prst="rect">
            <a:avLst/>
          </a:prstGeom>
        </p:spPr>
        <p:txBody>
          <a:bodyPr/>
          <a:lstStyle/>
          <a:p>
            <a:pPr defTabSz="824880">
              <a:defRPr sz="316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Coding Weeks (Projet 2)</a:t>
            </a:r>
          </a:p>
          <a:p>
            <a:pPr defTabSz="824880">
              <a:defRPr i="1" sz="316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@CentraleSupelec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Objectif : un MVP complet / performant</a:t>
            </a:r>
          </a:p>
        </p:txBody>
      </p:sp>
      <p:grpSp>
        <p:nvGrpSpPr>
          <p:cNvPr id="480" name="Google Shape;246;p51"/>
          <p:cNvGrpSpPr/>
          <p:nvPr/>
        </p:nvGrpSpPr>
        <p:grpSpPr>
          <a:xfrm>
            <a:off x="238298" y="1251199"/>
            <a:ext cx="1322704" cy="437702"/>
            <a:chOff x="0" y="0"/>
            <a:chExt cx="1322702" cy="437701"/>
          </a:xfrm>
        </p:grpSpPr>
        <p:sp>
          <p:nvSpPr>
            <p:cNvPr id="478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79" name="1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83" name="Google Shape;247;p51"/>
          <p:cNvGrpSpPr/>
          <p:nvPr/>
        </p:nvGrpSpPr>
        <p:grpSpPr>
          <a:xfrm>
            <a:off x="1752275" y="1251199"/>
            <a:ext cx="7079701" cy="437702"/>
            <a:chOff x="0" y="0"/>
            <a:chExt cx="7079700" cy="437701"/>
          </a:xfrm>
        </p:grpSpPr>
        <p:sp>
          <p:nvSpPr>
            <p:cNvPr id="481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82" name="Afficher la liste des candidats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Afficher la </a:t>
              </a:r>
              <a:r>
                <a:rPr b="1">
                  <a:solidFill>
                    <a:srgbClr val="0596DE"/>
                  </a:solidFill>
                </a:rPr>
                <a:t>liste des candidats</a:t>
              </a:r>
            </a:p>
          </p:txBody>
        </p:sp>
      </p:grpSp>
      <p:grpSp>
        <p:nvGrpSpPr>
          <p:cNvPr id="486" name="Google Shape;248;p51"/>
          <p:cNvGrpSpPr/>
          <p:nvPr/>
        </p:nvGrpSpPr>
        <p:grpSpPr>
          <a:xfrm>
            <a:off x="238298" y="2040775"/>
            <a:ext cx="1322704" cy="437703"/>
            <a:chOff x="0" y="0"/>
            <a:chExt cx="1322702" cy="437701"/>
          </a:xfrm>
        </p:grpSpPr>
        <p:sp>
          <p:nvSpPr>
            <p:cNvPr id="484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85" name="2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9" name="Google Shape;249;p51"/>
          <p:cNvGrpSpPr/>
          <p:nvPr/>
        </p:nvGrpSpPr>
        <p:grpSpPr>
          <a:xfrm>
            <a:off x="1752275" y="2040770"/>
            <a:ext cx="7079701" cy="437702"/>
            <a:chOff x="0" y="0"/>
            <a:chExt cx="7079700" cy="437701"/>
          </a:xfrm>
        </p:grpSpPr>
        <p:sp>
          <p:nvSpPr>
            <p:cNvPr id="487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88" name="Consulter les informations relatives à un candidat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b="1">
                  <a:solidFill>
                    <a:srgbClr val="0596DE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Consulter </a:t>
              </a:r>
              <a:r>
                <a:rPr b="0">
                  <a:solidFill>
                    <a:srgbClr val="434343"/>
                  </a:solidFill>
                </a:rPr>
                <a:t>les informations relatives à un candidat</a:t>
              </a:r>
            </a:p>
          </p:txBody>
        </p:sp>
      </p:grpSp>
      <p:grpSp>
        <p:nvGrpSpPr>
          <p:cNvPr id="492" name="Google Shape;250;p51"/>
          <p:cNvGrpSpPr/>
          <p:nvPr/>
        </p:nvGrpSpPr>
        <p:grpSpPr>
          <a:xfrm>
            <a:off x="238298" y="2830348"/>
            <a:ext cx="1322704" cy="437703"/>
            <a:chOff x="0" y="0"/>
            <a:chExt cx="1322702" cy="437701"/>
          </a:xfrm>
        </p:grpSpPr>
        <p:sp>
          <p:nvSpPr>
            <p:cNvPr id="490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91" name="3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95" name="Google Shape;251;p51"/>
          <p:cNvGrpSpPr/>
          <p:nvPr/>
        </p:nvGrpSpPr>
        <p:grpSpPr>
          <a:xfrm>
            <a:off x="1752538" y="2830353"/>
            <a:ext cx="7079703" cy="437702"/>
            <a:chOff x="0" y="0"/>
            <a:chExt cx="7079701" cy="437701"/>
          </a:xfrm>
        </p:grpSpPr>
        <p:sp>
          <p:nvSpPr>
            <p:cNvPr id="493" name="Rounded Rectangle"/>
            <p:cNvSpPr/>
            <p:nvPr/>
          </p:nvSpPr>
          <p:spPr>
            <a:xfrm>
              <a:off x="0" y="0"/>
              <a:ext cx="7079703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94" name="Accéder à des statistiques générales / tendances"/>
            <p:cNvSpPr txBox="1"/>
            <p:nvPr/>
          </p:nvSpPr>
          <p:spPr>
            <a:xfrm>
              <a:off x="21366" y="65199"/>
              <a:ext cx="7036970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Accéder à des </a:t>
              </a:r>
              <a:r>
                <a:rPr b="1">
                  <a:solidFill>
                    <a:srgbClr val="0596DE"/>
                  </a:solidFill>
                </a:rPr>
                <a:t>statistiques générales / tendances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Objectif : un MVP complet / performant</a:t>
            </a:r>
          </a:p>
        </p:txBody>
      </p:sp>
      <p:grpSp>
        <p:nvGrpSpPr>
          <p:cNvPr id="500" name="Google Shape;246;p51"/>
          <p:cNvGrpSpPr/>
          <p:nvPr/>
        </p:nvGrpSpPr>
        <p:grpSpPr>
          <a:xfrm>
            <a:off x="238298" y="1251199"/>
            <a:ext cx="1322704" cy="437702"/>
            <a:chOff x="0" y="0"/>
            <a:chExt cx="1322702" cy="437701"/>
          </a:xfrm>
        </p:grpSpPr>
        <p:sp>
          <p:nvSpPr>
            <p:cNvPr id="498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99" name="1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03" name="Google Shape;247;p51"/>
          <p:cNvGrpSpPr/>
          <p:nvPr/>
        </p:nvGrpSpPr>
        <p:grpSpPr>
          <a:xfrm>
            <a:off x="1752275" y="1251199"/>
            <a:ext cx="7079701" cy="437702"/>
            <a:chOff x="0" y="0"/>
            <a:chExt cx="7079700" cy="437701"/>
          </a:xfrm>
        </p:grpSpPr>
        <p:sp>
          <p:nvSpPr>
            <p:cNvPr id="501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02" name="Afficher la liste des candidats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Afficher la </a:t>
              </a:r>
              <a:r>
                <a:rPr b="1">
                  <a:solidFill>
                    <a:srgbClr val="0596DE"/>
                  </a:solidFill>
                </a:rPr>
                <a:t>liste des candidats</a:t>
              </a:r>
            </a:p>
          </p:txBody>
        </p:sp>
      </p:grpSp>
      <p:grpSp>
        <p:nvGrpSpPr>
          <p:cNvPr id="506" name="Google Shape;248;p51"/>
          <p:cNvGrpSpPr/>
          <p:nvPr/>
        </p:nvGrpSpPr>
        <p:grpSpPr>
          <a:xfrm>
            <a:off x="238298" y="2040775"/>
            <a:ext cx="1322704" cy="437703"/>
            <a:chOff x="0" y="0"/>
            <a:chExt cx="1322702" cy="437701"/>
          </a:xfrm>
        </p:grpSpPr>
        <p:sp>
          <p:nvSpPr>
            <p:cNvPr id="504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505" name="2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09" name="Google Shape;249;p51"/>
          <p:cNvGrpSpPr/>
          <p:nvPr/>
        </p:nvGrpSpPr>
        <p:grpSpPr>
          <a:xfrm>
            <a:off x="1752275" y="2040770"/>
            <a:ext cx="7079701" cy="437702"/>
            <a:chOff x="0" y="0"/>
            <a:chExt cx="7079700" cy="437701"/>
          </a:xfrm>
        </p:grpSpPr>
        <p:sp>
          <p:nvSpPr>
            <p:cNvPr id="507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08" name="Consulter les informations relatives à un candidat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b="1">
                  <a:solidFill>
                    <a:srgbClr val="0596DE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Consulter </a:t>
              </a:r>
              <a:r>
                <a:rPr b="0">
                  <a:solidFill>
                    <a:srgbClr val="434343"/>
                  </a:solidFill>
                </a:rPr>
                <a:t>les informations relatives à un candidat</a:t>
              </a:r>
            </a:p>
          </p:txBody>
        </p:sp>
      </p:grpSp>
      <p:grpSp>
        <p:nvGrpSpPr>
          <p:cNvPr id="512" name="Google Shape;250;p51"/>
          <p:cNvGrpSpPr/>
          <p:nvPr/>
        </p:nvGrpSpPr>
        <p:grpSpPr>
          <a:xfrm>
            <a:off x="238298" y="2830348"/>
            <a:ext cx="1322704" cy="437703"/>
            <a:chOff x="0" y="0"/>
            <a:chExt cx="1322702" cy="437701"/>
          </a:xfrm>
        </p:grpSpPr>
        <p:sp>
          <p:nvSpPr>
            <p:cNvPr id="510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511" name="3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15" name="Google Shape;251;p51"/>
          <p:cNvGrpSpPr/>
          <p:nvPr/>
        </p:nvGrpSpPr>
        <p:grpSpPr>
          <a:xfrm>
            <a:off x="1752538" y="2830353"/>
            <a:ext cx="7079703" cy="437702"/>
            <a:chOff x="0" y="0"/>
            <a:chExt cx="7079701" cy="437701"/>
          </a:xfrm>
        </p:grpSpPr>
        <p:sp>
          <p:nvSpPr>
            <p:cNvPr id="513" name="Rounded Rectangle"/>
            <p:cNvSpPr/>
            <p:nvPr/>
          </p:nvSpPr>
          <p:spPr>
            <a:xfrm>
              <a:off x="0" y="0"/>
              <a:ext cx="7079703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14" name="Accéder à des statistiques générales / tendances"/>
            <p:cNvSpPr txBox="1"/>
            <p:nvPr/>
          </p:nvSpPr>
          <p:spPr>
            <a:xfrm>
              <a:off x="21366" y="65199"/>
              <a:ext cx="7036970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Accéder à des </a:t>
              </a:r>
              <a:r>
                <a:rPr b="1">
                  <a:solidFill>
                    <a:srgbClr val="0596DE"/>
                  </a:solidFill>
                </a:rPr>
                <a:t>statistiques générales / tendances</a:t>
              </a:r>
            </a:p>
          </p:txBody>
        </p:sp>
      </p:grpSp>
      <p:grpSp>
        <p:nvGrpSpPr>
          <p:cNvPr id="518" name="Google Shape;252;p51"/>
          <p:cNvGrpSpPr/>
          <p:nvPr/>
        </p:nvGrpSpPr>
        <p:grpSpPr>
          <a:xfrm>
            <a:off x="238298" y="3592350"/>
            <a:ext cx="1322704" cy="437703"/>
            <a:chOff x="0" y="0"/>
            <a:chExt cx="1322702" cy="437701"/>
          </a:xfrm>
        </p:grpSpPr>
        <p:sp>
          <p:nvSpPr>
            <p:cNvPr id="516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517" name="4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21" name="Google Shape;253;p51"/>
          <p:cNvGrpSpPr/>
          <p:nvPr/>
        </p:nvGrpSpPr>
        <p:grpSpPr>
          <a:xfrm>
            <a:off x="1752538" y="3592350"/>
            <a:ext cx="7079703" cy="437703"/>
            <a:chOff x="0" y="0"/>
            <a:chExt cx="7079701" cy="437701"/>
          </a:xfrm>
        </p:grpSpPr>
        <p:sp>
          <p:nvSpPr>
            <p:cNvPr id="519" name="Rounded Rectangle"/>
            <p:cNvSpPr/>
            <p:nvPr/>
          </p:nvSpPr>
          <p:spPr>
            <a:xfrm>
              <a:off x="0" y="0"/>
              <a:ext cx="7079703" cy="437702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20" name="Pouvoir gérer les candidats / déposer son dossier"/>
            <p:cNvSpPr txBox="1"/>
            <p:nvPr/>
          </p:nvSpPr>
          <p:spPr>
            <a:xfrm>
              <a:off x="21366" y="65199"/>
              <a:ext cx="7036970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Pouvoir </a:t>
              </a:r>
              <a:r>
                <a:rPr b="1">
                  <a:solidFill>
                    <a:srgbClr val="0596DE"/>
                  </a:solidFill>
                </a:rPr>
                <a:t>gérer </a:t>
              </a:r>
              <a:r>
                <a:t>les candidats / </a:t>
              </a:r>
              <a:r>
                <a:rPr b="1">
                  <a:solidFill>
                    <a:srgbClr val="0596DE"/>
                  </a:solidFill>
                </a:rPr>
                <a:t>déposer</a:t>
              </a:r>
              <a:r>
                <a:t> son dossier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Étape 2 : Application Web"/>
          <p:cNvSpPr txBox="1"/>
          <p:nvPr>
            <p:ph type="subTitle" sz="quarter" idx="1"/>
          </p:nvPr>
        </p:nvSpPr>
        <p:spPr>
          <a:xfrm>
            <a:off x="-193930" y="2517462"/>
            <a:ext cx="8520602" cy="7926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Étape 2 : Application Web</a:t>
            </a:r>
          </a:p>
        </p:txBody>
      </p:sp>
      <p:sp>
        <p:nvSpPr>
          <p:cNvPr id="524" name="Étape 1 : Travail préparatoire"/>
          <p:cNvSpPr txBox="1"/>
          <p:nvPr/>
        </p:nvSpPr>
        <p:spPr>
          <a:xfrm>
            <a:off x="311699" y="1852807"/>
            <a:ext cx="8520602" cy="79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marL="228600" indent="-114300"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Étape 1 : Travail préparatoire</a:t>
            </a:r>
          </a:p>
        </p:txBody>
      </p:sp>
      <p:sp>
        <p:nvSpPr>
          <p:cNvPr id="525" name="Rectangle"/>
          <p:cNvSpPr txBox="1"/>
          <p:nvPr/>
        </p:nvSpPr>
        <p:spPr>
          <a:xfrm>
            <a:off x="311699" y="2506907"/>
            <a:ext cx="8520602" cy="792602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normAutofit fontScale="100000" lnSpcReduction="0"/>
          </a:bodyPr>
          <a:lstStyle/>
          <a:p>
            <a:pPr marL="228600" indent="-114300" algn="ctr"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sp>
        <p:nvSpPr>
          <p:cNvPr id="528" name="Standardiser le process de recrutement"/>
          <p:cNvSpPr txBox="1"/>
          <p:nvPr/>
        </p:nvSpPr>
        <p:spPr>
          <a:xfrm>
            <a:off x="311700" y="1602249"/>
            <a:ext cx="4269312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0">
              <a:lnSpc>
                <a:spcPct val="200000"/>
              </a:lnSpc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Fichier JSON </a:t>
            </a:r>
            <a:r>
              <a:rPr b="0"/>
              <a:t>pour chaque candidat:</a:t>
            </a:r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Informations sur le candidat</a:t>
            </a:r>
            <a:endParaRPr b="1"/>
          </a:p>
          <a:p>
            <a:pPr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  <a:p>
            <a:pPr indent="127000"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sp>
        <p:nvSpPr>
          <p:cNvPr id="531" name="Standardiser le process de recrutement"/>
          <p:cNvSpPr txBox="1"/>
          <p:nvPr/>
        </p:nvSpPr>
        <p:spPr>
          <a:xfrm>
            <a:off x="311700" y="1602249"/>
            <a:ext cx="4269312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0">
              <a:lnSpc>
                <a:spcPct val="200000"/>
              </a:lnSpc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Fichier JSON </a:t>
            </a:r>
            <a:r>
              <a:rPr b="0"/>
              <a:t>pour chaque candidat:</a:t>
            </a:r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Informations sur le candidat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Code / fichiers test</a:t>
            </a:r>
            <a:endParaRPr b="1"/>
          </a:p>
          <a:p>
            <a:pPr indent="127000"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sp>
        <p:nvSpPr>
          <p:cNvPr id="534" name="Standardiser le process de recrutement"/>
          <p:cNvSpPr txBox="1"/>
          <p:nvPr/>
        </p:nvSpPr>
        <p:spPr>
          <a:xfrm>
            <a:off x="311700" y="1602249"/>
            <a:ext cx="426931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0">
              <a:lnSpc>
                <a:spcPct val="200000"/>
              </a:lnSpc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Fichier JSON </a:t>
            </a:r>
            <a:r>
              <a:rPr b="0"/>
              <a:t>pour chaque candidat:</a:t>
            </a:r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Informations sur le candidat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Code / fichiers test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Analyse du code (KPI)</a:t>
            </a:r>
            <a:endParaRPr b="1"/>
          </a:p>
          <a:p>
            <a:pPr indent="127000"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sp>
        <p:nvSpPr>
          <p:cNvPr id="537" name="Standardiser le process de recrutement"/>
          <p:cNvSpPr txBox="1"/>
          <p:nvPr/>
        </p:nvSpPr>
        <p:spPr>
          <a:xfrm>
            <a:off x="5054600" y="1702984"/>
            <a:ext cx="3777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Création d’un </a:t>
            </a:r>
            <a:r>
              <a:rPr b="1"/>
              <a:t>fichier standard</a:t>
            </a:r>
            <a:endParaRPr b="1"/>
          </a:p>
        </p:txBody>
      </p:sp>
      <p:sp>
        <p:nvSpPr>
          <p:cNvPr id="538" name="Standardiser le process de recrutement"/>
          <p:cNvSpPr txBox="1"/>
          <p:nvPr/>
        </p:nvSpPr>
        <p:spPr>
          <a:xfrm>
            <a:off x="311700" y="1602249"/>
            <a:ext cx="426931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0">
              <a:lnSpc>
                <a:spcPct val="200000"/>
              </a:lnSpc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Fichier JSON </a:t>
            </a:r>
            <a:r>
              <a:rPr b="0"/>
              <a:t>pour chaque candidat:</a:t>
            </a:r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Informations sur le candidat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Code / fichiers test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Analyse du code (KPI)</a:t>
            </a:r>
            <a:endParaRPr b="1"/>
          </a:p>
          <a:p>
            <a:pPr indent="127000"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39" name="Flèche : droite 7"/>
          <p:cNvSpPr/>
          <p:nvPr/>
        </p:nvSpPr>
        <p:spPr>
          <a:xfrm>
            <a:off x="4417059" y="2571750"/>
            <a:ext cx="309881" cy="273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D9FD"/>
          </a:solidFill>
          <a:ln w="25400">
            <a:solidFill>
              <a:srgbClr val="90D9FD"/>
            </a:solidFill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sp>
        <p:nvSpPr>
          <p:cNvPr id="542" name="Standardiser le process de recrutement"/>
          <p:cNvSpPr txBox="1"/>
          <p:nvPr/>
        </p:nvSpPr>
        <p:spPr>
          <a:xfrm>
            <a:off x="5054600" y="1702984"/>
            <a:ext cx="3777701" cy="189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Création d’un </a:t>
            </a:r>
            <a:r>
              <a:rPr b="1"/>
              <a:t>fichier standard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</a:t>
            </a:r>
            <a:r>
              <a:t>réation d’une </a:t>
            </a:r>
            <a:r>
              <a:rPr b="1"/>
              <a:t>base de donnée JSON</a:t>
            </a:r>
            <a:r>
              <a:t> générée aléatoirement </a:t>
            </a:r>
            <a:r>
              <a:rPr i="1" sz="1600"/>
              <a:t>Camille et Clara</a:t>
            </a:r>
            <a:endParaRPr b="1"/>
          </a:p>
        </p:txBody>
      </p:sp>
      <p:sp>
        <p:nvSpPr>
          <p:cNvPr id="543" name="Standardiser le process de recrutement"/>
          <p:cNvSpPr txBox="1"/>
          <p:nvPr/>
        </p:nvSpPr>
        <p:spPr>
          <a:xfrm>
            <a:off x="311700" y="1602249"/>
            <a:ext cx="426931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0">
              <a:lnSpc>
                <a:spcPct val="200000"/>
              </a:lnSpc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Fichier JSON </a:t>
            </a:r>
            <a:r>
              <a:rPr b="0"/>
              <a:t>pour chaque candidat:</a:t>
            </a:r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Informations sur le candidat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Code / fichiers test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Analyse du code (KPI)</a:t>
            </a:r>
            <a:endParaRPr b="1"/>
          </a:p>
          <a:p>
            <a:pPr indent="127000"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44" name="Flèche : droite 7"/>
          <p:cNvSpPr/>
          <p:nvPr/>
        </p:nvSpPr>
        <p:spPr>
          <a:xfrm>
            <a:off x="4417059" y="2571750"/>
            <a:ext cx="309881" cy="273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D9FD"/>
          </a:solidFill>
          <a:ln w="25400">
            <a:solidFill>
              <a:srgbClr val="90D9FD"/>
            </a:solidFill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sp>
        <p:nvSpPr>
          <p:cNvPr id="547" name="Standardiser le process de recrutement"/>
          <p:cNvSpPr txBox="1"/>
          <p:nvPr/>
        </p:nvSpPr>
        <p:spPr>
          <a:xfrm>
            <a:off x="5054600" y="1702984"/>
            <a:ext cx="3777701" cy="26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Création d’un </a:t>
            </a:r>
            <a:r>
              <a:rPr b="1"/>
              <a:t>fichier standard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</a:t>
            </a:r>
            <a:r>
              <a:t>réation d’une </a:t>
            </a:r>
            <a:r>
              <a:rPr b="1"/>
              <a:t>base de donnée JSON</a:t>
            </a:r>
            <a:r>
              <a:t> générée aléatoirement </a:t>
            </a:r>
            <a:r>
              <a:rPr i="1" sz="1600"/>
              <a:t>Camille et Clara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Librairie</a:t>
            </a:r>
            <a:r>
              <a:rPr b="0"/>
              <a:t> pour manipuler des fichiers JSON avec python</a:t>
            </a:r>
            <a:br>
              <a:rPr b="0"/>
            </a:br>
            <a:r>
              <a:rPr b="0" i="1" sz="1600"/>
              <a:t>Hugo et Karine</a:t>
            </a:r>
          </a:p>
        </p:txBody>
      </p:sp>
      <p:sp>
        <p:nvSpPr>
          <p:cNvPr id="548" name="Standardiser le process de recrutement"/>
          <p:cNvSpPr txBox="1"/>
          <p:nvPr/>
        </p:nvSpPr>
        <p:spPr>
          <a:xfrm>
            <a:off x="311700" y="1602249"/>
            <a:ext cx="426931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0">
              <a:lnSpc>
                <a:spcPct val="200000"/>
              </a:lnSpc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Fichier JSON </a:t>
            </a:r>
            <a:r>
              <a:rPr b="0"/>
              <a:t>pour chaque candidat:</a:t>
            </a:r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Informations sur le candidat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Code / fichiers test</a:t>
            </a:r>
            <a:endParaRPr b="1"/>
          </a:p>
          <a:p>
            <a:pPr marL="457200" indent="-330200">
              <a:lnSpc>
                <a:spcPct val="15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Analyse du code (KPI)</a:t>
            </a:r>
            <a:endParaRPr b="1"/>
          </a:p>
          <a:p>
            <a:pPr indent="127000">
              <a:lnSpc>
                <a:spcPct val="150000"/>
              </a:lnSpc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49" name="Flèche : droite 7"/>
          <p:cNvSpPr/>
          <p:nvPr/>
        </p:nvSpPr>
        <p:spPr>
          <a:xfrm>
            <a:off x="4417059" y="2571750"/>
            <a:ext cx="309881" cy="273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D9FD"/>
          </a:solidFill>
          <a:ln w="25400">
            <a:solidFill>
              <a:srgbClr val="90D9FD"/>
            </a:solidFill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245;p51"/>
          <p:cNvSpPr txBox="1"/>
          <p:nvPr>
            <p:ph type="title"/>
          </p:nvPr>
        </p:nvSpPr>
        <p:spPr>
          <a:xfrm>
            <a:off x="311699" y="203649"/>
            <a:ext cx="8520602" cy="572703"/>
          </a:xfrm>
          <a:prstGeom prst="rect">
            <a:avLst/>
          </a:prstGeom>
        </p:spPr>
        <p:txBody>
          <a:bodyPr/>
          <a:lstStyle/>
          <a:p>
            <a:pPr/>
            <a:r>
              <a:t>Paramètres d’entrée</a:t>
            </a:r>
          </a:p>
        </p:txBody>
      </p:sp>
      <p:pic>
        <p:nvPicPr>
          <p:cNvPr id="5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604" y="870823"/>
            <a:ext cx="6300792" cy="38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219;p48"/>
          <p:cNvSpPr txBox="1"/>
          <p:nvPr>
            <p:ph type="title"/>
          </p:nvPr>
        </p:nvSpPr>
        <p:spPr>
          <a:xfrm>
            <a:off x="3761275" y="1943399"/>
            <a:ext cx="4656001" cy="1256703"/>
          </a:xfrm>
          <a:prstGeom prst="rect">
            <a:avLst/>
          </a:prstGeom>
        </p:spPr>
        <p:txBody>
          <a:bodyPr/>
          <a:lstStyle/>
          <a:p>
            <a:pPr>
              <a:defRPr sz="5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Hipp  </a:t>
            </a:r>
            <a:r>
              <a:rPr sz="900"/>
              <a:t>   </a:t>
            </a:r>
            <a:r>
              <a:t>crate</a:t>
            </a:r>
          </a:p>
        </p:txBody>
      </p:sp>
      <p:pic>
        <p:nvPicPr>
          <p:cNvPr id="43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7658" y="2439121"/>
            <a:ext cx="472260" cy="472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225;p49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Technos</a:t>
            </a:r>
          </a:p>
        </p:txBody>
      </p:sp>
      <p:sp>
        <p:nvSpPr>
          <p:cNvPr id="555" name="Google Shape;226;p49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6" name="dashforum_logo.png" descr="dashforum_logo.png"/>
          <p:cNvPicPr>
            <a:picLocks noChangeAspect="1"/>
          </p:cNvPicPr>
          <p:nvPr/>
        </p:nvPicPr>
        <p:blipFill>
          <a:blip r:embed="rId2">
            <a:extLst/>
          </a:blip>
          <a:srcRect l="14906" t="23333" r="14906" b="46782"/>
          <a:stretch>
            <a:fillRect/>
          </a:stretch>
        </p:blipFill>
        <p:spPr>
          <a:xfrm>
            <a:off x="2637371" y="1643674"/>
            <a:ext cx="6408543" cy="1701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225;p49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Technos</a:t>
            </a:r>
          </a:p>
        </p:txBody>
      </p:sp>
      <p:sp>
        <p:nvSpPr>
          <p:cNvPr id="559" name="Google Shape;226;p49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0" name="flask-logo-png-transparent.png" descr="flask-logo-png-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96" y="2208440"/>
            <a:ext cx="1911263" cy="2456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dashforum_logo.png" descr="dashforum_logo.png"/>
          <p:cNvPicPr>
            <a:picLocks noChangeAspect="1"/>
          </p:cNvPicPr>
          <p:nvPr/>
        </p:nvPicPr>
        <p:blipFill>
          <a:blip r:embed="rId3">
            <a:extLst/>
          </a:blip>
          <a:srcRect l="14906" t="23333" r="14906" b="46782"/>
          <a:stretch>
            <a:fillRect/>
          </a:stretch>
        </p:blipFill>
        <p:spPr>
          <a:xfrm>
            <a:off x="2637371" y="1643674"/>
            <a:ext cx="6408543" cy="1701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225;p49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Technos</a:t>
            </a:r>
          </a:p>
        </p:txBody>
      </p:sp>
      <p:sp>
        <p:nvSpPr>
          <p:cNvPr id="564" name="Google Shape;226;p49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5" name="plotly-logo-01-stripe@2x.png" descr="plotly-logo-01-stripe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460" y="270349"/>
            <a:ext cx="4499526" cy="1760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flask-logo-png-transparent.png" descr="flask-logo-png-transpar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96" y="2208440"/>
            <a:ext cx="1911263" cy="2456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dashforum_logo.png" descr="dashforum_logo.png"/>
          <p:cNvPicPr>
            <a:picLocks noChangeAspect="1"/>
          </p:cNvPicPr>
          <p:nvPr/>
        </p:nvPicPr>
        <p:blipFill>
          <a:blip r:embed="rId4">
            <a:extLst/>
          </a:blip>
          <a:srcRect l="14906" t="23333" r="14906" b="46782"/>
          <a:stretch>
            <a:fillRect/>
          </a:stretch>
        </p:blipFill>
        <p:spPr>
          <a:xfrm>
            <a:off x="2637371" y="1643674"/>
            <a:ext cx="6408543" cy="1701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225;p49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Technos</a:t>
            </a:r>
          </a:p>
        </p:txBody>
      </p:sp>
      <p:sp>
        <p:nvSpPr>
          <p:cNvPr id="570" name="Google Shape;226;p49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1" name="plotly-logo-01-stripe@2x.png" descr="plotly-logo-01-stripe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460" y="270349"/>
            <a:ext cx="4499526" cy="1760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flask-logo-png-transparent.png" descr="flask-logo-png-transpar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96" y="2208440"/>
            <a:ext cx="1911263" cy="2456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json-card.png" descr="json-c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9577" y="3481604"/>
            <a:ext cx="3263589" cy="1631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dashforum_logo.png" descr="dashforum_logo.png"/>
          <p:cNvPicPr>
            <a:picLocks noChangeAspect="1"/>
          </p:cNvPicPr>
          <p:nvPr/>
        </p:nvPicPr>
        <p:blipFill>
          <a:blip r:embed="rId5">
            <a:extLst/>
          </a:blip>
          <a:srcRect l="14906" t="23333" r="14906" b="46782"/>
          <a:stretch>
            <a:fillRect/>
          </a:stretch>
        </p:blipFill>
        <p:spPr>
          <a:xfrm>
            <a:off x="2637371" y="1643674"/>
            <a:ext cx="6408543" cy="1701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Étape 2 : Application Web"/>
          <p:cNvSpPr txBox="1"/>
          <p:nvPr>
            <p:ph type="subTitle" sz="quarter" idx="1"/>
          </p:nvPr>
        </p:nvSpPr>
        <p:spPr>
          <a:xfrm>
            <a:off x="169714" y="2540161"/>
            <a:ext cx="8520603" cy="7926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Étape 2 : Application Web</a:t>
            </a:r>
          </a:p>
        </p:txBody>
      </p:sp>
      <p:sp>
        <p:nvSpPr>
          <p:cNvPr id="577" name="Étape 1 : Travail préparatoire"/>
          <p:cNvSpPr txBox="1"/>
          <p:nvPr/>
        </p:nvSpPr>
        <p:spPr>
          <a:xfrm>
            <a:off x="101838" y="1810737"/>
            <a:ext cx="8520603" cy="79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marL="228600" indent="-114300" algn="ctr">
              <a:defRPr sz="28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Étape 1 : Travail préparatoire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433;p57"/>
          <p:cNvSpPr txBox="1"/>
          <p:nvPr>
            <p:ph type="body" idx="1"/>
          </p:nvPr>
        </p:nvSpPr>
        <p:spPr>
          <a:xfrm>
            <a:off x="131248" y="881874"/>
            <a:ext cx="8889604" cy="3956703"/>
          </a:xfrm>
          <a:prstGeom prst="rect">
            <a:avLst/>
          </a:prstGeom>
        </p:spPr>
        <p:txBody>
          <a:bodyPr/>
          <a:lstStyle/>
          <a:p>
            <a:pPr marL="914400">
              <a:lnSpc>
                <a:spcPct val="200000"/>
              </a:lnSpc>
              <a:defRPr b="1"/>
            </a:pPr>
            <a:r>
              <a:t>Accueil</a:t>
            </a:r>
            <a:r>
              <a:rPr b="0"/>
              <a:t> : </a:t>
            </a:r>
            <a:r>
              <a:rPr b="0" i="1"/>
              <a:t>Karine, Hugo</a:t>
            </a:r>
          </a:p>
          <a:p>
            <a:pPr marL="914400">
              <a:lnSpc>
                <a:spcPct val="200000"/>
              </a:lnSpc>
              <a:defRPr b="1"/>
            </a:pPr>
            <a:r>
              <a:t>Management</a:t>
            </a:r>
            <a:r>
              <a:rPr b="0"/>
              <a:t> : </a:t>
            </a:r>
            <a:r>
              <a:rPr b="0" i="1"/>
              <a:t>Maxime</a:t>
            </a:r>
          </a:p>
          <a:p>
            <a:pPr marL="914400">
              <a:lnSpc>
                <a:spcPct val="200000"/>
              </a:lnSpc>
              <a:defRPr b="1"/>
            </a:pPr>
            <a:r>
              <a:t>Candidat</a:t>
            </a:r>
            <a:r>
              <a:rPr b="0"/>
              <a:t> : </a:t>
            </a:r>
            <a:r>
              <a:rPr b="0" i="1"/>
              <a:t>Camille</a:t>
            </a:r>
          </a:p>
          <a:p>
            <a:pPr marL="914400">
              <a:lnSpc>
                <a:spcPct val="200000"/>
              </a:lnSpc>
              <a:defRPr b="1"/>
            </a:pPr>
            <a:r>
              <a:t>Statistiques</a:t>
            </a:r>
            <a:r>
              <a:rPr b="0"/>
              <a:t> : </a:t>
            </a:r>
            <a:r>
              <a:rPr b="0" i="1"/>
              <a:t>Clara</a:t>
            </a:r>
          </a:p>
          <a:p>
            <a:pPr marL="914400">
              <a:lnSpc>
                <a:spcPct val="200000"/>
              </a:lnSpc>
              <a:defRPr b="1"/>
            </a:pPr>
            <a:r>
              <a:t>Postuler</a:t>
            </a:r>
            <a:r>
              <a:rPr b="0"/>
              <a:t> : </a:t>
            </a:r>
            <a:r>
              <a:rPr b="0" i="1"/>
              <a:t>Hugo</a:t>
            </a:r>
          </a:p>
        </p:txBody>
      </p:sp>
      <p:sp>
        <p:nvSpPr>
          <p:cNvPr id="580" name="Google Shape;434;p57"/>
          <p:cNvSpPr txBox="1"/>
          <p:nvPr>
            <p:ph type="sldNum" sz="quarter" idx="4294967295"/>
          </p:nvPr>
        </p:nvSpPr>
        <p:spPr>
          <a:xfrm>
            <a:off x="8726715" y="4792020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1" name="Google Shape;435;p57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582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crane.png" descr="cra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6044" y="1073309"/>
            <a:ext cx="3181753" cy="318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433;p57"/>
          <p:cNvSpPr txBox="1"/>
          <p:nvPr>
            <p:ph type="body" idx="1"/>
          </p:nvPr>
        </p:nvSpPr>
        <p:spPr>
          <a:xfrm>
            <a:off x="131248" y="881874"/>
            <a:ext cx="8889604" cy="3956703"/>
          </a:xfrm>
          <a:prstGeom prst="rect">
            <a:avLst/>
          </a:prstGeom>
        </p:spPr>
        <p:txBody>
          <a:bodyPr/>
          <a:lstStyle>
            <a:lvl1pPr marL="914400">
              <a:lnSpc>
                <a:spcPct val="200000"/>
              </a:lnSpc>
              <a:defRPr b="1"/>
            </a:lvl1pPr>
            <a:lvl2pPr marL="1371600">
              <a:lnSpc>
                <a:spcPct val="200000"/>
              </a:lnSpc>
            </a:lvl2pPr>
          </a:lstStyle>
          <a:p>
            <a:pPr/>
            <a:r>
              <a:t>Accueil</a:t>
            </a:r>
          </a:p>
          <a:p>
            <a:pPr lvl="1"/>
            <a:r>
              <a:t>Informations générales, message d’accueil</a:t>
            </a:r>
          </a:p>
        </p:txBody>
      </p:sp>
      <p:sp>
        <p:nvSpPr>
          <p:cNvPr id="586" name="Google Shape;434;p57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7" name="Google Shape;435;p57"/>
          <p:cNvSpPr txBox="1"/>
          <p:nvPr>
            <p:ph type="title"/>
          </p:nvPr>
        </p:nvSpPr>
        <p:spPr>
          <a:xfrm>
            <a:off x="1049224" y="203648"/>
            <a:ext cx="7782901" cy="572704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588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Screenshot 2018-11-23 at 14.39.39.jpg" descr="Screenshot 2018-11-23 at 14.39.3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100" y="2040580"/>
            <a:ext cx="4687800" cy="2673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433;p57"/>
          <p:cNvSpPr txBox="1"/>
          <p:nvPr>
            <p:ph type="body" idx="1"/>
          </p:nvPr>
        </p:nvSpPr>
        <p:spPr>
          <a:xfrm>
            <a:off x="131248" y="881874"/>
            <a:ext cx="8889604" cy="3956703"/>
          </a:xfrm>
          <a:prstGeom prst="rect">
            <a:avLst/>
          </a:prstGeom>
        </p:spPr>
        <p:txBody>
          <a:bodyPr/>
          <a:lstStyle/>
          <a:p>
            <a:pPr marL="914400">
              <a:lnSpc>
                <a:spcPct val="200000"/>
              </a:lnSpc>
              <a:defRPr b="1"/>
            </a:pPr>
            <a:r>
              <a:t>Management</a:t>
            </a:r>
          </a:p>
          <a:p>
            <a:pPr lvl="1" marL="1371600">
              <a:lnSpc>
                <a:spcPct val="200000"/>
              </a:lnSpc>
            </a:pPr>
            <a:r>
              <a:t>Afficher l’ensemble des candidats</a:t>
            </a:r>
          </a:p>
          <a:p>
            <a:pPr lvl="1" marL="1371600">
              <a:lnSpc>
                <a:spcPct val="200000"/>
              </a:lnSpc>
            </a:pPr>
            <a:r>
              <a:t>Lien vers les pages candidats. Suppression</a:t>
            </a:r>
          </a:p>
        </p:txBody>
      </p:sp>
      <p:sp>
        <p:nvSpPr>
          <p:cNvPr id="592" name="Google Shape;434;p57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Google Shape;435;p57"/>
          <p:cNvSpPr txBox="1"/>
          <p:nvPr>
            <p:ph type="title"/>
          </p:nvPr>
        </p:nvSpPr>
        <p:spPr>
          <a:xfrm>
            <a:off x="1049224" y="203648"/>
            <a:ext cx="7782901" cy="572704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594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Capture d’écran 2018-11-23 à 11.17.58.png" descr="Capture d’écran 2018-11-23 à 11.17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0833" y="2311239"/>
            <a:ext cx="5338049" cy="2622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433;p57"/>
          <p:cNvSpPr txBox="1"/>
          <p:nvPr>
            <p:ph type="body" idx="1"/>
          </p:nvPr>
        </p:nvSpPr>
        <p:spPr>
          <a:xfrm>
            <a:off x="127198" y="905402"/>
            <a:ext cx="8889604" cy="3956702"/>
          </a:xfrm>
          <a:prstGeom prst="rect">
            <a:avLst/>
          </a:prstGeom>
        </p:spPr>
        <p:txBody>
          <a:bodyPr/>
          <a:lstStyle/>
          <a:p>
            <a:pPr marL="914400">
              <a:lnSpc>
                <a:spcPct val="200000"/>
              </a:lnSpc>
              <a:defRPr b="1"/>
            </a:pPr>
            <a:r>
              <a:t>Candidat</a:t>
            </a:r>
          </a:p>
          <a:p>
            <a:pPr lvl="1" marL="1371600">
              <a:lnSpc>
                <a:spcPct val="200000"/>
              </a:lnSpc>
            </a:pPr>
            <a:r>
              <a:t>Informations relatives à un candidat</a:t>
            </a:r>
          </a:p>
          <a:p>
            <a:pPr lvl="1" marL="1371600">
              <a:lnSpc>
                <a:spcPct val="200000"/>
              </a:lnSpc>
            </a:pPr>
            <a:r>
              <a:t>Fichiers uploadés</a:t>
            </a:r>
          </a:p>
        </p:txBody>
      </p:sp>
      <p:sp>
        <p:nvSpPr>
          <p:cNvPr id="598" name="Google Shape;434;p57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9" name="Google Shape;435;p57"/>
          <p:cNvSpPr txBox="1"/>
          <p:nvPr>
            <p:ph type="title"/>
          </p:nvPr>
        </p:nvSpPr>
        <p:spPr>
          <a:xfrm>
            <a:off x="1049224" y="203648"/>
            <a:ext cx="7782901" cy="572704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600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Capture d’écran 2018-11-23 à 11.17.25.png" descr="Capture d’écran 2018-11-23 à 11.17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125" y="2370926"/>
            <a:ext cx="5049750" cy="2489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433;p57"/>
          <p:cNvSpPr txBox="1"/>
          <p:nvPr>
            <p:ph type="body" idx="1"/>
          </p:nvPr>
        </p:nvSpPr>
        <p:spPr>
          <a:xfrm>
            <a:off x="131248" y="881874"/>
            <a:ext cx="8889604" cy="3956703"/>
          </a:xfrm>
          <a:prstGeom prst="rect">
            <a:avLst/>
          </a:prstGeom>
        </p:spPr>
        <p:txBody>
          <a:bodyPr/>
          <a:lstStyle>
            <a:lvl1pPr marL="914400">
              <a:lnSpc>
                <a:spcPct val="200000"/>
              </a:lnSpc>
              <a:defRPr b="1"/>
            </a:lvl1pPr>
            <a:lvl2pPr marL="1371600">
              <a:lnSpc>
                <a:spcPct val="200000"/>
              </a:lnSpc>
            </a:lvl2pPr>
          </a:lstStyle>
          <a:p>
            <a:pPr/>
            <a:r>
              <a:t>Statistiques</a:t>
            </a:r>
          </a:p>
          <a:p>
            <a:pPr lvl="1"/>
            <a:r>
              <a:t>Nombreux graphes généraux</a:t>
            </a:r>
          </a:p>
        </p:txBody>
      </p:sp>
      <p:sp>
        <p:nvSpPr>
          <p:cNvPr id="604" name="Google Shape;434;p57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5" name="Google Shape;435;p57"/>
          <p:cNvSpPr txBox="1"/>
          <p:nvPr>
            <p:ph type="title"/>
          </p:nvPr>
        </p:nvSpPr>
        <p:spPr>
          <a:xfrm>
            <a:off x="1049224" y="203648"/>
            <a:ext cx="7782901" cy="572704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606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3859" y="1999178"/>
            <a:ext cx="6753631" cy="2574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Problème</a:t>
            </a:r>
          </a:p>
        </p:txBody>
      </p:sp>
      <p:sp>
        <p:nvSpPr>
          <p:cNvPr id="436" name="Standardiser le process de recrutement"/>
          <p:cNvSpPr txBox="1"/>
          <p:nvPr/>
        </p:nvSpPr>
        <p:spPr>
          <a:xfrm>
            <a:off x="281267" y="1464576"/>
            <a:ext cx="470078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Standardiser</a:t>
            </a:r>
            <a:r>
              <a:rPr b="0"/>
              <a:t> le process de recrutement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433;p57"/>
          <p:cNvSpPr txBox="1"/>
          <p:nvPr>
            <p:ph type="body" idx="1"/>
          </p:nvPr>
        </p:nvSpPr>
        <p:spPr>
          <a:xfrm>
            <a:off x="131248" y="881874"/>
            <a:ext cx="8889604" cy="3956703"/>
          </a:xfrm>
          <a:prstGeom prst="rect">
            <a:avLst/>
          </a:prstGeom>
        </p:spPr>
        <p:txBody>
          <a:bodyPr/>
          <a:lstStyle/>
          <a:p>
            <a:pPr marL="914400">
              <a:lnSpc>
                <a:spcPct val="200000"/>
              </a:lnSpc>
              <a:defRPr b="1"/>
            </a:pPr>
            <a:r>
              <a:t>Postuler</a:t>
            </a:r>
          </a:p>
          <a:p>
            <a:pPr lvl="1" marL="1371600">
              <a:lnSpc>
                <a:spcPct val="200000"/>
              </a:lnSpc>
            </a:pPr>
            <a:r>
              <a:t>Message de l’équipe H.R.</a:t>
            </a:r>
          </a:p>
          <a:p>
            <a:pPr lvl="1" marL="1371600">
              <a:lnSpc>
                <a:spcPct val="200000"/>
              </a:lnSpc>
            </a:pPr>
            <a:r>
              <a:t>Formulaire de candidature</a:t>
            </a:r>
          </a:p>
        </p:txBody>
      </p:sp>
      <p:sp>
        <p:nvSpPr>
          <p:cNvPr id="610" name="Google Shape;434;p57"/>
          <p:cNvSpPr txBox="1"/>
          <p:nvPr>
            <p:ph type="sldNum" sz="quarter" idx="4294967295"/>
          </p:nvPr>
        </p:nvSpPr>
        <p:spPr>
          <a:xfrm>
            <a:off x="8726716" y="4792021"/>
            <a:ext cx="294433" cy="2844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1" name="Google Shape;435;p57"/>
          <p:cNvSpPr txBox="1"/>
          <p:nvPr>
            <p:ph type="title"/>
          </p:nvPr>
        </p:nvSpPr>
        <p:spPr>
          <a:xfrm>
            <a:off x="1049224" y="203648"/>
            <a:ext cx="7782901" cy="572704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612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Screenshot 2018-11-23 at 10.59.40.jpg" descr="Screenshot 2018-11-23 at 10.59.4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516" y="2420499"/>
            <a:ext cx="4456968" cy="2536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Retour sur le code"/>
          <p:cNvSpPr txBox="1"/>
          <p:nvPr>
            <p:ph type="subTitle" sz="quarter" idx="1"/>
          </p:nvPr>
        </p:nvSpPr>
        <p:spPr>
          <a:xfrm>
            <a:off x="198944" y="2175449"/>
            <a:ext cx="8520603" cy="7926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Retour sur le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tandardiser le process de recrutement"/>
          <p:cNvSpPr txBox="1"/>
          <p:nvPr/>
        </p:nvSpPr>
        <p:spPr>
          <a:xfrm>
            <a:off x="281267" y="1464576"/>
            <a:ext cx="48658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Modularité (</a:t>
            </a:r>
            <a:r>
              <a:rPr b="1"/>
              <a:t>P</a:t>
            </a:r>
            <a:r>
              <a:t>rogrammation </a:t>
            </a:r>
            <a:r>
              <a:rPr b="1"/>
              <a:t>O</a:t>
            </a:r>
            <a:r>
              <a:t>rientée </a:t>
            </a:r>
            <a:r>
              <a:rPr b="1"/>
              <a:t>O</a:t>
            </a:r>
            <a:r>
              <a:t>bjet)</a:t>
            </a:r>
          </a:p>
        </p:txBody>
      </p:sp>
      <p:sp>
        <p:nvSpPr>
          <p:cNvPr id="618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/>
          <a:p>
            <a:pPr/>
            <a:r>
              <a:t>Retour sur le code</a:t>
            </a:r>
          </a:p>
        </p:txBody>
      </p:sp>
      <p:pic>
        <p:nvPicPr>
          <p:cNvPr id="619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tandardiser le process de recrutement"/>
          <p:cNvSpPr txBox="1"/>
          <p:nvPr/>
        </p:nvSpPr>
        <p:spPr>
          <a:xfrm>
            <a:off x="281267" y="1464576"/>
            <a:ext cx="648025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Modularité (</a:t>
            </a:r>
            <a:r>
              <a:rPr b="1"/>
              <a:t>P</a:t>
            </a:r>
            <a:r>
              <a:t>rogrammation </a:t>
            </a:r>
            <a:r>
              <a:rPr b="1"/>
              <a:t>O</a:t>
            </a:r>
            <a:r>
              <a:t>rientée </a:t>
            </a:r>
            <a:r>
              <a:rPr b="1"/>
              <a:t>O</a:t>
            </a:r>
            <a:r>
              <a:t>bjet)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Documentation (Planning de travail, répartition des tâches)</a:t>
            </a:r>
            <a:endParaRPr b="1"/>
          </a:p>
        </p:txBody>
      </p:sp>
      <p:sp>
        <p:nvSpPr>
          <p:cNvPr id="622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/>
          <a:p>
            <a:pPr/>
            <a:r>
              <a:t>Retour sur le code</a:t>
            </a:r>
          </a:p>
        </p:txBody>
      </p:sp>
      <p:pic>
        <p:nvPicPr>
          <p:cNvPr id="623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Planning - bonne version.PNG" descr="Planning - bonne vers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191" y="2438564"/>
            <a:ext cx="3686243" cy="3749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tandardiser le process de recrutement"/>
          <p:cNvSpPr txBox="1"/>
          <p:nvPr/>
        </p:nvSpPr>
        <p:spPr>
          <a:xfrm>
            <a:off x="281267" y="1464576"/>
            <a:ext cx="648025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Modularité (</a:t>
            </a:r>
            <a:r>
              <a:rPr b="1"/>
              <a:t>P</a:t>
            </a:r>
            <a:r>
              <a:t>rogrammation </a:t>
            </a:r>
            <a:r>
              <a:rPr b="1"/>
              <a:t>O</a:t>
            </a:r>
            <a:r>
              <a:t>rientée </a:t>
            </a:r>
            <a:r>
              <a:rPr b="1"/>
              <a:t>O</a:t>
            </a:r>
            <a:r>
              <a:t>bjet)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Documentation (Planning de travail, répartition des tâches)</a:t>
            </a:r>
            <a:endParaRPr b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Couverture par les tests </a:t>
            </a:r>
            <a:endParaRPr b="1"/>
          </a:p>
        </p:txBody>
      </p:sp>
      <p:sp>
        <p:nvSpPr>
          <p:cNvPr id="627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/>
          <a:p>
            <a:pPr/>
            <a:r>
              <a:t>Retour sur le code</a:t>
            </a:r>
          </a:p>
        </p:txBody>
      </p:sp>
      <p:pic>
        <p:nvPicPr>
          <p:cNvPr id="628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tandardiser le process de recrutement"/>
          <p:cNvSpPr txBox="1"/>
          <p:nvPr/>
        </p:nvSpPr>
        <p:spPr>
          <a:xfrm>
            <a:off x="281267" y="1464576"/>
            <a:ext cx="648025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Modularité (</a:t>
            </a:r>
            <a:r>
              <a:rPr b="1"/>
              <a:t>P</a:t>
            </a:r>
            <a:r>
              <a:t>rogrammation </a:t>
            </a:r>
            <a:r>
              <a:rPr b="1"/>
              <a:t>O</a:t>
            </a:r>
            <a:r>
              <a:t>rientée </a:t>
            </a:r>
            <a:r>
              <a:rPr b="1"/>
              <a:t>O</a:t>
            </a:r>
            <a:r>
              <a:t>bjet)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Documentation (Planning de travail, répartition des tâches)</a:t>
            </a:r>
            <a:endParaRPr b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Couverture par les tests </a:t>
            </a:r>
            <a:endParaRPr b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Démonstration en Live</a:t>
            </a:r>
          </a:p>
        </p:txBody>
      </p:sp>
      <p:sp>
        <p:nvSpPr>
          <p:cNvPr id="631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/>
          <a:p>
            <a:pPr/>
            <a:r>
              <a:t>Retour sur le code</a:t>
            </a:r>
          </a:p>
        </p:txBody>
      </p:sp>
      <p:pic>
        <p:nvPicPr>
          <p:cNvPr id="632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tandardiser le process de recrutement"/>
          <p:cNvSpPr txBox="1"/>
          <p:nvPr/>
        </p:nvSpPr>
        <p:spPr>
          <a:xfrm>
            <a:off x="281267" y="1464577"/>
            <a:ext cx="494814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Git Serveur </a:t>
            </a:r>
            <a:r>
              <a:rPr b="0"/>
              <a:t>a crashé —&gt; </a:t>
            </a:r>
            <a:r>
              <a:rPr b="0" i="1"/>
              <a:t>Maxime / Camille</a:t>
            </a:r>
            <a:endParaRPr i="1"/>
          </a:p>
        </p:txBody>
      </p:sp>
      <p:sp>
        <p:nvSpPr>
          <p:cNvPr id="635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Difficultés rencontrées</a:t>
            </a:r>
          </a:p>
        </p:txBody>
      </p:sp>
      <p:pic>
        <p:nvPicPr>
          <p:cNvPr id="636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tandardiser le process de recrutement"/>
          <p:cNvSpPr txBox="1"/>
          <p:nvPr/>
        </p:nvSpPr>
        <p:spPr>
          <a:xfrm>
            <a:off x="281267" y="1464576"/>
            <a:ext cx="56101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Git Serveur </a:t>
            </a:r>
            <a:r>
              <a:rPr b="0"/>
              <a:t>a crashé —&gt; </a:t>
            </a:r>
            <a:r>
              <a:rPr b="0" i="1"/>
              <a:t>Maxime / Camille</a:t>
            </a:r>
            <a:endParaRPr i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i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i="0"/>
              <a:t>Fonctionnalités Dash avancées —&gt; </a:t>
            </a:r>
            <a:r>
              <a:t>Toute l’équipe</a:t>
            </a:r>
          </a:p>
        </p:txBody>
      </p:sp>
      <p:sp>
        <p:nvSpPr>
          <p:cNvPr id="639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Difficultés rencontrées</a:t>
            </a:r>
          </a:p>
        </p:txBody>
      </p:sp>
      <p:pic>
        <p:nvPicPr>
          <p:cNvPr id="640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tandardiser le process de recrutement"/>
          <p:cNvSpPr txBox="1"/>
          <p:nvPr/>
        </p:nvSpPr>
        <p:spPr>
          <a:xfrm>
            <a:off x="281267" y="1464576"/>
            <a:ext cx="6789888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Git Serveur </a:t>
            </a:r>
            <a:r>
              <a:rPr b="0"/>
              <a:t>a crashé —&gt; </a:t>
            </a:r>
            <a:r>
              <a:rPr b="0" i="1"/>
              <a:t>Maxime / Camille</a:t>
            </a:r>
            <a:endParaRPr i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i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i="0"/>
              <a:t>Fonctionnalités Dash avancées —&gt; </a:t>
            </a:r>
            <a:r>
              <a:t>Toute l’équipe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Adaptation du planning</a:t>
            </a:r>
            <a:r>
              <a:t> à l’avancement du projet —&gt; </a:t>
            </a:r>
            <a:r>
              <a:rPr i="1"/>
              <a:t>Karine</a:t>
            </a:r>
          </a:p>
        </p:txBody>
      </p:sp>
      <p:sp>
        <p:nvSpPr>
          <p:cNvPr id="643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Difficultés rencontrées</a:t>
            </a:r>
          </a:p>
        </p:txBody>
      </p:sp>
      <p:pic>
        <p:nvPicPr>
          <p:cNvPr id="644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tandardiser le process de recrutement"/>
          <p:cNvSpPr txBox="1"/>
          <p:nvPr/>
        </p:nvSpPr>
        <p:spPr>
          <a:xfrm>
            <a:off x="281267" y="1464576"/>
            <a:ext cx="6789888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Git Serveur </a:t>
            </a:r>
            <a:r>
              <a:rPr b="0"/>
              <a:t>a crashé —&gt; </a:t>
            </a:r>
            <a:r>
              <a:rPr b="0" i="1"/>
              <a:t>Maxime / Camille</a:t>
            </a:r>
            <a:endParaRPr i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i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i="0"/>
              <a:t>Fonctionnalités Dash avancées —&gt; </a:t>
            </a:r>
            <a:r>
              <a:t>Toute l’équipe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Adaptation du planning</a:t>
            </a:r>
            <a:r>
              <a:t> à l’avancement du projet —&gt; </a:t>
            </a:r>
            <a:r>
              <a:rPr i="1"/>
              <a:t>Karine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Callbacks</a:t>
            </a:r>
            <a:r>
              <a:rPr b="0"/>
              <a:t> —&gt; </a:t>
            </a:r>
            <a:r>
              <a:rPr b="0" i="1">
                <a:latin typeface="+mn-lt"/>
                <a:ea typeface="+mn-ea"/>
                <a:cs typeface="+mn-cs"/>
                <a:sym typeface="Helvetica"/>
              </a:rPr>
              <a:t>Camille / Hugo / Maxime</a:t>
            </a:r>
          </a:p>
        </p:txBody>
      </p:sp>
      <p:sp>
        <p:nvSpPr>
          <p:cNvPr id="647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Difficultés rencontrées</a:t>
            </a:r>
          </a:p>
        </p:txBody>
      </p:sp>
      <p:pic>
        <p:nvPicPr>
          <p:cNvPr id="648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Problème</a:t>
            </a:r>
          </a:p>
        </p:txBody>
      </p:sp>
      <p:sp>
        <p:nvSpPr>
          <p:cNvPr id="439" name="Standardiser le process de recrutement…"/>
          <p:cNvSpPr txBox="1"/>
          <p:nvPr/>
        </p:nvSpPr>
        <p:spPr>
          <a:xfrm>
            <a:off x="281267" y="1464576"/>
            <a:ext cx="470078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Standardiser</a:t>
            </a:r>
            <a:r>
              <a:rPr b="0"/>
              <a:t> le process de recrutement 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Automatiser</a:t>
            </a:r>
            <a:r>
              <a:rPr b="0"/>
              <a:t> l’examen du code candidat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allbacks !"/>
          <p:cNvSpPr txBox="1"/>
          <p:nvPr>
            <p:ph type="subTitle" sz="quarter" idx="1"/>
          </p:nvPr>
        </p:nvSpPr>
        <p:spPr>
          <a:xfrm>
            <a:off x="198944" y="2175449"/>
            <a:ext cx="8520603" cy="7926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Callbacks 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tandardiser le process de recrutement"/>
          <p:cNvSpPr txBox="1"/>
          <p:nvPr/>
        </p:nvSpPr>
        <p:spPr>
          <a:xfrm>
            <a:off x="281267" y="1464576"/>
            <a:ext cx="62513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Page de </a:t>
            </a:r>
            <a:r>
              <a:rPr b="1"/>
              <a:t>login</a:t>
            </a:r>
            <a:r>
              <a:t> (séparation espaces recruteur &amp; candidat)</a:t>
            </a:r>
          </a:p>
        </p:txBody>
      </p:sp>
      <p:sp>
        <p:nvSpPr>
          <p:cNvPr id="653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todo.list()</a:t>
            </a:r>
          </a:p>
        </p:txBody>
      </p:sp>
      <p:pic>
        <p:nvPicPr>
          <p:cNvPr id="654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tandardiser le process de recrutement"/>
          <p:cNvSpPr txBox="1"/>
          <p:nvPr/>
        </p:nvSpPr>
        <p:spPr>
          <a:xfrm>
            <a:off x="281267" y="1464576"/>
            <a:ext cx="631482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Page de </a:t>
            </a:r>
            <a:r>
              <a:rPr b="1"/>
              <a:t>login</a:t>
            </a:r>
            <a:r>
              <a:t> (séparation espaces recruteur &amp; candidat)</a:t>
            </a:r>
            <a:endParaRPr b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API</a:t>
            </a:r>
            <a:r>
              <a:t> </a:t>
            </a:r>
          </a:p>
        </p:txBody>
      </p:sp>
      <p:sp>
        <p:nvSpPr>
          <p:cNvPr id="657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todo.list()</a:t>
            </a:r>
          </a:p>
        </p:txBody>
      </p:sp>
      <p:pic>
        <p:nvPicPr>
          <p:cNvPr id="658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tandardiser le process de recrutement"/>
          <p:cNvSpPr txBox="1"/>
          <p:nvPr/>
        </p:nvSpPr>
        <p:spPr>
          <a:xfrm>
            <a:off x="281267" y="1464576"/>
            <a:ext cx="631482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Page de </a:t>
            </a:r>
            <a:r>
              <a:rPr b="1"/>
              <a:t>login</a:t>
            </a:r>
            <a:r>
              <a:t> (séparation espaces recruteur &amp; candidat)</a:t>
            </a:r>
            <a:endParaRPr b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API</a:t>
            </a:r>
            <a:r>
              <a:t> 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Automatiser</a:t>
            </a:r>
            <a:r>
              <a:rPr b="0"/>
              <a:t> les tests</a:t>
            </a:r>
          </a:p>
        </p:txBody>
      </p:sp>
      <p:sp>
        <p:nvSpPr>
          <p:cNvPr id="661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todo.list()</a:t>
            </a:r>
          </a:p>
        </p:txBody>
      </p:sp>
      <p:pic>
        <p:nvPicPr>
          <p:cNvPr id="662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tandardiser le process de recrutement"/>
          <p:cNvSpPr txBox="1"/>
          <p:nvPr/>
        </p:nvSpPr>
        <p:spPr>
          <a:xfrm>
            <a:off x="281267" y="1464576"/>
            <a:ext cx="6314828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Page de </a:t>
            </a:r>
            <a:r>
              <a:rPr b="1"/>
              <a:t>login</a:t>
            </a:r>
            <a:r>
              <a:t> (séparation espaces recruteur &amp; candidat)</a:t>
            </a:r>
            <a:endParaRPr b="1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API</a:t>
            </a:r>
            <a:r>
              <a:t> 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Automatiser</a:t>
            </a:r>
            <a:r>
              <a:rPr b="0"/>
              <a:t> les tests</a:t>
            </a:r>
            <a:endParaRPr b="0"/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Comparateur </a:t>
            </a:r>
            <a:r>
              <a:rPr b="0"/>
              <a:t>de candidats deux-à-deux</a:t>
            </a:r>
          </a:p>
        </p:txBody>
      </p:sp>
      <p:sp>
        <p:nvSpPr>
          <p:cNvPr id="665" name="Google Shape;245;p51"/>
          <p:cNvSpPr txBox="1"/>
          <p:nvPr>
            <p:ph type="title"/>
          </p:nvPr>
        </p:nvSpPr>
        <p:spPr>
          <a:xfrm>
            <a:off x="1049224" y="203649"/>
            <a:ext cx="7782901" cy="572703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pPr/>
            <a:r>
              <a:t>todo.list()</a:t>
            </a:r>
          </a:p>
        </p:txBody>
      </p:sp>
      <p:pic>
        <p:nvPicPr>
          <p:cNvPr id="666" name="Google Shape;436;p57" descr="Google Shape;436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49" y="129753"/>
            <a:ext cx="720002" cy="720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219;p48"/>
          <p:cNvSpPr txBox="1"/>
          <p:nvPr>
            <p:ph type="title"/>
          </p:nvPr>
        </p:nvSpPr>
        <p:spPr>
          <a:xfrm>
            <a:off x="3761275" y="1943399"/>
            <a:ext cx="4656001" cy="1256703"/>
          </a:xfrm>
          <a:prstGeom prst="rect">
            <a:avLst/>
          </a:prstGeom>
        </p:spPr>
        <p:txBody>
          <a:bodyPr/>
          <a:lstStyle/>
          <a:p>
            <a:pPr>
              <a:defRPr sz="5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Hipp  </a:t>
            </a:r>
            <a:r>
              <a:rPr sz="900"/>
              <a:t>   </a:t>
            </a:r>
            <a:r>
              <a:t>crate</a:t>
            </a:r>
          </a:p>
        </p:txBody>
      </p:sp>
      <p:pic>
        <p:nvPicPr>
          <p:cNvPr id="66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7658" y="2439121"/>
            <a:ext cx="472260" cy="472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487;p64"/>
          <p:cNvSpPr txBox="1"/>
          <p:nvPr>
            <p:ph type="ctr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/>
          <a:lstStyle/>
          <a:p>
            <a:pPr/>
            <a:r>
              <a:t>Questions ?</a:t>
            </a:r>
          </a:p>
        </p:txBody>
      </p:sp>
      <p:sp>
        <p:nvSpPr>
          <p:cNvPr id="672" name="Google Shape;489;p64"/>
          <p:cNvSpPr txBox="1"/>
          <p:nvPr/>
        </p:nvSpPr>
        <p:spPr>
          <a:xfrm>
            <a:off x="311699" y="3360713"/>
            <a:ext cx="8520602" cy="110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All credits go to Karine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Watrin</a:t>
            </a:r>
            <a:r>
              <a:t>, Clara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t>, Camille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Bouyssel</a:t>
            </a:r>
            <a:r>
              <a:t>, Maxime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 Ladoucette</a:t>
            </a:r>
            <a:r>
              <a:t>, Hugo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Sonnery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Problème</a:t>
            </a:r>
          </a:p>
        </p:txBody>
      </p:sp>
      <p:sp>
        <p:nvSpPr>
          <p:cNvPr id="442" name="Standardiser le process de recrutement…"/>
          <p:cNvSpPr txBox="1"/>
          <p:nvPr/>
        </p:nvSpPr>
        <p:spPr>
          <a:xfrm>
            <a:off x="281267" y="1464576"/>
            <a:ext cx="4700787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Standardiser</a:t>
            </a:r>
            <a:r>
              <a:rPr b="0"/>
              <a:t> le process de recrutement 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Automatiser</a:t>
            </a:r>
            <a:r>
              <a:rPr b="0"/>
              <a:t> l’examen du code candidat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Suivre</a:t>
            </a:r>
            <a:r>
              <a:rPr b="0"/>
              <a:t> l’état d’un candidat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Problème</a:t>
            </a:r>
          </a:p>
        </p:txBody>
      </p:sp>
      <p:sp>
        <p:nvSpPr>
          <p:cNvPr id="445" name="Standardiser le process de recrutement…"/>
          <p:cNvSpPr txBox="1"/>
          <p:nvPr/>
        </p:nvSpPr>
        <p:spPr>
          <a:xfrm>
            <a:off x="281267" y="1464576"/>
            <a:ext cx="4700787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Standardiser</a:t>
            </a:r>
            <a:r>
              <a:rPr b="0"/>
              <a:t> le process de recrutement 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Automatiser</a:t>
            </a:r>
            <a:r>
              <a:rPr b="0"/>
              <a:t> l’examen du code candidat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Suivre</a:t>
            </a:r>
            <a:r>
              <a:rPr b="0"/>
              <a:t> l’état d’un candidat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Comparer</a:t>
            </a:r>
            <a:r>
              <a:rPr b="0"/>
              <a:t> des candidats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Problème</a:t>
            </a:r>
          </a:p>
        </p:txBody>
      </p:sp>
      <p:sp>
        <p:nvSpPr>
          <p:cNvPr id="448" name="Standardiser le process de recrutement…"/>
          <p:cNvSpPr txBox="1"/>
          <p:nvPr/>
        </p:nvSpPr>
        <p:spPr>
          <a:xfrm>
            <a:off x="281267" y="1464576"/>
            <a:ext cx="4700787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Standardiser</a:t>
            </a:r>
            <a:r>
              <a:rPr b="0"/>
              <a:t> le process de recrutement 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Automatiser</a:t>
            </a:r>
            <a:r>
              <a:rPr b="0"/>
              <a:t> l’examen du code candidat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Suivre</a:t>
            </a:r>
            <a:r>
              <a:rPr b="0"/>
              <a:t> l’état d’un candidat</a:t>
            </a:r>
          </a:p>
          <a:p>
            <a:pPr marL="457200" indent="-330200">
              <a:lnSpc>
                <a:spcPct val="200000"/>
              </a:lnSpc>
              <a:buClr>
                <a:srgbClr val="0596DE"/>
              </a:buClr>
              <a:buSzPts val="1800"/>
              <a:buFont typeface="Helvetica"/>
              <a:buChar char="●"/>
              <a:defRPr b="1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Comparer</a:t>
            </a:r>
            <a:r>
              <a:rPr b="0"/>
              <a:t> des candidats</a:t>
            </a:r>
          </a:p>
        </p:txBody>
      </p:sp>
      <p:sp>
        <p:nvSpPr>
          <p:cNvPr id="449" name="Line"/>
          <p:cNvSpPr/>
          <p:nvPr/>
        </p:nvSpPr>
        <p:spPr>
          <a:xfrm>
            <a:off x="4932718" y="1612185"/>
            <a:ext cx="1369521" cy="703159"/>
          </a:xfrm>
          <a:prstGeom prst="line">
            <a:avLst/>
          </a:prstGeom>
          <a:ln w="25400">
            <a:solidFill>
              <a:schemeClr val="accent2">
                <a:lumOff val="-2588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>
            <a:off x="4929258" y="2164562"/>
            <a:ext cx="1372981" cy="256905"/>
          </a:xfrm>
          <a:prstGeom prst="line">
            <a:avLst/>
          </a:prstGeom>
          <a:ln w="25400">
            <a:solidFill>
              <a:schemeClr val="accent2">
                <a:lumOff val="-2588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1" name="Line"/>
          <p:cNvSpPr/>
          <p:nvPr/>
        </p:nvSpPr>
        <p:spPr>
          <a:xfrm flipV="1">
            <a:off x="3465845" y="2539705"/>
            <a:ext cx="2836396" cy="230949"/>
          </a:xfrm>
          <a:prstGeom prst="line">
            <a:avLst/>
          </a:prstGeom>
          <a:ln w="25400">
            <a:solidFill>
              <a:schemeClr val="accent2">
                <a:lumOff val="-2588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Line"/>
          <p:cNvSpPr/>
          <p:nvPr/>
        </p:nvSpPr>
        <p:spPr>
          <a:xfrm flipV="1">
            <a:off x="3349624" y="2655493"/>
            <a:ext cx="2952617" cy="654863"/>
          </a:xfrm>
          <a:prstGeom prst="line">
            <a:avLst/>
          </a:prstGeom>
          <a:ln w="25400">
            <a:solidFill>
              <a:schemeClr val="accent2">
                <a:lumOff val="-2588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3" name="ZoneTexte 1"/>
          <p:cNvSpPr txBox="1"/>
          <p:nvPr/>
        </p:nvSpPr>
        <p:spPr>
          <a:xfrm>
            <a:off x="6444374" y="2332277"/>
            <a:ext cx="1905001" cy="52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accent2">
                    <a:lumOff val="21764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Application Web </a:t>
            </a:r>
            <a:endParaRPr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Objectif : un MVP complet / performant</a:t>
            </a:r>
          </a:p>
        </p:txBody>
      </p:sp>
      <p:grpSp>
        <p:nvGrpSpPr>
          <p:cNvPr id="458" name="Google Shape;246;p51"/>
          <p:cNvGrpSpPr/>
          <p:nvPr/>
        </p:nvGrpSpPr>
        <p:grpSpPr>
          <a:xfrm>
            <a:off x="238298" y="1251199"/>
            <a:ext cx="1322704" cy="437702"/>
            <a:chOff x="0" y="0"/>
            <a:chExt cx="1322702" cy="437701"/>
          </a:xfrm>
        </p:grpSpPr>
        <p:sp>
          <p:nvSpPr>
            <p:cNvPr id="456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57" name="1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1" name="Google Shape;247;p51"/>
          <p:cNvGrpSpPr/>
          <p:nvPr/>
        </p:nvGrpSpPr>
        <p:grpSpPr>
          <a:xfrm>
            <a:off x="1752275" y="1251199"/>
            <a:ext cx="7079701" cy="437702"/>
            <a:chOff x="0" y="0"/>
            <a:chExt cx="7079700" cy="437701"/>
          </a:xfrm>
        </p:grpSpPr>
        <p:sp>
          <p:nvSpPr>
            <p:cNvPr id="459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60" name="Afficher la liste des candidats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Afficher la </a:t>
              </a:r>
              <a:r>
                <a:rPr b="1">
                  <a:solidFill>
                    <a:srgbClr val="0596DE"/>
                  </a:solidFill>
                </a:rPr>
                <a:t>liste des candidats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245;p51"/>
          <p:cNvSpPr txBox="1"/>
          <p:nvPr>
            <p:ph type="title"/>
          </p:nvPr>
        </p:nvSpPr>
        <p:spPr>
          <a:xfrm>
            <a:off x="311699" y="203648"/>
            <a:ext cx="8520602" cy="572704"/>
          </a:xfrm>
          <a:prstGeom prst="rect">
            <a:avLst/>
          </a:prstGeom>
        </p:spPr>
        <p:txBody>
          <a:bodyPr/>
          <a:lstStyle/>
          <a:p>
            <a:pPr/>
            <a:r>
              <a:t>Objectif : un MVP complet / performant</a:t>
            </a:r>
          </a:p>
        </p:txBody>
      </p:sp>
      <p:grpSp>
        <p:nvGrpSpPr>
          <p:cNvPr id="466" name="Google Shape;246;p51"/>
          <p:cNvGrpSpPr/>
          <p:nvPr/>
        </p:nvGrpSpPr>
        <p:grpSpPr>
          <a:xfrm>
            <a:off x="238298" y="1251199"/>
            <a:ext cx="1322704" cy="437702"/>
            <a:chOff x="0" y="0"/>
            <a:chExt cx="1322702" cy="437701"/>
          </a:xfrm>
        </p:grpSpPr>
        <p:sp>
          <p:nvSpPr>
            <p:cNvPr id="464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65" name="1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9" name="Google Shape;247;p51"/>
          <p:cNvGrpSpPr/>
          <p:nvPr/>
        </p:nvGrpSpPr>
        <p:grpSpPr>
          <a:xfrm>
            <a:off x="1752275" y="1251199"/>
            <a:ext cx="7079701" cy="437702"/>
            <a:chOff x="0" y="0"/>
            <a:chExt cx="7079700" cy="437701"/>
          </a:xfrm>
        </p:grpSpPr>
        <p:sp>
          <p:nvSpPr>
            <p:cNvPr id="467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68" name="Afficher la liste des candidats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Afficher la </a:t>
              </a:r>
              <a:r>
                <a:rPr b="1">
                  <a:solidFill>
                    <a:srgbClr val="0596DE"/>
                  </a:solidFill>
                </a:rPr>
                <a:t>liste des candidats</a:t>
              </a:r>
            </a:p>
          </p:txBody>
        </p:sp>
      </p:grpSp>
      <p:grpSp>
        <p:nvGrpSpPr>
          <p:cNvPr id="472" name="Google Shape;248;p51"/>
          <p:cNvGrpSpPr/>
          <p:nvPr/>
        </p:nvGrpSpPr>
        <p:grpSpPr>
          <a:xfrm>
            <a:off x="238298" y="2040775"/>
            <a:ext cx="1322704" cy="437703"/>
            <a:chOff x="0" y="0"/>
            <a:chExt cx="1322702" cy="437701"/>
          </a:xfrm>
        </p:grpSpPr>
        <p:sp>
          <p:nvSpPr>
            <p:cNvPr id="470" name="Rounded Rectangle"/>
            <p:cNvSpPr/>
            <p:nvPr/>
          </p:nvSpPr>
          <p:spPr>
            <a:xfrm>
              <a:off x="-1" y="0"/>
              <a:ext cx="1322704" cy="437702"/>
            </a:xfrm>
            <a:prstGeom prst="roundRect">
              <a:avLst>
                <a:gd name="adj" fmla="val 16667"/>
              </a:avLst>
            </a:prstGeom>
            <a:solidFill>
              <a:srgbClr val="0596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latin typeface="Montserrat"/>
                  <a:ea typeface="Montserrat"/>
                  <a:cs typeface="Montserrat"/>
                  <a:sym typeface="Montserrat"/>
                </a:defRPr>
              </a:pPr>
            </a:p>
          </p:txBody>
        </p:sp>
        <p:sp>
          <p:nvSpPr>
            <p:cNvPr id="471" name="2"/>
            <p:cNvSpPr txBox="1"/>
            <p:nvPr/>
          </p:nvSpPr>
          <p:spPr>
            <a:xfrm>
              <a:off x="21365" y="33449"/>
              <a:ext cx="127997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75" name="Google Shape;249;p51"/>
          <p:cNvGrpSpPr/>
          <p:nvPr/>
        </p:nvGrpSpPr>
        <p:grpSpPr>
          <a:xfrm>
            <a:off x="1752275" y="2040770"/>
            <a:ext cx="7079701" cy="437702"/>
            <a:chOff x="0" y="0"/>
            <a:chExt cx="7079700" cy="437701"/>
          </a:xfrm>
        </p:grpSpPr>
        <p:sp>
          <p:nvSpPr>
            <p:cNvPr id="473" name="Rounded Rectangle"/>
            <p:cNvSpPr/>
            <p:nvPr/>
          </p:nvSpPr>
          <p:spPr>
            <a:xfrm>
              <a:off x="0" y="0"/>
              <a:ext cx="7079701" cy="43770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74" name="Consulter les informations relatives à un candidat"/>
            <p:cNvSpPr txBox="1"/>
            <p:nvPr/>
          </p:nvSpPr>
          <p:spPr>
            <a:xfrm>
              <a:off x="21365" y="65199"/>
              <a:ext cx="7036969" cy="307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b="1">
                  <a:solidFill>
                    <a:srgbClr val="0596DE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Consulter </a:t>
              </a:r>
              <a:r>
                <a:rPr b="0">
                  <a:solidFill>
                    <a:srgbClr val="434343"/>
                  </a:solidFill>
                </a:rPr>
                <a:t>les informations relatives à un candidat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octo Master">
  <a:themeElements>
    <a:clrScheme name="Docto Master">
      <a:dk1>
        <a:srgbClr val="000000"/>
      </a:dk1>
      <a:lt1>
        <a:srgbClr val="0596DE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Docto Mast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octo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96D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octo Master">
  <a:themeElements>
    <a:clrScheme name="Docto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Docto Mast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octo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96D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