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81" r:id="rId2"/>
    <p:sldId id="394" r:id="rId3"/>
    <p:sldId id="416" r:id="rId4"/>
    <p:sldId id="463" r:id="rId5"/>
    <p:sldId id="464" r:id="rId6"/>
    <p:sldId id="465" r:id="rId7"/>
    <p:sldId id="467" r:id="rId8"/>
    <p:sldId id="466" r:id="rId9"/>
    <p:sldId id="435" r:id="rId10"/>
    <p:sldId id="405" r:id="rId11"/>
    <p:sldId id="426" r:id="rId12"/>
    <p:sldId id="427" r:id="rId13"/>
    <p:sldId id="468" r:id="rId14"/>
    <p:sldId id="433" r:id="rId15"/>
    <p:sldId id="434" r:id="rId16"/>
    <p:sldId id="437" r:id="rId17"/>
    <p:sldId id="438" r:id="rId18"/>
    <p:sldId id="440" r:id="rId19"/>
    <p:sldId id="448" r:id="rId20"/>
    <p:sldId id="441" r:id="rId21"/>
    <p:sldId id="443" r:id="rId22"/>
    <p:sldId id="449" r:id="rId23"/>
    <p:sldId id="445" r:id="rId24"/>
    <p:sldId id="450" r:id="rId25"/>
    <p:sldId id="452" r:id="rId26"/>
    <p:sldId id="451" r:id="rId27"/>
    <p:sldId id="447" r:id="rId28"/>
    <p:sldId id="469" r:id="rId29"/>
    <p:sldId id="470" r:id="rId30"/>
    <p:sldId id="453" r:id="rId31"/>
    <p:sldId id="454" r:id="rId32"/>
    <p:sldId id="455" r:id="rId33"/>
    <p:sldId id="456" r:id="rId34"/>
    <p:sldId id="458" r:id="rId35"/>
    <p:sldId id="459" r:id="rId36"/>
    <p:sldId id="460" r:id="rId37"/>
    <p:sldId id="461" r:id="rId38"/>
    <p:sldId id="471" r:id="rId39"/>
    <p:sldId id="472" r:id="rId40"/>
    <p:sldId id="462" r:id="rId41"/>
    <p:sldId id="473" r:id="rId42"/>
    <p:sldId id="474" r:id="rId43"/>
    <p:sldId id="475" r:id="rId44"/>
    <p:sldId id="476" r:id="rId45"/>
    <p:sldId id="477" r:id="rId46"/>
    <p:sldId id="490" r:id="rId47"/>
    <p:sldId id="491" r:id="rId48"/>
    <p:sldId id="407" r:id="rId49"/>
    <p:sldId id="495" r:id="rId50"/>
    <p:sldId id="492" r:id="rId51"/>
    <p:sldId id="494" r:id="rId52"/>
    <p:sldId id="493" r:id="rId53"/>
    <p:sldId id="39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A8C"/>
    <a:srgbClr val="DE3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73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ABC8-39E6-400A-9D65-4B36ED642BA2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EFFDA-A11B-42C5-8E1C-E2040DEE84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FFDA-A11B-42C5-8E1C-E2040DEE84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FFDA-A11B-42C5-8E1C-E2040DEE843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4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CCD6-097B-418D-B712-82AC325AE77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9FB2-F8E0-4D76-BE34-ED76906E1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CCD6-097B-418D-B712-82AC325AE77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9FB2-F8E0-4D76-BE34-ED76906E1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2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CCD6-097B-418D-B712-82AC325AE77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9FB2-F8E0-4D76-BE34-ED76906E1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CCD6-097B-418D-B712-82AC325AE77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9FB2-F8E0-4D76-BE34-ED76906E1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CCD6-097B-418D-B712-82AC325AE77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9FB2-F8E0-4D76-BE34-ED76906E1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CCD6-097B-418D-B712-82AC325AE77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9FB2-F8E0-4D76-BE34-ED76906E1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2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CCD6-097B-418D-B712-82AC325AE77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9FB2-F8E0-4D76-BE34-ED76906E1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CCD6-097B-418D-B712-82AC325AE77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9FB2-F8E0-4D76-BE34-ED76906E1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2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CCD6-097B-418D-B712-82AC325AE77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9FB2-F8E0-4D76-BE34-ED76906E1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CCD6-097B-418D-B712-82AC325AE77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9FB2-F8E0-4D76-BE34-ED76906E1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CCD6-097B-418D-B712-82AC325AE77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9FB2-F8E0-4D76-BE34-ED76906E1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CCD6-097B-418D-B712-82AC325AE77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79FB2-F8E0-4D76-BE34-ED76906E1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1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://www.ipc-global.com/company/about-us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://www.ipc-global.com/company/about-us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ipc-global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99" y="5069835"/>
            <a:ext cx="2362200" cy="146417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-15068"/>
            <a:ext cx="12192000" cy="4656948"/>
            <a:chOff x="0" y="-15068"/>
            <a:chExt cx="12192000" cy="4656948"/>
          </a:xfrm>
        </p:grpSpPr>
        <p:sp>
          <p:nvSpPr>
            <p:cNvPr id="14" name="Rectangle 13"/>
            <p:cNvSpPr/>
            <p:nvPr/>
          </p:nvSpPr>
          <p:spPr>
            <a:xfrm>
              <a:off x="0" y="-14480"/>
              <a:ext cx="12192000" cy="4656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3099" y="3926997"/>
              <a:ext cx="3408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50000"/>
                    </a:schemeClr>
                  </a:solidFill>
                </a:rPr>
                <a:t>Enterprise Intelligence</a:t>
              </a:r>
              <a:endParaRPr lang="en-US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" y="-15068"/>
              <a:ext cx="8908374" cy="465694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437687" y="32896"/>
              <a:ext cx="4956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245A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Enterprise Intelligence</a:t>
              </a:r>
              <a:endParaRPr lang="en-US" sz="3200" b="1" dirty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04575" y="1656830"/>
            <a:ext cx="2695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AWS Spot Instance Batch Manager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22" y="5227957"/>
            <a:ext cx="924822" cy="1275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10" y="5227957"/>
            <a:ext cx="960878" cy="1260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64" y="5273677"/>
            <a:ext cx="1229824" cy="12298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36222" y="4758822"/>
            <a:ext cx="270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Technology Partners: 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13" y="5186767"/>
            <a:ext cx="3471341" cy="141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099603" cy="4695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SpotMasterMessageSubmitBatch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the batch job – find cheapest price, request spot instances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SpotMasterMessageCheckStatus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Perform Master State Transitions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SpotMasterMessageIncrSuccessCnt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 has completed successfully, Increment Success Count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SpotMasterMessageResubmitFailedRequest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 has failed – find cheapest price, request spot instance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99" y="1240581"/>
            <a:ext cx="1086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Messages/</a:t>
            </a:r>
            <a:r>
              <a:rPr lang="en-US" sz="2800" b="1" dirty="0" err="1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 Instance Batch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099603" cy="4695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SpotRequestMessageSpotRequestInitiated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the request – create an Item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spotmaster.spotrequest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SpotRequestMessageCheckStatus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Perform Request State Transitions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SpotRequestMessageInstanceBatchProcessStartException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ClientLaunch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hit exception trying to launch user script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SpotRequestMessageInstanceHeartbeatDaemonStarted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ClientLaunch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Heartbeat Daemon started – spot instance is ok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99" y="1240581"/>
            <a:ext cx="1086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Messages/</a:t>
            </a:r>
            <a:r>
              <a:rPr lang="en-US" sz="2800" b="1" dirty="0" err="1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 of 2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 Instance Batch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099603" cy="4695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SpotRequestMessageInstanceHeartbeat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Heartbeat From Spot Instance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SpotRequestMessageInstancePendingTerminationDetected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AWS-Initiated Termination Has Been Detected On The Spot Instance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SpotRequestMessageInstancePendingTerminationException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 in the Spot Termination Code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ClientLaunch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bad!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SpotRequestMessageInstanceBatchProcessComplete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Script On The Spot Instance Has Completed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99" y="1240581"/>
            <a:ext cx="1086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Messages/</a:t>
            </a:r>
            <a:r>
              <a:rPr lang="en-US" sz="2800" b="1" dirty="0" err="1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 of 2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 Instance Batch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5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099603" cy="4695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 Master, One Spot Instance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Successful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99" y="1240581"/>
            <a:ext cx="1086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Flow Animation - Basic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 Instance Batch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747706" y="2646210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SpotMasterMessageSubmitBatch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868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SpotMasterMessageSubmitBatch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47707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4" idx="2"/>
            <a:endCxn id="119" idx="0"/>
          </p:cNvCxnSpPr>
          <p:nvPr/>
        </p:nvCxnSpPr>
        <p:spPr>
          <a:xfrm flipH="1">
            <a:off x="3095045" y="1675377"/>
            <a:ext cx="9526" cy="582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28" idx="0"/>
          </p:cNvCxnSpPr>
          <p:nvPr/>
        </p:nvCxnSpPr>
        <p:spPr>
          <a:xfrm flipH="1">
            <a:off x="3095045" y="2526196"/>
            <a:ext cx="9525" cy="101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8" idx="4"/>
            <a:endCxn id="42" idx="0"/>
          </p:cNvCxnSpPr>
          <p:nvPr/>
        </p:nvCxnSpPr>
        <p:spPr>
          <a:xfrm flipH="1">
            <a:off x="1215303" y="2942023"/>
            <a:ext cx="1879742" cy="1180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76603" y="1003708"/>
            <a:ext cx="2927968" cy="442634"/>
            <a:chOff x="176603" y="1003708"/>
            <a:chExt cx="2927968" cy="442634"/>
          </a:xfrm>
        </p:grpSpPr>
        <p:cxnSp>
          <p:nvCxnSpPr>
            <p:cNvPr id="58" name="Straight Arrow Connector 57"/>
            <p:cNvCxnSpPr>
              <a:endCxn id="4" idx="0"/>
            </p:cNvCxnSpPr>
            <p:nvPr/>
          </p:nvCxnSpPr>
          <p:spPr>
            <a:xfrm>
              <a:off x="627136" y="1275846"/>
              <a:ext cx="2477435" cy="1704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76603" y="1003708"/>
              <a:ext cx="9950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Submit…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7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747706" y="2646210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SpotMasterMessageSubmitBatch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47707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master_resources_in_progress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Elbow Connector 19"/>
          <p:cNvCxnSpPr>
            <a:stCxn id="128" idx="2"/>
            <a:endCxn id="4" idx="1"/>
          </p:cNvCxnSpPr>
          <p:nvPr/>
        </p:nvCxnSpPr>
        <p:spPr>
          <a:xfrm rot="10800000" flipH="1">
            <a:off x="949159" y="1560861"/>
            <a:ext cx="1" cy="1224001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747706" y="2646210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47707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master_resources_in_progress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3095045" y="1675377"/>
            <a:ext cx="9526" cy="582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28" idx="0"/>
          </p:cNvCxnSpPr>
          <p:nvPr/>
        </p:nvCxnSpPr>
        <p:spPr>
          <a:xfrm>
            <a:off x="3095045" y="2497270"/>
            <a:ext cx="0" cy="130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1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747706" y="2646210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47707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master_role_policy_in_progress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/>
          <p:cNvCxnSpPr/>
          <p:nvPr/>
        </p:nvCxnSpPr>
        <p:spPr>
          <a:xfrm rot="10800000" flipH="1">
            <a:off x="949159" y="1560861"/>
            <a:ext cx="1" cy="1224001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95045" y="2942023"/>
            <a:ext cx="198998" cy="1158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9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747706" y="2646210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47707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master_role_policy_in_progress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095045" y="1675377"/>
            <a:ext cx="9526" cy="582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9" idx="2"/>
            <a:endCxn id="128" idx="0"/>
          </p:cNvCxnSpPr>
          <p:nvPr/>
        </p:nvCxnSpPr>
        <p:spPr>
          <a:xfrm>
            <a:off x="3095045" y="2497270"/>
            <a:ext cx="0" cy="130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16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747706" y="2646210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47707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095045" y="2942023"/>
            <a:ext cx="198998" cy="1158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72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168" y="1127229"/>
            <a:ext cx="822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9" y="6087300"/>
            <a:ext cx="1041761" cy="6457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84280" y="50516"/>
            <a:ext cx="1889184" cy="995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0" y="2746980"/>
            <a:ext cx="2252405" cy="24514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5010" y="1460051"/>
            <a:ext cx="9445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Pete Zybrick – Enterprise Solutions Architect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62352" y="20147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Over </a:t>
            </a:r>
            <a:r>
              <a:rPr lang="en-US" dirty="0"/>
              <a:t>30 years of experience designing and delivering complex software </a:t>
            </a:r>
            <a:r>
              <a:rPr lang="en-US" dirty="0" smtClean="0"/>
              <a:t>solutions. 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From </a:t>
            </a:r>
            <a:r>
              <a:rPr lang="en-US" dirty="0"/>
              <a:t>Bell Labs to </a:t>
            </a:r>
            <a:r>
              <a:rPr lang="en-US" dirty="0" smtClean="0"/>
              <a:t>BMW to Big </a:t>
            </a:r>
            <a:r>
              <a:rPr lang="en-US" dirty="0"/>
              <a:t>Data, Pete has architected, managed, tested and implemented large scale mission critical systems directly responsible for billions of dollars in annual </a:t>
            </a:r>
            <a:r>
              <a:rPr lang="en-US" dirty="0" smtClean="0"/>
              <a:t>transaction. 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</a:t>
            </a:r>
            <a:r>
              <a:rPr lang="en-US" dirty="0"/>
              <a:t>the leader of the Big Data technical programs within IPC Global, Pete is responsible for building a framework of collaboration between IPC Global and our technology partners, </a:t>
            </a:r>
            <a:r>
              <a:rPr lang="en-US" dirty="0" err="1"/>
              <a:t>Cloudera</a:t>
            </a:r>
            <a:r>
              <a:rPr lang="en-US" dirty="0"/>
              <a:t> and </a:t>
            </a:r>
            <a:r>
              <a:rPr lang="en-US" dirty="0" smtClean="0"/>
              <a:t>AWS.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Cloudera</a:t>
            </a:r>
            <a:r>
              <a:rPr lang="en-US" dirty="0" smtClean="0"/>
              <a:t> Certified Apache Hadoop Developer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Amazon Web Services Certified Developer - Associate</a:t>
            </a:r>
            <a:endParaRPr lang="en-US" dirty="0"/>
          </a:p>
        </p:txBody>
      </p:sp>
      <p:pic>
        <p:nvPicPr>
          <p:cNvPr id="15" name="Picture 14">
            <a:hlinkClick r:id="rId2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54" y="78967"/>
            <a:ext cx="1571435" cy="974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9406" y="301271"/>
            <a:ext cx="740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Instance Batch Manager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747706" y="2646210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47707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SpotRequestMessageSpotRequestInitiated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Elbow Connector 57"/>
          <p:cNvCxnSpPr>
            <a:stCxn id="128" idx="6"/>
            <a:endCxn id="36" idx="1"/>
          </p:cNvCxnSpPr>
          <p:nvPr/>
        </p:nvCxnSpPr>
        <p:spPr>
          <a:xfrm flipV="1">
            <a:off x="5240930" y="1560860"/>
            <a:ext cx="1506777" cy="12240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1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646210"/>
            <a:ext cx="4737253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SpotRequestMessageSpotRequestInitiated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36" idx="2"/>
            <a:endCxn id="130" idx="0"/>
          </p:cNvCxnSpPr>
          <p:nvPr/>
        </p:nvCxnSpPr>
        <p:spPr>
          <a:xfrm flipH="1">
            <a:off x="8858596" y="1675377"/>
            <a:ext cx="1945" cy="58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0" idx="2"/>
            <a:endCxn id="120" idx="0"/>
          </p:cNvCxnSpPr>
          <p:nvPr/>
        </p:nvCxnSpPr>
        <p:spPr>
          <a:xfrm flipH="1">
            <a:off x="8857562" y="2497270"/>
            <a:ext cx="1034" cy="148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4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646210"/>
            <a:ext cx="4737253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SpotRequestMessageSpotRequestInitiated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SpotRequestMessageCheckStatus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spot_request_in_progress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120" idx="4"/>
            <a:endCxn id="62" idx="0"/>
          </p:cNvCxnSpPr>
          <p:nvPr/>
        </p:nvCxnSpPr>
        <p:spPr>
          <a:xfrm flipH="1">
            <a:off x="1224828" y="2960535"/>
            <a:ext cx="7632734" cy="1991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20" idx="6"/>
            <a:endCxn id="36" idx="3"/>
          </p:cNvCxnSpPr>
          <p:nvPr/>
        </p:nvCxnSpPr>
        <p:spPr>
          <a:xfrm flipH="1" flipV="1">
            <a:off x="11006425" y="1560860"/>
            <a:ext cx="219763" cy="1242513"/>
          </a:xfrm>
          <a:prstGeom prst="bentConnector3">
            <a:avLst>
              <a:gd name="adj1" fmla="val -104021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646210"/>
            <a:ext cx="4737253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SpotRequestMessageCheckStatus</a:t>
            </a: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spot_request_in_progress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36" idx="2"/>
            <a:endCxn id="130" idx="0"/>
          </p:cNvCxnSpPr>
          <p:nvPr/>
        </p:nvCxnSpPr>
        <p:spPr>
          <a:xfrm flipH="1">
            <a:off x="8858596" y="1675377"/>
            <a:ext cx="1945" cy="58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0" idx="2"/>
            <a:endCxn id="120" idx="0"/>
          </p:cNvCxnSpPr>
          <p:nvPr/>
        </p:nvCxnSpPr>
        <p:spPr>
          <a:xfrm flipH="1">
            <a:off x="8857562" y="2497270"/>
            <a:ext cx="1034" cy="148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2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646210"/>
            <a:ext cx="4737253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SpotRequestMessageCheckStatus</a:t>
            </a: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SpotRequestMessageCheckStatus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instance_starting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120" idx="4"/>
            <a:endCxn id="64" idx="0"/>
          </p:cNvCxnSpPr>
          <p:nvPr/>
        </p:nvCxnSpPr>
        <p:spPr>
          <a:xfrm flipH="1">
            <a:off x="4677640" y="2960535"/>
            <a:ext cx="4179922" cy="1991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20" idx="6"/>
            <a:endCxn id="36" idx="3"/>
          </p:cNvCxnSpPr>
          <p:nvPr/>
        </p:nvCxnSpPr>
        <p:spPr>
          <a:xfrm flipH="1" flipV="1">
            <a:off x="11006425" y="1560860"/>
            <a:ext cx="219763" cy="1242513"/>
          </a:xfrm>
          <a:prstGeom prst="bentConnector3">
            <a:avLst>
              <a:gd name="adj1" fmla="val -104021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646210"/>
            <a:ext cx="4737253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SpotRequestMessageCheckStatus</a:t>
            </a: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instance_starting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/>
          <p:cNvCxnSpPr>
            <a:stCxn id="36" idx="2"/>
            <a:endCxn id="130" idx="0"/>
          </p:cNvCxnSpPr>
          <p:nvPr/>
        </p:nvCxnSpPr>
        <p:spPr>
          <a:xfrm flipH="1">
            <a:off x="8858596" y="1675377"/>
            <a:ext cx="1945" cy="58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0" idx="2"/>
            <a:endCxn id="120" idx="0"/>
          </p:cNvCxnSpPr>
          <p:nvPr/>
        </p:nvCxnSpPr>
        <p:spPr>
          <a:xfrm flipH="1">
            <a:off x="8857562" y="2497270"/>
            <a:ext cx="1034" cy="148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646210"/>
            <a:ext cx="4737253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SpotRequestMessageCheckStatus</a:t>
            </a: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Instance_running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120" idx="4"/>
            <a:endCxn id="64" idx="0"/>
          </p:cNvCxnSpPr>
          <p:nvPr/>
        </p:nvCxnSpPr>
        <p:spPr>
          <a:xfrm flipH="1">
            <a:off x="4677640" y="2960535"/>
            <a:ext cx="4179922" cy="1991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SpotRequestMessageInstanceHeartbeatDaemonStarted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SpotRequestMessageInstanceHeartbeatDaemonStarted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Instance_running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36" idx="2"/>
            <a:endCxn id="130" idx="0"/>
          </p:cNvCxnSpPr>
          <p:nvPr/>
        </p:nvCxnSpPr>
        <p:spPr>
          <a:xfrm flipH="1">
            <a:off x="8858596" y="1675377"/>
            <a:ext cx="1945" cy="58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0" idx="2"/>
            <a:endCxn id="120" idx="0"/>
          </p:cNvCxnSpPr>
          <p:nvPr/>
        </p:nvCxnSpPr>
        <p:spPr>
          <a:xfrm flipH="1">
            <a:off x="8857562" y="2497270"/>
            <a:ext cx="1034" cy="89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577294" y="1048999"/>
            <a:ext cx="3283247" cy="397343"/>
            <a:chOff x="176603" y="1003708"/>
            <a:chExt cx="3283247" cy="397343"/>
          </a:xfrm>
        </p:grpSpPr>
        <p:cxnSp>
          <p:nvCxnSpPr>
            <p:cNvPr id="69" name="Straight Arrow Connector 68"/>
            <p:cNvCxnSpPr>
              <a:endCxn id="36" idx="0"/>
            </p:cNvCxnSpPr>
            <p:nvPr/>
          </p:nvCxnSpPr>
          <p:spPr>
            <a:xfrm>
              <a:off x="627136" y="1275846"/>
              <a:ext cx="2832714" cy="1252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76603" y="1003708"/>
              <a:ext cx="19692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ClientLaunch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on Spot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Straight Arrow Connector 73"/>
          <p:cNvCxnSpPr>
            <a:stCxn id="120" idx="4"/>
          </p:cNvCxnSpPr>
          <p:nvPr/>
        </p:nvCxnSpPr>
        <p:spPr>
          <a:xfrm>
            <a:off x="8857562" y="3018525"/>
            <a:ext cx="2908060" cy="1933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8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SpotRequestMessageInstanceHeartbeat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SpotRequestMessageInstanceHeartbeat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Instance_running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36" idx="2"/>
            <a:endCxn id="130" idx="0"/>
          </p:cNvCxnSpPr>
          <p:nvPr/>
        </p:nvCxnSpPr>
        <p:spPr>
          <a:xfrm flipH="1">
            <a:off x="8858596" y="1675377"/>
            <a:ext cx="1945" cy="58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0" idx="2"/>
            <a:endCxn id="120" idx="0"/>
          </p:cNvCxnSpPr>
          <p:nvPr/>
        </p:nvCxnSpPr>
        <p:spPr>
          <a:xfrm flipH="1">
            <a:off x="8857562" y="2497270"/>
            <a:ext cx="1034" cy="89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577294" y="1048999"/>
            <a:ext cx="3283247" cy="397343"/>
            <a:chOff x="176603" y="1003708"/>
            <a:chExt cx="3283247" cy="397343"/>
          </a:xfrm>
        </p:grpSpPr>
        <p:cxnSp>
          <p:nvCxnSpPr>
            <p:cNvPr id="69" name="Straight Arrow Connector 68"/>
            <p:cNvCxnSpPr>
              <a:endCxn id="36" idx="0"/>
            </p:cNvCxnSpPr>
            <p:nvPr/>
          </p:nvCxnSpPr>
          <p:spPr>
            <a:xfrm>
              <a:off x="627136" y="1275846"/>
              <a:ext cx="2832714" cy="1252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76603" y="1003708"/>
              <a:ext cx="19692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ClientLaunch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on Spot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7" name="Straight Arrow Connector 66"/>
          <p:cNvCxnSpPr>
            <a:stCxn id="120" idx="4"/>
          </p:cNvCxnSpPr>
          <p:nvPr/>
        </p:nvCxnSpPr>
        <p:spPr>
          <a:xfrm>
            <a:off x="8857562" y="3018525"/>
            <a:ext cx="2871284" cy="1923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8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SpotRequestMessageInstanceBatchProcessComplete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SpotRequestMessageInstanceBatchProcessComplete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Instance_running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36" idx="2"/>
            <a:endCxn id="130" idx="0"/>
          </p:cNvCxnSpPr>
          <p:nvPr/>
        </p:nvCxnSpPr>
        <p:spPr>
          <a:xfrm flipH="1">
            <a:off x="8858596" y="1675377"/>
            <a:ext cx="1945" cy="58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0" idx="2"/>
            <a:endCxn id="120" idx="0"/>
          </p:cNvCxnSpPr>
          <p:nvPr/>
        </p:nvCxnSpPr>
        <p:spPr>
          <a:xfrm flipH="1">
            <a:off x="8857562" y="2497270"/>
            <a:ext cx="1034" cy="89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577294" y="1048999"/>
            <a:ext cx="3283247" cy="397343"/>
            <a:chOff x="176603" y="1003708"/>
            <a:chExt cx="3283247" cy="397343"/>
          </a:xfrm>
        </p:grpSpPr>
        <p:cxnSp>
          <p:nvCxnSpPr>
            <p:cNvPr id="69" name="Straight Arrow Connector 68"/>
            <p:cNvCxnSpPr>
              <a:endCxn id="36" idx="0"/>
            </p:cNvCxnSpPr>
            <p:nvPr/>
          </p:nvCxnSpPr>
          <p:spPr>
            <a:xfrm>
              <a:off x="627136" y="1275846"/>
              <a:ext cx="2832714" cy="1252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76603" y="1003708"/>
              <a:ext cx="19692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ClientLaunch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on Spot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7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599" y="1240581"/>
            <a:ext cx="822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267594" cy="47810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Large Scale Execution As Cheap And Automated As Possible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Optimized For Future Cloud – “Cloud Is The Computer”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Reuse/Recycle Across Future Applications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</a:p>
          <a:p>
            <a:pPr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406" y="301271"/>
            <a:ext cx="740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Instance Batch Manager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SpotRequestMessageInstanceBatchProcessComplete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SpotMasterMessageIncrSuccessCnt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1433783000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120" idx="4"/>
            <a:endCxn id="64" idx="0"/>
          </p:cNvCxnSpPr>
          <p:nvPr/>
        </p:nvCxnSpPr>
        <p:spPr>
          <a:xfrm flipH="1">
            <a:off x="4677640" y="3018525"/>
            <a:ext cx="4179922" cy="1933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20" idx="2"/>
            <a:endCxn id="4" idx="3"/>
          </p:cNvCxnSpPr>
          <p:nvPr/>
        </p:nvCxnSpPr>
        <p:spPr>
          <a:xfrm rot="10800000">
            <a:off x="5240931" y="1560861"/>
            <a:ext cx="1248005" cy="12416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0" idx="4"/>
            <a:endCxn id="93" idx="0"/>
          </p:cNvCxnSpPr>
          <p:nvPr/>
        </p:nvCxnSpPr>
        <p:spPr>
          <a:xfrm>
            <a:off x="8857562" y="3018525"/>
            <a:ext cx="206836" cy="1933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9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SpotMasterMessageIncrSuccessCnt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1433783000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/>
          <p:cNvCxnSpPr>
            <a:stCxn id="4" idx="2"/>
            <a:endCxn id="119" idx="0"/>
          </p:cNvCxnSpPr>
          <p:nvPr/>
        </p:nvCxnSpPr>
        <p:spPr>
          <a:xfrm flipH="1">
            <a:off x="3095045" y="1675377"/>
            <a:ext cx="1" cy="582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9" idx="2"/>
            <a:endCxn id="128" idx="0"/>
          </p:cNvCxnSpPr>
          <p:nvPr/>
        </p:nvCxnSpPr>
        <p:spPr>
          <a:xfrm>
            <a:off x="3095045" y="2497270"/>
            <a:ext cx="0" cy="130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2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SpotMasterMessageIncrSuccessCnt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1433783000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/>
          <p:cNvCxnSpPr>
            <a:stCxn id="128" idx="4"/>
          </p:cNvCxnSpPr>
          <p:nvPr/>
        </p:nvCxnSpPr>
        <p:spPr>
          <a:xfrm>
            <a:off x="3095045" y="2942023"/>
            <a:ext cx="6258275" cy="1158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1433783000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4" idx="2"/>
            <a:endCxn id="119" idx="0"/>
          </p:cNvCxnSpPr>
          <p:nvPr/>
        </p:nvCxnSpPr>
        <p:spPr>
          <a:xfrm flipH="1">
            <a:off x="3095045" y="1675377"/>
            <a:ext cx="1" cy="582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9" idx="2"/>
            <a:endCxn id="128" idx="0"/>
          </p:cNvCxnSpPr>
          <p:nvPr/>
        </p:nvCxnSpPr>
        <p:spPr>
          <a:xfrm>
            <a:off x="3095045" y="2497270"/>
            <a:ext cx="0" cy="130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8" idx="4"/>
            <a:endCxn id="49" idx="0"/>
          </p:cNvCxnSpPr>
          <p:nvPr/>
        </p:nvCxnSpPr>
        <p:spPr>
          <a:xfrm>
            <a:off x="3095045" y="2942023"/>
            <a:ext cx="6345007" cy="1180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48" idx="0"/>
          </p:cNvCxnSpPr>
          <p:nvPr/>
        </p:nvCxnSpPr>
        <p:spPr>
          <a:xfrm>
            <a:off x="3095044" y="2948627"/>
            <a:ext cx="4511077" cy="1174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waiting_instances_terminated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1433783000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128" idx="4"/>
            <a:endCxn id="45" idx="0"/>
          </p:cNvCxnSpPr>
          <p:nvPr/>
        </p:nvCxnSpPr>
        <p:spPr>
          <a:xfrm>
            <a:off x="3095045" y="2942023"/>
            <a:ext cx="180427" cy="1180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28" idx="2"/>
            <a:endCxn id="4" idx="1"/>
          </p:cNvCxnSpPr>
          <p:nvPr/>
        </p:nvCxnSpPr>
        <p:spPr>
          <a:xfrm rot="10800000" flipH="1">
            <a:off x="949159" y="1560861"/>
            <a:ext cx="1" cy="1224001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3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waiting_instances_terminated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1433783000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/>
          <p:cNvCxnSpPr>
            <a:stCxn id="4" idx="2"/>
            <a:endCxn id="119" idx="0"/>
          </p:cNvCxnSpPr>
          <p:nvPr/>
        </p:nvCxnSpPr>
        <p:spPr>
          <a:xfrm flipH="1">
            <a:off x="3095045" y="1675377"/>
            <a:ext cx="1" cy="582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9" idx="2"/>
            <a:endCxn id="128" idx="0"/>
          </p:cNvCxnSpPr>
          <p:nvPr/>
        </p:nvCxnSpPr>
        <p:spPr>
          <a:xfrm>
            <a:off x="3095045" y="2497270"/>
            <a:ext cx="0" cy="130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35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waiting_master_res_terminated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instance_complete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1433783000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128" idx="4"/>
            <a:endCxn id="45" idx="0"/>
          </p:cNvCxnSpPr>
          <p:nvPr/>
        </p:nvCxnSpPr>
        <p:spPr>
          <a:xfrm>
            <a:off x="3095045" y="2942023"/>
            <a:ext cx="180427" cy="1180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28" idx="2"/>
            <a:endCxn id="4" idx="1"/>
          </p:cNvCxnSpPr>
          <p:nvPr/>
        </p:nvCxnSpPr>
        <p:spPr>
          <a:xfrm rot="10800000" flipH="1">
            <a:off x="949159" y="1560861"/>
            <a:ext cx="1" cy="1224001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waiting_master_res_terminated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instance_complete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1433783000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/>
          <p:cNvCxnSpPr>
            <a:stCxn id="4" idx="2"/>
            <a:endCxn id="119" idx="0"/>
          </p:cNvCxnSpPr>
          <p:nvPr/>
        </p:nvCxnSpPr>
        <p:spPr>
          <a:xfrm flipH="1">
            <a:off x="3095045" y="1675377"/>
            <a:ext cx="1" cy="582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9" idx="2"/>
            <a:endCxn id="128" idx="0"/>
          </p:cNvCxnSpPr>
          <p:nvPr/>
        </p:nvCxnSpPr>
        <p:spPr>
          <a:xfrm>
            <a:off x="3095045" y="2497270"/>
            <a:ext cx="0" cy="130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cleanup_in_progress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instance_complete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1433783000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128" idx="4"/>
            <a:endCxn id="45" idx="0"/>
          </p:cNvCxnSpPr>
          <p:nvPr/>
        </p:nvCxnSpPr>
        <p:spPr>
          <a:xfrm>
            <a:off x="3095045" y="2942023"/>
            <a:ext cx="180427" cy="1180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28" idx="2"/>
            <a:endCxn id="4" idx="1"/>
          </p:cNvCxnSpPr>
          <p:nvPr/>
        </p:nvCxnSpPr>
        <p:spPr>
          <a:xfrm rot="10800000" flipH="1">
            <a:off x="949159" y="1560861"/>
            <a:ext cx="1" cy="1224001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cleanup_in_progress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instance_complete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1433783000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/>
          <p:cNvCxnSpPr>
            <a:stCxn id="4" idx="2"/>
            <a:endCxn id="119" idx="0"/>
          </p:cNvCxnSpPr>
          <p:nvPr/>
        </p:nvCxnSpPr>
        <p:spPr>
          <a:xfrm flipH="1">
            <a:off x="3095045" y="1675377"/>
            <a:ext cx="1" cy="582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9" idx="2"/>
            <a:endCxn id="128" idx="0"/>
          </p:cNvCxnSpPr>
          <p:nvPr/>
        </p:nvCxnSpPr>
        <p:spPr>
          <a:xfrm>
            <a:off x="3095045" y="2497270"/>
            <a:ext cx="0" cy="130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32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599" y="1240581"/>
            <a:ext cx="822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Spot Instance Process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267594" cy="47810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 Spot Instances, Detect Status, Automatic Up Price Retry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Detect And Manage AWS Initiated Termination Requests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Create/Delete All Necessary Resources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KeyPair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SecurityGroup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/Role/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InstanceProfile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Monitor Status Of Job Running On Each Spot Instance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406" y="301271"/>
            <a:ext cx="740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Instance Batch Manager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8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c</a:t>
            </a:r>
            <a:r>
              <a:rPr lang="en-US" sz="1400" dirty="0" err="1" smtClean="0">
                <a:solidFill>
                  <a:schemeClr val="tx1"/>
                </a:solidFill>
              </a:rPr>
              <a:t>leanup_complete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1433784000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1433783000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128" idx="4"/>
            <a:endCxn id="45" idx="0"/>
          </p:cNvCxnSpPr>
          <p:nvPr/>
        </p:nvCxnSpPr>
        <p:spPr>
          <a:xfrm>
            <a:off x="3095045" y="2942023"/>
            <a:ext cx="180427" cy="1180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8" idx="4"/>
            <a:endCxn id="47" idx="0"/>
          </p:cNvCxnSpPr>
          <p:nvPr/>
        </p:nvCxnSpPr>
        <p:spPr>
          <a:xfrm>
            <a:off x="3095045" y="2942023"/>
            <a:ext cx="3229963" cy="1180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2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099603" cy="4695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 Master, One Spot Instance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Spot is Fulfilled, then Terminated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Resubmission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Spot Instance Completes Successfully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Note: Example starts 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HeartbeatDaemonStarted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99" y="1240581"/>
            <a:ext cx="1086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Flow Animation – Termination Recovery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 Instance Batch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SpotRequestMessageInstanceHeartbeatDaemonStarted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SpotRequestMessageInstanceHeartbeatDaemonStarted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Instance_running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36" idx="2"/>
            <a:endCxn id="130" idx="0"/>
          </p:cNvCxnSpPr>
          <p:nvPr/>
        </p:nvCxnSpPr>
        <p:spPr>
          <a:xfrm flipH="1">
            <a:off x="8858596" y="1675377"/>
            <a:ext cx="1945" cy="58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0" idx="2"/>
            <a:endCxn id="120" idx="0"/>
          </p:cNvCxnSpPr>
          <p:nvPr/>
        </p:nvCxnSpPr>
        <p:spPr>
          <a:xfrm flipH="1">
            <a:off x="8857562" y="2497270"/>
            <a:ext cx="1034" cy="89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577294" y="1048999"/>
            <a:ext cx="3283247" cy="397343"/>
            <a:chOff x="176603" y="1003708"/>
            <a:chExt cx="3283247" cy="397343"/>
          </a:xfrm>
        </p:grpSpPr>
        <p:cxnSp>
          <p:nvCxnSpPr>
            <p:cNvPr id="69" name="Straight Arrow Connector 68"/>
            <p:cNvCxnSpPr>
              <a:endCxn id="36" idx="0"/>
            </p:cNvCxnSpPr>
            <p:nvPr/>
          </p:nvCxnSpPr>
          <p:spPr>
            <a:xfrm>
              <a:off x="627136" y="1275846"/>
              <a:ext cx="2832714" cy="1252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76603" y="1003708"/>
              <a:ext cx="19692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ClientLaunch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on Spot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Straight Arrow Connector 73"/>
          <p:cNvCxnSpPr>
            <a:stCxn id="120" idx="4"/>
          </p:cNvCxnSpPr>
          <p:nvPr/>
        </p:nvCxnSpPr>
        <p:spPr>
          <a:xfrm>
            <a:off x="8857562" y="3018525"/>
            <a:ext cx="2908060" cy="1933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SpotRequestMessageInstanceHeartbeat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SpotRequestMessageInstanceHeartbeat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Instance_running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36" idx="2"/>
            <a:endCxn id="130" idx="0"/>
          </p:cNvCxnSpPr>
          <p:nvPr/>
        </p:nvCxnSpPr>
        <p:spPr>
          <a:xfrm flipH="1">
            <a:off x="8858596" y="1675377"/>
            <a:ext cx="1945" cy="58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0" idx="2"/>
            <a:endCxn id="120" idx="0"/>
          </p:cNvCxnSpPr>
          <p:nvPr/>
        </p:nvCxnSpPr>
        <p:spPr>
          <a:xfrm flipH="1">
            <a:off x="8857562" y="2497270"/>
            <a:ext cx="1034" cy="89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577294" y="1048999"/>
            <a:ext cx="3283247" cy="397343"/>
            <a:chOff x="176603" y="1003708"/>
            <a:chExt cx="3283247" cy="397343"/>
          </a:xfrm>
        </p:grpSpPr>
        <p:cxnSp>
          <p:nvCxnSpPr>
            <p:cNvPr id="69" name="Straight Arrow Connector 68"/>
            <p:cNvCxnSpPr>
              <a:endCxn id="36" idx="0"/>
            </p:cNvCxnSpPr>
            <p:nvPr/>
          </p:nvCxnSpPr>
          <p:spPr>
            <a:xfrm>
              <a:off x="627136" y="1275846"/>
              <a:ext cx="2832714" cy="1252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76603" y="1003708"/>
              <a:ext cx="19692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ClientLaunch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on Spot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7" name="Straight Arrow Connector 66"/>
          <p:cNvCxnSpPr>
            <a:stCxn id="120" idx="4"/>
          </p:cNvCxnSpPr>
          <p:nvPr/>
        </p:nvCxnSpPr>
        <p:spPr>
          <a:xfrm>
            <a:off x="8857562" y="3018525"/>
            <a:ext cx="2871284" cy="1923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3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SpotRequestMessageInstancePendingTerminationDetected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SpotRequestMessageInstancePendingTerminationDetect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Instance_running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36" idx="2"/>
            <a:endCxn id="130" idx="0"/>
          </p:cNvCxnSpPr>
          <p:nvPr/>
        </p:nvCxnSpPr>
        <p:spPr>
          <a:xfrm flipH="1">
            <a:off x="8858596" y="1675377"/>
            <a:ext cx="1945" cy="58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0" idx="2"/>
            <a:endCxn id="120" idx="0"/>
          </p:cNvCxnSpPr>
          <p:nvPr/>
        </p:nvCxnSpPr>
        <p:spPr>
          <a:xfrm flipH="1">
            <a:off x="8857562" y="2497270"/>
            <a:ext cx="1034" cy="89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577294" y="1048999"/>
            <a:ext cx="3283247" cy="397343"/>
            <a:chOff x="176603" y="1003708"/>
            <a:chExt cx="3283247" cy="397343"/>
          </a:xfrm>
        </p:grpSpPr>
        <p:cxnSp>
          <p:nvCxnSpPr>
            <p:cNvPr id="69" name="Straight Arrow Connector 68"/>
            <p:cNvCxnSpPr>
              <a:endCxn id="36" idx="0"/>
            </p:cNvCxnSpPr>
            <p:nvPr/>
          </p:nvCxnSpPr>
          <p:spPr>
            <a:xfrm>
              <a:off x="627136" y="1275846"/>
              <a:ext cx="2832714" cy="1252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76603" y="1003708"/>
              <a:ext cx="19692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ClientLaunch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on Spot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4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SpotRequestMessageInstancePendingTerminationDetected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force_termination_pendng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1433783000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120" idx="4"/>
            <a:endCxn id="64" idx="0"/>
          </p:cNvCxnSpPr>
          <p:nvPr/>
        </p:nvCxnSpPr>
        <p:spPr>
          <a:xfrm flipH="1">
            <a:off x="4677640" y="3018525"/>
            <a:ext cx="4179922" cy="1933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0" idx="4"/>
            <a:endCxn id="96" idx="0"/>
          </p:cNvCxnSpPr>
          <p:nvPr/>
        </p:nvCxnSpPr>
        <p:spPr>
          <a:xfrm>
            <a:off x="8857562" y="3018525"/>
            <a:ext cx="1800062" cy="1933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8935" y="258653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SpotRequestMessageCheckStatus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627698"/>
            <a:ext cx="4291770" cy="3143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SpotMasterMessageResubmitFailedRequest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SpotRequestMessageCheckStatus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Instance_complete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1433784000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1433783000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Elbow Connector 57"/>
          <p:cNvCxnSpPr/>
          <p:nvPr/>
        </p:nvCxnSpPr>
        <p:spPr>
          <a:xfrm rot="10800000">
            <a:off x="5240931" y="1560861"/>
            <a:ext cx="1248005" cy="12416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29" idx="2"/>
            <a:endCxn id="64" idx="0"/>
          </p:cNvCxnSpPr>
          <p:nvPr/>
        </p:nvCxnSpPr>
        <p:spPr>
          <a:xfrm flipH="1">
            <a:off x="4677640" y="3076575"/>
            <a:ext cx="4183364" cy="1874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20" idx="4"/>
          </p:cNvCxnSpPr>
          <p:nvPr/>
        </p:nvCxnSpPr>
        <p:spPr>
          <a:xfrm>
            <a:off x="8857562" y="3018525"/>
            <a:ext cx="77118" cy="1911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6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7954" y="1846292"/>
            <a:ext cx="11532295" cy="1556331"/>
            <a:chOff x="277954" y="2170142"/>
            <a:chExt cx="11532295" cy="2384348"/>
          </a:xfrm>
        </p:grpSpPr>
        <p:sp>
          <p:nvSpPr>
            <p:cNvPr id="118" name="Rectangle 117"/>
            <p:cNvSpPr/>
            <p:nvPr/>
          </p:nvSpPr>
          <p:spPr>
            <a:xfrm>
              <a:off x="430354" y="23225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7954" y="2170142"/>
              <a:ext cx="11379895" cy="223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t2.micro Instances</a:t>
              </a:r>
              <a:endPara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49160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611" y="2180257"/>
            <a:ext cx="4959683" cy="8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05113" y="2257858"/>
            <a:ext cx="1779863" cy="23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MasterDispatcher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81162" y="2185545"/>
            <a:ext cx="4959683" cy="891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968664" y="2262288"/>
            <a:ext cx="1779863" cy="23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RequestDispatcher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89969" y="2644586"/>
            <a:ext cx="4737253" cy="431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SpotRequestMessageSpotRequestInitiated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49160" y="2571695"/>
            <a:ext cx="4291770" cy="4278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SpotMasterMessageResubmitFailedRequest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9161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7706" y="1040693"/>
            <a:ext cx="429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SQS Queue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4656" y="1446342"/>
            <a:ext cx="4291769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SpotRequestMessageSpotRequestInitiated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77954" y="3627395"/>
            <a:ext cx="11532295" cy="2954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355" y="4122867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0354" y="3793112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spotbatch.spotmaster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1505" y="4122867"/>
            <a:ext cx="2527934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s</a:t>
            </a:r>
            <a:r>
              <a:rPr lang="en-US" sz="1400" i="1" dirty="0" err="1" smtClean="0">
                <a:solidFill>
                  <a:schemeClr val="tx1"/>
                </a:solidFill>
              </a:rPr>
              <a:t>pot_master_state_code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439" y="4122867"/>
            <a:ext cx="116984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0537" y="4122867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40731" y="4122867"/>
            <a:ext cx="133078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num_instances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82764" y="4122867"/>
            <a:ext cx="2314575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num_requests_complete_ok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0355" y="43609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11505" y="4360992"/>
            <a:ext cx="2527934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waiting_instances_complete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39439" y="4360992"/>
            <a:ext cx="116984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1433781000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0537" y="43609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0731" y="4360992"/>
            <a:ext cx="133078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82764" y="4360992"/>
            <a:ext cx="2314575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88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9879" y="4621787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spotbatch.spotrequest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02180" y="4951542"/>
            <a:ext cx="2150920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spot_request_state_code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88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B1B1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2180" y="5189667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instance_complete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88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C1C1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02180" y="5427792"/>
            <a:ext cx="2150920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spot_request_in_progress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21030" y="4951542"/>
            <a:ext cx="1569896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spot_master_uuid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21030" y="5189667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1030" y="5427792"/>
            <a:ext cx="1569896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A1A1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64354" y="4951542"/>
            <a:ext cx="146512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attempt_number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407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 smtClean="0">
                <a:solidFill>
                  <a:schemeClr val="tx1"/>
                </a:solidFill>
              </a:rPr>
              <a:t>ts_start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64354" y="5189667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407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1433782000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4354" y="5427792"/>
            <a:ext cx="146512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407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1433785000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59927" y="4951542"/>
            <a:ext cx="1208941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s_end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59927" y="5189667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1433784000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9927" y="5427792"/>
            <a:ext cx="1208941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679127" y="4951542"/>
            <a:ext cx="1956993" cy="22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</a:rPr>
              <a:t>s_pending_termination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679127" y="5189667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1433783000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679127" y="5427792"/>
            <a:ext cx="1956993" cy="229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9879" y="5775031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spotbatch.spotbatchjobparm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0354" y="6124654"/>
            <a:ext cx="4291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spotbatch.spotrsakey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Elbow Connector 57"/>
          <p:cNvCxnSpPr>
            <a:endCxn id="36" idx="1"/>
          </p:cNvCxnSpPr>
          <p:nvPr/>
        </p:nvCxnSpPr>
        <p:spPr>
          <a:xfrm flipV="1">
            <a:off x="5240931" y="1560860"/>
            <a:ext cx="1473725" cy="12484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29" idx="2"/>
            <a:endCxn id="70" idx="2"/>
          </p:cNvCxnSpPr>
          <p:nvPr/>
        </p:nvCxnSpPr>
        <p:spPr>
          <a:xfrm flipH="1">
            <a:off x="1224828" y="3076575"/>
            <a:ext cx="7636176" cy="2342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" idx="2"/>
            <a:endCxn id="119" idx="0"/>
          </p:cNvCxnSpPr>
          <p:nvPr/>
        </p:nvCxnSpPr>
        <p:spPr>
          <a:xfrm flipH="1">
            <a:off x="3095045" y="1675377"/>
            <a:ext cx="1" cy="582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9" idx="2"/>
            <a:endCxn id="128" idx="0"/>
          </p:cNvCxnSpPr>
          <p:nvPr/>
        </p:nvCxnSpPr>
        <p:spPr>
          <a:xfrm>
            <a:off x="3095045" y="2497270"/>
            <a:ext cx="0" cy="74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6" idx="2"/>
            <a:endCxn id="130" idx="0"/>
          </p:cNvCxnSpPr>
          <p:nvPr/>
        </p:nvCxnSpPr>
        <p:spPr>
          <a:xfrm flipH="1">
            <a:off x="8858596" y="1675377"/>
            <a:ext cx="1945" cy="58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0" idx="2"/>
            <a:endCxn id="120" idx="0"/>
          </p:cNvCxnSpPr>
          <p:nvPr/>
        </p:nvCxnSpPr>
        <p:spPr>
          <a:xfrm>
            <a:off x="8858596" y="2497270"/>
            <a:ext cx="0" cy="147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3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6" grpId="0" animBg="1"/>
      <p:bldP spid="91" grpId="0" animBg="1"/>
      <p:bldP spid="9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099603" cy="4695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spot_request_in_progress -&gt; instance_starting -&gt;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instance_running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-&gt; instance_complete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Note: Various Termination Sequences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Termination After Spot Fulfilled and Before Instance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tarts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Termination During instance_starting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Various Constraints</a:t>
            </a:r>
          </a:p>
          <a:p>
            <a:pPr>
              <a:lnSpc>
                <a:spcPct val="11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99" y="1240581"/>
            <a:ext cx="1086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Flow from this point…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099603" cy="4695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Command File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Command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RemoteRunThread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 of from/to files and command name</a:t>
            </a:r>
          </a:p>
          <a:p>
            <a:pPr>
              <a:lnSpc>
                <a:spcPct val="11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99" y="1240581"/>
            <a:ext cx="1086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406" y="301271"/>
            <a:ext cx="740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Instance Batch Manager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599" y="1240581"/>
            <a:ext cx="822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Stateless </a:t>
            </a:r>
            <a:r>
              <a:rPr lang="en-US" sz="2800" b="1" dirty="0" err="1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Overview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267594" cy="47810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Machine Implemented In Small Discrete Chunks Of Stateless Code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Is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Very Short Execution Times (Seconds)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Future Objective – Deploy To AWS Lambda (Not There Yet…)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In Each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Asynchronous – No Polling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406" y="301271"/>
            <a:ext cx="740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Instance Batch Manager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0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099603" cy="4695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Managed Policies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user for development and role for dispatchers, both using the same Managed Policy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Exception Handling from the beginning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Assume any connection will fail – write recovery code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Just because it looks synchronous in the Console…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i.e. Security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Group must exist before adding ingress/egress rules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Consistent Naming Conventions for resources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all or nothing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99" y="1240581"/>
            <a:ext cx="1086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406" y="301271"/>
            <a:ext cx="740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Instance Batch Manager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099603" cy="4695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AWS Collections – all or nothing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Roles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Temporary Credentials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Can’t use STS on EC2 Instance using assigned Role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Issue for Delegation, i.e. Redshift UNLOAD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Instance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etadata on EC2 Instance, STS on Local Dev Box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Disk 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can be a challenge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SSH Expects Key 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Disk, SCP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Expects “From” File On Disk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Of The Typical Distributed Programming Issues Complicated By Need To Thoroughly Understand AWS Services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99" y="1240581"/>
            <a:ext cx="1086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406" y="301271"/>
            <a:ext cx="740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Instance Batch Manager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099603" cy="469556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more and bigger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attribute – easier to visually track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Max Execution Time, then Cancel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Periodic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monitor for health issues, i.e. missing heartbeats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Periodic monitor for expired resources, i.e. old SG’s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Tomcat and Servlet for Monitor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Job Submission SQS Queue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Extract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subset to MySQL RDS,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Fall Back to On-Demand after Max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Attempts/Time</a:t>
            </a:r>
          </a:p>
          <a:p>
            <a:pPr>
              <a:lnSpc>
                <a:spcPct val="11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Pre/Post Execution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99" y="1240581"/>
            <a:ext cx="1086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406" y="301271"/>
            <a:ext cx="740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Instance Batch Manager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99" y="5069835"/>
            <a:ext cx="2362200" cy="146417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-15068"/>
            <a:ext cx="12192000" cy="4656948"/>
            <a:chOff x="0" y="-15068"/>
            <a:chExt cx="12192000" cy="4656948"/>
          </a:xfrm>
        </p:grpSpPr>
        <p:sp>
          <p:nvSpPr>
            <p:cNvPr id="14" name="Rectangle 13"/>
            <p:cNvSpPr/>
            <p:nvPr/>
          </p:nvSpPr>
          <p:spPr>
            <a:xfrm>
              <a:off x="0" y="-14480"/>
              <a:ext cx="12192000" cy="4656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3099" y="3926997"/>
              <a:ext cx="3408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50000"/>
                    </a:schemeClr>
                  </a:solidFill>
                </a:rPr>
                <a:t>Enterprise Intelligence</a:t>
              </a:r>
              <a:endParaRPr lang="en-US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" y="-15068"/>
              <a:ext cx="8908374" cy="465694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437687" y="32896"/>
              <a:ext cx="4956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245A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Enterprise Intelligence</a:t>
              </a:r>
              <a:endParaRPr lang="en-US" sz="3200" b="1" dirty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22" y="5227957"/>
            <a:ext cx="924822" cy="1275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10" y="5227957"/>
            <a:ext cx="960878" cy="1260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64" y="5273677"/>
            <a:ext cx="1229824" cy="12298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36222" y="4758822"/>
            <a:ext cx="270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Technology Partners: </a:t>
            </a:r>
            <a:endParaRPr lang="en-US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13" y="5186767"/>
            <a:ext cx="3471341" cy="14168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204575" y="1656830"/>
            <a:ext cx="2695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AWS Spot Instance Batch Manager</a:t>
            </a:r>
          </a:p>
        </p:txBody>
      </p:sp>
    </p:spTree>
    <p:extLst>
      <p:ext uri="{BB962C8B-B14F-4D97-AF65-F5344CB8AC3E}">
        <p14:creationId xmlns:p14="http://schemas.microsoft.com/office/powerpoint/2010/main" val="14642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599" y="1240581"/>
            <a:ext cx="822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Stateless </a:t>
            </a:r>
            <a:r>
              <a:rPr lang="en-US" sz="2800" b="1" dirty="0" err="1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High Level Process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267594" cy="47810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Inbound Message Contains Name Of Target Service And UUID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Reflection to Instantiate Target Service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Call Target Service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State 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Target Service Is Executed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 State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Another Message With A Delay timer</a:t>
            </a:r>
          </a:p>
          <a:p>
            <a:pPr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406" y="301271"/>
            <a:ext cx="740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Instance Batch Manager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2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599" y="1240581"/>
            <a:ext cx="822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Master/Request Concepts 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267594" cy="47810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One Master per Job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Manages Master Resources (KP, SG, Role) and Requests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One Request per Spot Attempt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Manages User Script Execution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ClientLaunch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on Spot Instance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Job submitted for 3 Spot Instances, first attempt encounters constraint, second attempt succeeds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 Master, 6 Requests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406" y="301271"/>
            <a:ext cx="740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Instance Batch Manager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2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599" y="1240581"/>
            <a:ext cx="822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ClientLaunch</a:t>
            </a:r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Objectives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267594" cy="47810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 Of User Program/Script On Spot Instance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Detect Exceptions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Save Return Code,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std_out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std_err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Send Completion Message To Request Queue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Periodic Status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Send Heartbeat Message To Request Queue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Monitor AWS-initiated Termination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AWS Gives A “Two Minute Warning” Before Termination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Poll Instance Metadata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Send Pending Termination Message To Request Queue</a:t>
            </a:r>
          </a:p>
          <a:p>
            <a:pPr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406" y="301271"/>
            <a:ext cx="740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Instance Batch Manager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491"/>
            <a:ext cx="12192000" cy="858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7" y="94875"/>
            <a:ext cx="1766047" cy="1094656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48640" y="1828800"/>
            <a:ext cx="11099603" cy="4695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Batch Job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Same Values For Every Job Execution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IAM Permissions, AMI 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Regions/VPC’s/Subnets to Check for Spot Prices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Commands Executed Before User Script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Job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Different Values For Each Job Execution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Specific To A Given User Script 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Passed To User Script On Spot Instance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tored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spotmaster.spotbatchjobparm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99" y="1240581"/>
            <a:ext cx="1086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45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Parameter Files</a:t>
            </a:r>
            <a:endParaRPr lang="en-US" sz="2800" b="1" dirty="0">
              <a:solidFill>
                <a:srgbClr val="245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407" y="301271"/>
            <a:ext cx="621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 Instance Batch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24253</TotalTime>
  <Words>2319</Words>
  <Application>Microsoft Office PowerPoint</Application>
  <PresentationFormat>Widescreen</PresentationFormat>
  <Paragraphs>1329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Galliano</dc:creator>
  <cp:lastModifiedBy>Pete Zybrick</cp:lastModifiedBy>
  <cp:revision>773</cp:revision>
  <dcterms:created xsi:type="dcterms:W3CDTF">2014-02-05T07:45:16Z</dcterms:created>
  <dcterms:modified xsi:type="dcterms:W3CDTF">2015-06-11T12:04:44Z</dcterms:modified>
</cp:coreProperties>
</file>