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6" r:id="rId8"/>
    <p:sldId id="263" r:id="rId9"/>
    <p:sldId id="267" r:id="rId10"/>
    <p:sldId id="268" r:id="rId11"/>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1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23A5FB-EAB6-4E27-9CFC-C85F0069CC4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F858BFA3-265E-4538-AB96-9D61B3D85F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A268E0D8-2D0E-4112-A349-F0279AB4F324}"/>
              </a:ext>
            </a:extLst>
          </p:cNvPr>
          <p:cNvSpPr>
            <a:spLocks noGrp="1"/>
          </p:cNvSpPr>
          <p:nvPr>
            <p:ph type="dt" sz="half" idx="10"/>
          </p:nvPr>
        </p:nvSpPr>
        <p:spPr/>
        <p:txBody>
          <a:bodyPr/>
          <a:lstStyle/>
          <a:p>
            <a:fld id="{F8B94724-A985-4A90-95F2-F2706F7C03CF}" type="datetimeFigureOut">
              <a:rPr lang="es-AR" smtClean="0"/>
              <a:t>21/11/2017</a:t>
            </a:fld>
            <a:endParaRPr lang="es-AR"/>
          </a:p>
        </p:txBody>
      </p:sp>
      <p:sp>
        <p:nvSpPr>
          <p:cNvPr id="5" name="Marcador de pie de página 4">
            <a:extLst>
              <a:ext uri="{FF2B5EF4-FFF2-40B4-BE49-F238E27FC236}">
                <a16:creationId xmlns:a16="http://schemas.microsoft.com/office/drawing/2014/main" id="{B2DD43DE-C0D8-44A3-A3C5-91993AAA715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F62F3F5E-A0CE-4077-AEA0-77F1C136A296}"/>
              </a:ext>
            </a:extLst>
          </p:cNvPr>
          <p:cNvSpPr>
            <a:spLocks noGrp="1"/>
          </p:cNvSpPr>
          <p:nvPr>
            <p:ph type="sldNum" sz="quarter" idx="12"/>
          </p:nvPr>
        </p:nvSpPr>
        <p:spPr/>
        <p:txBody>
          <a:bodyPr/>
          <a:lstStyle/>
          <a:p>
            <a:fld id="{0CB780C6-CC0D-48F8-998F-098F981CFD0F}" type="slidenum">
              <a:rPr lang="es-AR" smtClean="0"/>
              <a:t>‹Nº›</a:t>
            </a:fld>
            <a:endParaRPr lang="es-AR"/>
          </a:p>
        </p:txBody>
      </p:sp>
    </p:spTree>
    <p:extLst>
      <p:ext uri="{BB962C8B-B14F-4D97-AF65-F5344CB8AC3E}">
        <p14:creationId xmlns:p14="http://schemas.microsoft.com/office/powerpoint/2010/main" val="2891810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66E262-FA39-49E9-9A60-961E2D8C1A34}"/>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F2AFFFED-0FA2-4A59-B1C9-9AE72107BF08}"/>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BAECECF6-1B67-4174-A7A7-DDB4C845E478}"/>
              </a:ext>
            </a:extLst>
          </p:cNvPr>
          <p:cNvSpPr>
            <a:spLocks noGrp="1"/>
          </p:cNvSpPr>
          <p:nvPr>
            <p:ph type="dt" sz="half" idx="10"/>
          </p:nvPr>
        </p:nvSpPr>
        <p:spPr/>
        <p:txBody>
          <a:bodyPr/>
          <a:lstStyle/>
          <a:p>
            <a:fld id="{F8B94724-A985-4A90-95F2-F2706F7C03CF}" type="datetimeFigureOut">
              <a:rPr lang="es-AR" smtClean="0"/>
              <a:t>21/11/2017</a:t>
            </a:fld>
            <a:endParaRPr lang="es-AR"/>
          </a:p>
        </p:txBody>
      </p:sp>
      <p:sp>
        <p:nvSpPr>
          <p:cNvPr id="5" name="Marcador de pie de página 4">
            <a:extLst>
              <a:ext uri="{FF2B5EF4-FFF2-40B4-BE49-F238E27FC236}">
                <a16:creationId xmlns:a16="http://schemas.microsoft.com/office/drawing/2014/main" id="{DBBFF119-4220-43E0-8DEC-A9C592EFB8D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3FE0267-FFBE-4F56-89CB-4B3F7A5F595E}"/>
              </a:ext>
            </a:extLst>
          </p:cNvPr>
          <p:cNvSpPr>
            <a:spLocks noGrp="1"/>
          </p:cNvSpPr>
          <p:nvPr>
            <p:ph type="sldNum" sz="quarter" idx="12"/>
          </p:nvPr>
        </p:nvSpPr>
        <p:spPr/>
        <p:txBody>
          <a:bodyPr/>
          <a:lstStyle/>
          <a:p>
            <a:fld id="{0CB780C6-CC0D-48F8-998F-098F981CFD0F}" type="slidenum">
              <a:rPr lang="es-AR" smtClean="0"/>
              <a:t>‹Nº›</a:t>
            </a:fld>
            <a:endParaRPr lang="es-AR"/>
          </a:p>
        </p:txBody>
      </p:sp>
    </p:spTree>
    <p:extLst>
      <p:ext uri="{BB962C8B-B14F-4D97-AF65-F5344CB8AC3E}">
        <p14:creationId xmlns:p14="http://schemas.microsoft.com/office/powerpoint/2010/main" val="343816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F296AA6-A83D-40D5-B744-825E0A7062F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6AA3E91B-C9EF-4335-B3CC-D985B101C5C3}"/>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43322E9B-5D52-47EE-AF96-034C9C76573C}"/>
              </a:ext>
            </a:extLst>
          </p:cNvPr>
          <p:cNvSpPr>
            <a:spLocks noGrp="1"/>
          </p:cNvSpPr>
          <p:nvPr>
            <p:ph type="dt" sz="half" idx="10"/>
          </p:nvPr>
        </p:nvSpPr>
        <p:spPr/>
        <p:txBody>
          <a:bodyPr/>
          <a:lstStyle/>
          <a:p>
            <a:fld id="{F8B94724-A985-4A90-95F2-F2706F7C03CF}" type="datetimeFigureOut">
              <a:rPr lang="es-AR" smtClean="0"/>
              <a:t>21/11/2017</a:t>
            </a:fld>
            <a:endParaRPr lang="es-AR"/>
          </a:p>
        </p:txBody>
      </p:sp>
      <p:sp>
        <p:nvSpPr>
          <p:cNvPr id="5" name="Marcador de pie de página 4">
            <a:extLst>
              <a:ext uri="{FF2B5EF4-FFF2-40B4-BE49-F238E27FC236}">
                <a16:creationId xmlns:a16="http://schemas.microsoft.com/office/drawing/2014/main" id="{69A6142B-5F33-4A83-91DA-E3A1B241EC8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6060BFB9-BFBC-4E4E-91FB-4342023BDB1B}"/>
              </a:ext>
            </a:extLst>
          </p:cNvPr>
          <p:cNvSpPr>
            <a:spLocks noGrp="1"/>
          </p:cNvSpPr>
          <p:nvPr>
            <p:ph type="sldNum" sz="quarter" idx="12"/>
          </p:nvPr>
        </p:nvSpPr>
        <p:spPr/>
        <p:txBody>
          <a:bodyPr/>
          <a:lstStyle/>
          <a:p>
            <a:fld id="{0CB780C6-CC0D-48F8-998F-098F981CFD0F}" type="slidenum">
              <a:rPr lang="es-AR" smtClean="0"/>
              <a:t>‹Nº›</a:t>
            </a:fld>
            <a:endParaRPr lang="es-AR"/>
          </a:p>
        </p:txBody>
      </p:sp>
    </p:spTree>
    <p:extLst>
      <p:ext uri="{BB962C8B-B14F-4D97-AF65-F5344CB8AC3E}">
        <p14:creationId xmlns:p14="http://schemas.microsoft.com/office/powerpoint/2010/main" val="847385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DE2FF0-4DA6-4EF0-BFF0-B10DFB4DA2C0}"/>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209EC339-5FCB-4298-A1DE-A0E6A6734EA3}"/>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75400AFB-57F3-4D44-8DCF-0F467C4059B3}"/>
              </a:ext>
            </a:extLst>
          </p:cNvPr>
          <p:cNvSpPr>
            <a:spLocks noGrp="1"/>
          </p:cNvSpPr>
          <p:nvPr>
            <p:ph type="dt" sz="half" idx="10"/>
          </p:nvPr>
        </p:nvSpPr>
        <p:spPr/>
        <p:txBody>
          <a:bodyPr/>
          <a:lstStyle/>
          <a:p>
            <a:fld id="{F8B94724-A985-4A90-95F2-F2706F7C03CF}" type="datetimeFigureOut">
              <a:rPr lang="es-AR" smtClean="0"/>
              <a:t>21/11/2017</a:t>
            </a:fld>
            <a:endParaRPr lang="es-AR"/>
          </a:p>
        </p:txBody>
      </p:sp>
      <p:sp>
        <p:nvSpPr>
          <p:cNvPr id="5" name="Marcador de pie de página 4">
            <a:extLst>
              <a:ext uri="{FF2B5EF4-FFF2-40B4-BE49-F238E27FC236}">
                <a16:creationId xmlns:a16="http://schemas.microsoft.com/office/drawing/2014/main" id="{B6796BBF-0D83-40EE-9266-FC382A4F591B}"/>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2955DCB4-F78F-4A8C-9F9B-F29A1C9A0D34}"/>
              </a:ext>
            </a:extLst>
          </p:cNvPr>
          <p:cNvSpPr>
            <a:spLocks noGrp="1"/>
          </p:cNvSpPr>
          <p:nvPr>
            <p:ph type="sldNum" sz="quarter" idx="12"/>
          </p:nvPr>
        </p:nvSpPr>
        <p:spPr/>
        <p:txBody>
          <a:bodyPr/>
          <a:lstStyle/>
          <a:p>
            <a:fld id="{0CB780C6-CC0D-48F8-998F-098F981CFD0F}" type="slidenum">
              <a:rPr lang="es-AR" smtClean="0"/>
              <a:t>‹Nº›</a:t>
            </a:fld>
            <a:endParaRPr lang="es-AR"/>
          </a:p>
        </p:txBody>
      </p:sp>
    </p:spTree>
    <p:extLst>
      <p:ext uri="{BB962C8B-B14F-4D97-AF65-F5344CB8AC3E}">
        <p14:creationId xmlns:p14="http://schemas.microsoft.com/office/powerpoint/2010/main" val="881354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08F625-D91E-43E1-97B5-24D87853784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AAAC809C-B0A4-481E-985B-FFE1773BA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AED12F94-D5EC-4FDD-A6AC-EEF7095CD5F1}"/>
              </a:ext>
            </a:extLst>
          </p:cNvPr>
          <p:cNvSpPr>
            <a:spLocks noGrp="1"/>
          </p:cNvSpPr>
          <p:nvPr>
            <p:ph type="dt" sz="half" idx="10"/>
          </p:nvPr>
        </p:nvSpPr>
        <p:spPr/>
        <p:txBody>
          <a:bodyPr/>
          <a:lstStyle/>
          <a:p>
            <a:fld id="{F8B94724-A985-4A90-95F2-F2706F7C03CF}" type="datetimeFigureOut">
              <a:rPr lang="es-AR" smtClean="0"/>
              <a:t>21/11/2017</a:t>
            </a:fld>
            <a:endParaRPr lang="es-AR"/>
          </a:p>
        </p:txBody>
      </p:sp>
      <p:sp>
        <p:nvSpPr>
          <p:cNvPr id="5" name="Marcador de pie de página 4">
            <a:extLst>
              <a:ext uri="{FF2B5EF4-FFF2-40B4-BE49-F238E27FC236}">
                <a16:creationId xmlns:a16="http://schemas.microsoft.com/office/drawing/2014/main" id="{8BF47234-A9D0-424E-A824-C6EA68523299}"/>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86D6E55A-1CEA-4B4E-AA4C-0EE12825E47C}"/>
              </a:ext>
            </a:extLst>
          </p:cNvPr>
          <p:cNvSpPr>
            <a:spLocks noGrp="1"/>
          </p:cNvSpPr>
          <p:nvPr>
            <p:ph type="sldNum" sz="quarter" idx="12"/>
          </p:nvPr>
        </p:nvSpPr>
        <p:spPr/>
        <p:txBody>
          <a:bodyPr/>
          <a:lstStyle/>
          <a:p>
            <a:fld id="{0CB780C6-CC0D-48F8-998F-098F981CFD0F}" type="slidenum">
              <a:rPr lang="es-AR" smtClean="0"/>
              <a:t>‹Nº›</a:t>
            </a:fld>
            <a:endParaRPr lang="es-AR"/>
          </a:p>
        </p:txBody>
      </p:sp>
    </p:spTree>
    <p:extLst>
      <p:ext uri="{BB962C8B-B14F-4D97-AF65-F5344CB8AC3E}">
        <p14:creationId xmlns:p14="http://schemas.microsoft.com/office/powerpoint/2010/main" val="385970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7F7464-98FD-497D-A8DC-8429A876CE11}"/>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2CCE301E-B808-4432-914F-7114D9096235}"/>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F7308F4C-0B11-4F30-A62D-155875000F5D}"/>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ECAC64CB-FAEB-48B7-B88E-FC3C66AF4F9D}"/>
              </a:ext>
            </a:extLst>
          </p:cNvPr>
          <p:cNvSpPr>
            <a:spLocks noGrp="1"/>
          </p:cNvSpPr>
          <p:nvPr>
            <p:ph type="dt" sz="half" idx="10"/>
          </p:nvPr>
        </p:nvSpPr>
        <p:spPr/>
        <p:txBody>
          <a:bodyPr/>
          <a:lstStyle/>
          <a:p>
            <a:fld id="{F8B94724-A985-4A90-95F2-F2706F7C03CF}" type="datetimeFigureOut">
              <a:rPr lang="es-AR" smtClean="0"/>
              <a:t>21/11/2017</a:t>
            </a:fld>
            <a:endParaRPr lang="es-AR"/>
          </a:p>
        </p:txBody>
      </p:sp>
      <p:sp>
        <p:nvSpPr>
          <p:cNvPr id="6" name="Marcador de pie de página 5">
            <a:extLst>
              <a:ext uri="{FF2B5EF4-FFF2-40B4-BE49-F238E27FC236}">
                <a16:creationId xmlns:a16="http://schemas.microsoft.com/office/drawing/2014/main" id="{BBE286EA-3F99-484E-894C-04B64A7114CD}"/>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704B8B34-11F2-457A-8C59-590D0914479A}"/>
              </a:ext>
            </a:extLst>
          </p:cNvPr>
          <p:cNvSpPr>
            <a:spLocks noGrp="1"/>
          </p:cNvSpPr>
          <p:nvPr>
            <p:ph type="sldNum" sz="quarter" idx="12"/>
          </p:nvPr>
        </p:nvSpPr>
        <p:spPr/>
        <p:txBody>
          <a:bodyPr/>
          <a:lstStyle/>
          <a:p>
            <a:fld id="{0CB780C6-CC0D-48F8-998F-098F981CFD0F}" type="slidenum">
              <a:rPr lang="es-AR" smtClean="0"/>
              <a:t>‹Nº›</a:t>
            </a:fld>
            <a:endParaRPr lang="es-AR"/>
          </a:p>
        </p:txBody>
      </p:sp>
    </p:spTree>
    <p:extLst>
      <p:ext uri="{BB962C8B-B14F-4D97-AF65-F5344CB8AC3E}">
        <p14:creationId xmlns:p14="http://schemas.microsoft.com/office/powerpoint/2010/main" val="57418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D80D0E-9444-4F92-876E-D4C8F26D2DE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7A73AA27-2A66-4BFA-904A-A8026A459C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FC739983-B71E-4D09-830B-8C9B02A7CA53}"/>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1BB6A824-34E6-46EC-ADFA-BB265AA94B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2287DCDF-E710-40A2-BE42-101C61E5185C}"/>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A6DB7B84-4D69-42C6-8277-232BC03198FF}"/>
              </a:ext>
            </a:extLst>
          </p:cNvPr>
          <p:cNvSpPr>
            <a:spLocks noGrp="1"/>
          </p:cNvSpPr>
          <p:nvPr>
            <p:ph type="dt" sz="half" idx="10"/>
          </p:nvPr>
        </p:nvSpPr>
        <p:spPr/>
        <p:txBody>
          <a:bodyPr/>
          <a:lstStyle/>
          <a:p>
            <a:fld id="{F8B94724-A985-4A90-95F2-F2706F7C03CF}" type="datetimeFigureOut">
              <a:rPr lang="es-AR" smtClean="0"/>
              <a:t>21/11/2017</a:t>
            </a:fld>
            <a:endParaRPr lang="es-AR"/>
          </a:p>
        </p:txBody>
      </p:sp>
      <p:sp>
        <p:nvSpPr>
          <p:cNvPr id="8" name="Marcador de pie de página 7">
            <a:extLst>
              <a:ext uri="{FF2B5EF4-FFF2-40B4-BE49-F238E27FC236}">
                <a16:creationId xmlns:a16="http://schemas.microsoft.com/office/drawing/2014/main" id="{83BAD160-876E-4945-8294-A23C7713A66A}"/>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C5FD4712-6E51-42DC-8D2A-BDF5F04521AE}"/>
              </a:ext>
            </a:extLst>
          </p:cNvPr>
          <p:cNvSpPr>
            <a:spLocks noGrp="1"/>
          </p:cNvSpPr>
          <p:nvPr>
            <p:ph type="sldNum" sz="quarter" idx="12"/>
          </p:nvPr>
        </p:nvSpPr>
        <p:spPr/>
        <p:txBody>
          <a:bodyPr/>
          <a:lstStyle/>
          <a:p>
            <a:fld id="{0CB780C6-CC0D-48F8-998F-098F981CFD0F}" type="slidenum">
              <a:rPr lang="es-AR" smtClean="0"/>
              <a:t>‹Nº›</a:t>
            </a:fld>
            <a:endParaRPr lang="es-AR"/>
          </a:p>
        </p:txBody>
      </p:sp>
    </p:spTree>
    <p:extLst>
      <p:ext uri="{BB962C8B-B14F-4D97-AF65-F5344CB8AC3E}">
        <p14:creationId xmlns:p14="http://schemas.microsoft.com/office/powerpoint/2010/main" val="2000829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5AEC17-2DE7-4A56-BC08-53A262BEDD6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BC1341ED-D49A-462E-BF77-CF24648DC392}"/>
              </a:ext>
            </a:extLst>
          </p:cNvPr>
          <p:cNvSpPr>
            <a:spLocks noGrp="1"/>
          </p:cNvSpPr>
          <p:nvPr>
            <p:ph type="dt" sz="half" idx="10"/>
          </p:nvPr>
        </p:nvSpPr>
        <p:spPr/>
        <p:txBody>
          <a:bodyPr/>
          <a:lstStyle/>
          <a:p>
            <a:fld id="{F8B94724-A985-4A90-95F2-F2706F7C03CF}" type="datetimeFigureOut">
              <a:rPr lang="es-AR" smtClean="0"/>
              <a:t>21/11/2017</a:t>
            </a:fld>
            <a:endParaRPr lang="es-AR"/>
          </a:p>
        </p:txBody>
      </p:sp>
      <p:sp>
        <p:nvSpPr>
          <p:cNvPr id="4" name="Marcador de pie de página 3">
            <a:extLst>
              <a:ext uri="{FF2B5EF4-FFF2-40B4-BE49-F238E27FC236}">
                <a16:creationId xmlns:a16="http://schemas.microsoft.com/office/drawing/2014/main" id="{C770DEBD-7701-4DC3-B7DC-1E5B6D8ACB97}"/>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0E5F9B6E-93C9-45A9-BCF0-33363D09F23F}"/>
              </a:ext>
            </a:extLst>
          </p:cNvPr>
          <p:cNvSpPr>
            <a:spLocks noGrp="1"/>
          </p:cNvSpPr>
          <p:nvPr>
            <p:ph type="sldNum" sz="quarter" idx="12"/>
          </p:nvPr>
        </p:nvSpPr>
        <p:spPr/>
        <p:txBody>
          <a:bodyPr/>
          <a:lstStyle/>
          <a:p>
            <a:fld id="{0CB780C6-CC0D-48F8-998F-098F981CFD0F}" type="slidenum">
              <a:rPr lang="es-AR" smtClean="0"/>
              <a:t>‹Nº›</a:t>
            </a:fld>
            <a:endParaRPr lang="es-AR"/>
          </a:p>
        </p:txBody>
      </p:sp>
    </p:spTree>
    <p:extLst>
      <p:ext uri="{BB962C8B-B14F-4D97-AF65-F5344CB8AC3E}">
        <p14:creationId xmlns:p14="http://schemas.microsoft.com/office/powerpoint/2010/main" val="8698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DECF80A-18B3-4C64-8DEA-30BD3FAE48AB}"/>
              </a:ext>
            </a:extLst>
          </p:cNvPr>
          <p:cNvSpPr>
            <a:spLocks noGrp="1"/>
          </p:cNvSpPr>
          <p:nvPr>
            <p:ph type="dt" sz="half" idx="10"/>
          </p:nvPr>
        </p:nvSpPr>
        <p:spPr/>
        <p:txBody>
          <a:bodyPr/>
          <a:lstStyle/>
          <a:p>
            <a:fld id="{F8B94724-A985-4A90-95F2-F2706F7C03CF}" type="datetimeFigureOut">
              <a:rPr lang="es-AR" smtClean="0"/>
              <a:t>21/11/2017</a:t>
            </a:fld>
            <a:endParaRPr lang="es-AR"/>
          </a:p>
        </p:txBody>
      </p:sp>
      <p:sp>
        <p:nvSpPr>
          <p:cNvPr id="3" name="Marcador de pie de página 2">
            <a:extLst>
              <a:ext uri="{FF2B5EF4-FFF2-40B4-BE49-F238E27FC236}">
                <a16:creationId xmlns:a16="http://schemas.microsoft.com/office/drawing/2014/main" id="{D48521EB-7F99-4CEA-9501-7E4F880FB21A}"/>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23CD0745-B962-4AA2-8589-007C4B0403DC}"/>
              </a:ext>
            </a:extLst>
          </p:cNvPr>
          <p:cNvSpPr>
            <a:spLocks noGrp="1"/>
          </p:cNvSpPr>
          <p:nvPr>
            <p:ph type="sldNum" sz="quarter" idx="12"/>
          </p:nvPr>
        </p:nvSpPr>
        <p:spPr/>
        <p:txBody>
          <a:bodyPr/>
          <a:lstStyle/>
          <a:p>
            <a:fld id="{0CB780C6-CC0D-48F8-998F-098F981CFD0F}" type="slidenum">
              <a:rPr lang="es-AR" smtClean="0"/>
              <a:t>‹Nº›</a:t>
            </a:fld>
            <a:endParaRPr lang="es-AR"/>
          </a:p>
        </p:txBody>
      </p:sp>
    </p:spTree>
    <p:extLst>
      <p:ext uri="{BB962C8B-B14F-4D97-AF65-F5344CB8AC3E}">
        <p14:creationId xmlns:p14="http://schemas.microsoft.com/office/powerpoint/2010/main" val="4014593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5BC28F-DCC1-4850-B003-888EA0A7F96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A8753B13-B5A7-4CDB-A10A-3006590B91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D68ABF57-C578-48EC-9BAA-97E86EAA04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A2E072F7-C8B5-4E97-9D4B-515ACBB54A34}"/>
              </a:ext>
            </a:extLst>
          </p:cNvPr>
          <p:cNvSpPr>
            <a:spLocks noGrp="1"/>
          </p:cNvSpPr>
          <p:nvPr>
            <p:ph type="dt" sz="half" idx="10"/>
          </p:nvPr>
        </p:nvSpPr>
        <p:spPr/>
        <p:txBody>
          <a:bodyPr/>
          <a:lstStyle/>
          <a:p>
            <a:fld id="{F8B94724-A985-4A90-95F2-F2706F7C03CF}" type="datetimeFigureOut">
              <a:rPr lang="es-AR" smtClean="0"/>
              <a:t>21/11/2017</a:t>
            </a:fld>
            <a:endParaRPr lang="es-AR"/>
          </a:p>
        </p:txBody>
      </p:sp>
      <p:sp>
        <p:nvSpPr>
          <p:cNvPr id="6" name="Marcador de pie de página 5">
            <a:extLst>
              <a:ext uri="{FF2B5EF4-FFF2-40B4-BE49-F238E27FC236}">
                <a16:creationId xmlns:a16="http://schemas.microsoft.com/office/drawing/2014/main" id="{5AD64143-C331-4D6B-BFF9-359F4170DE3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B6F3D06F-1858-4A2B-A751-F3CD8A966B81}"/>
              </a:ext>
            </a:extLst>
          </p:cNvPr>
          <p:cNvSpPr>
            <a:spLocks noGrp="1"/>
          </p:cNvSpPr>
          <p:nvPr>
            <p:ph type="sldNum" sz="quarter" idx="12"/>
          </p:nvPr>
        </p:nvSpPr>
        <p:spPr/>
        <p:txBody>
          <a:bodyPr/>
          <a:lstStyle/>
          <a:p>
            <a:fld id="{0CB780C6-CC0D-48F8-998F-098F981CFD0F}" type="slidenum">
              <a:rPr lang="es-AR" smtClean="0"/>
              <a:t>‹Nº›</a:t>
            </a:fld>
            <a:endParaRPr lang="es-AR"/>
          </a:p>
        </p:txBody>
      </p:sp>
    </p:spTree>
    <p:extLst>
      <p:ext uri="{BB962C8B-B14F-4D97-AF65-F5344CB8AC3E}">
        <p14:creationId xmlns:p14="http://schemas.microsoft.com/office/powerpoint/2010/main" val="3039780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320013-8259-49D5-9A71-D96796CD9D9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F78F6A11-EED3-4481-A691-6032EE6B04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DBC1495A-C29B-4FC7-B8C4-E4CEDD3686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3A9E204-CCA1-472C-B3D8-DA23F482205A}"/>
              </a:ext>
            </a:extLst>
          </p:cNvPr>
          <p:cNvSpPr>
            <a:spLocks noGrp="1"/>
          </p:cNvSpPr>
          <p:nvPr>
            <p:ph type="dt" sz="half" idx="10"/>
          </p:nvPr>
        </p:nvSpPr>
        <p:spPr/>
        <p:txBody>
          <a:bodyPr/>
          <a:lstStyle/>
          <a:p>
            <a:fld id="{F8B94724-A985-4A90-95F2-F2706F7C03CF}" type="datetimeFigureOut">
              <a:rPr lang="es-AR" smtClean="0"/>
              <a:t>21/11/2017</a:t>
            </a:fld>
            <a:endParaRPr lang="es-AR"/>
          </a:p>
        </p:txBody>
      </p:sp>
      <p:sp>
        <p:nvSpPr>
          <p:cNvPr id="6" name="Marcador de pie de página 5">
            <a:extLst>
              <a:ext uri="{FF2B5EF4-FFF2-40B4-BE49-F238E27FC236}">
                <a16:creationId xmlns:a16="http://schemas.microsoft.com/office/drawing/2014/main" id="{415554D7-83F3-4CCA-8F10-ACF9C55896ED}"/>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BE86FFF3-D44E-43A2-B6B2-8BE2CF609076}"/>
              </a:ext>
            </a:extLst>
          </p:cNvPr>
          <p:cNvSpPr>
            <a:spLocks noGrp="1"/>
          </p:cNvSpPr>
          <p:nvPr>
            <p:ph type="sldNum" sz="quarter" idx="12"/>
          </p:nvPr>
        </p:nvSpPr>
        <p:spPr/>
        <p:txBody>
          <a:bodyPr/>
          <a:lstStyle/>
          <a:p>
            <a:fld id="{0CB780C6-CC0D-48F8-998F-098F981CFD0F}" type="slidenum">
              <a:rPr lang="es-AR" smtClean="0"/>
              <a:t>‹Nº›</a:t>
            </a:fld>
            <a:endParaRPr lang="es-AR"/>
          </a:p>
        </p:txBody>
      </p:sp>
    </p:spTree>
    <p:extLst>
      <p:ext uri="{BB962C8B-B14F-4D97-AF65-F5344CB8AC3E}">
        <p14:creationId xmlns:p14="http://schemas.microsoft.com/office/powerpoint/2010/main" val="1557609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F189B0E-B175-43C2-AB2E-3AE47126C8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AED1D59B-AECB-4BA8-8171-590A5FBB69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382BD929-56DA-4111-83DD-C2D3B73C02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B94724-A985-4A90-95F2-F2706F7C03CF}" type="datetimeFigureOut">
              <a:rPr lang="es-AR" smtClean="0"/>
              <a:t>21/11/2017</a:t>
            </a:fld>
            <a:endParaRPr lang="es-AR"/>
          </a:p>
        </p:txBody>
      </p:sp>
      <p:sp>
        <p:nvSpPr>
          <p:cNvPr id="5" name="Marcador de pie de página 4">
            <a:extLst>
              <a:ext uri="{FF2B5EF4-FFF2-40B4-BE49-F238E27FC236}">
                <a16:creationId xmlns:a16="http://schemas.microsoft.com/office/drawing/2014/main" id="{46ACEA11-2D79-40D2-B804-4736D4B290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A419F543-FF98-4E49-86F7-D2A8AC1AE3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B780C6-CC0D-48F8-998F-098F981CFD0F}" type="slidenum">
              <a:rPr lang="es-AR" smtClean="0"/>
              <a:t>‹Nº›</a:t>
            </a:fld>
            <a:endParaRPr lang="es-AR"/>
          </a:p>
        </p:txBody>
      </p:sp>
    </p:spTree>
    <p:extLst>
      <p:ext uri="{BB962C8B-B14F-4D97-AF65-F5344CB8AC3E}">
        <p14:creationId xmlns:p14="http://schemas.microsoft.com/office/powerpoint/2010/main" val="3747247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392F67C-6860-46DB-B60C-1F39A57D337C}"/>
              </a:ext>
            </a:extLst>
          </p:cNvPr>
          <p:cNvSpPr txBox="1"/>
          <p:nvPr/>
        </p:nvSpPr>
        <p:spPr>
          <a:xfrm>
            <a:off x="1055974" y="1223548"/>
            <a:ext cx="10080052" cy="5297173"/>
          </a:xfrm>
          <a:prstGeom prst="rect">
            <a:avLst/>
          </a:prstGeom>
          <a:noFill/>
        </p:spPr>
        <p:txBody>
          <a:bodyPr wrap="square" rtlCol="0">
            <a:noAutofit/>
          </a:bodyPr>
          <a:lstStyle/>
          <a:p>
            <a:pPr marL="285750" indent="-285750">
              <a:spcAft>
                <a:spcPts val="1200"/>
              </a:spcAft>
              <a:buFont typeface="Arial" panose="020B0604020202020204" pitchFamily="34" charset="0"/>
              <a:buChar char="•"/>
            </a:pPr>
            <a:r>
              <a:rPr lang="es-AR" sz="2400" b="1" dirty="0" err="1"/>
              <a:t>Database</a:t>
            </a:r>
            <a:r>
              <a:rPr lang="es-AR" sz="2400" b="1" dirty="0"/>
              <a:t> </a:t>
            </a:r>
            <a:r>
              <a:rPr lang="es-AR" sz="2400" b="1" dirty="0" err="1"/>
              <a:t>of</a:t>
            </a:r>
            <a:r>
              <a:rPr lang="es-AR" sz="2400" b="1" dirty="0"/>
              <a:t> </a:t>
            </a:r>
            <a:r>
              <a:rPr lang="es-AR" sz="2400" b="1" dirty="0" err="1"/>
              <a:t>protein</a:t>
            </a:r>
            <a:r>
              <a:rPr lang="es-AR" sz="2400" b="1" dirty="0"/>
              <a:t> </a:t>
            </a:r>
            <a:r>
              <a:rPr lang="es-AR" sz="2400" b="1" dirty="0" err="1"/>
              <a:t>sequences</a:t>
            </a:r>
            <a:r>
              <a:rPr lang="es-AR" sz="2400" b="1" dirty="0"/>
              <a:t> and </a:t>
            </a:r>
            <a:r>
              <a:rPr lang="es-AR" sz="2400" b="1" dirty="0" err="1"/>
              <a:t>annotation</a:t>
            </a:r>
            <a:endParaRPr lang="es-AR" sz="2400" b="1" dirty="0"/>
          </a:p>
          <a:p>
            <a:pPr marL="285750" indent="-285750">
              <a:spcAft>
                <a:spcPts val="1200"/>
              </a:spcAft>
              <a:buFont typeface="Arial" panose="020B0604020202020204" pitchFamily="34" charset="0"/>
              <a:buChar char="•"/>
            </a:pPr>
            <a:r>
              <a:rPr lang="es-AR" sz="2400" b="1" dirty="0" err="1"/>
              <a:t>UniProtKB</a:t>
            </a:r>
            <a:r>
              <a:rPr lang="es-AR" sz="2400" b="1" dirty="0"/>
              <a:t>: Swiss-</a:t>
            </a:r>
            <a:r>
              <a:rPr lang="es-AR" sz="2400" b="1" dirty="0" err="1"/>
              <a:t>Prot</a:t>
            </a:r>
            <a:r>
              <a:rPr lang="es-AR" sz="2400" b="1" dirty="0"/>
              <a:t> (manual </a:t>
            </a:r>
            <a:r>
              <a:rPr lang="es-AR" sz="2400" b="1" dirty="0" err="1"/>
              <a:t>annotation</a:t>
            </a:r>
            <a:r>
              <a:rPr lang="es-AR" sz="2400" b="1" dirty="0"/>
              <a:t>) + </a:t>
            </a:r>
            <a:r>
              <a:rPr lang="es-AR" sz="2400" b="1" dirty="0" err="1"/>
              <a:t>TrEMBL</a:t>
            </a:r>
            <a:r>
              <a:rPr lang="es-AR" sz="2400" b="1" dirty="0"/>
              <a:t> (</a:t>
            </a:r>
            <a:r>
              <a:rPr lang="es-AR" sz="2400" b="1" dirty="0" err="1"/>
              <a:t>automatic</a:t>
            </a:r>
            <a:r>
              <a:rPr lang="es-AR" sz="2400" b="1" dirty="0"/>
              <a:t>)</a:t>
            </a:r>
          </a:p>
          <a:p>
            <a:pPr marL="285750" indent="-285750">
              <a:spcAft>
                <a:spcPts val="1200"/>
              </a:spcAft>
              <a:buFont typeface="Arial" panose="020B0604020202020204" pitchFamily="34" charset="0"/>
              <a:buChar char="•"/>
            </a:pPr>
            <a:r>
              <a:rPr lang="es-AR" sz="2400" b="1" dirty="0" err="1"/>
              <a:t>UniProt</a:t>
            </a:r>
            <a:r>
              <a:rPr lang="es-AR" sz="2400" b="1" dirty="0"/>
              <a:t> </a:t>
            </a:r>
            <a:r>
              <a:rPr lang="es-AR" sz="2400" b="1" dirty="0" err="1"/>
              <a:t>Accession</a:t>
            </a:r>
            <a:r>
              <a:rPr lang="es-AR" sz="2400" b="1" dirty="0"/>
              <a:t> </a:t>
            </a:r>
            <a:r>
              <a:rPr lang="es-AR" sz="2400" b="1" dirty="0" err="1"/>
              <a:t>number</a:t>
            </a:r>
            <a:r>
              <a:rPr lang="es-AR" sz="2400" b="1" dirty="0"/>
              <a:t> (</a:t>
            </a:r>
            <a:r>
              <a:rPr lang="es-AR" sz="2400" b="1" dirty="0" err="1"/>
              <a:t>e.g</a:t>
            </a:r>
            <a:r>
              <a:rPr lang="es-AR" sz="2400" b="1" dirty="0"/>
              <a:t>. P04637) and </a:t>
            </a:r>
            <a:r>
              <a:rPr lang="es-AR" sz="2400" b="1" dirty="0" err="1"/>
              <a:t>Entry</a:t>
            </a:r>
            <a:r>
              <a:rPr lang="es-AR" sz="2400" b="1" dirty="0"/>
              <a:t> </a:t>
            </a:r>
            <a:r>
              <a:rPr lang="es-AR" sz="2400" b="1" dirty="0" err="1"/>
              <a:t>name</a:t>
            </a:r>
            <a:r>
              <a:rPr lang="es-AR" sz="2400" b="1" dirty="0"/>
              <a:t> (</a:t>
            </a:r>
            <a:r>
              <a:rPr lang="es-AR" sz="2400" b="1" dirty="0" err="1"/>
              <a:t>e.g</a:t>
            </a:r>
            <a:r>
              <a:rPr lang="es-AR" sz="2400" b="1" dirty="0"/>
              <a:t>. P53_HUMAN)</a:t>
            </a:r>
          </a:p>
          <a:p>
            <a:pPr marL="285750" indent="-285750">
              <a:spcAft>
                <a:spcPts val="1200"/>
              </a:spcAft>
              <a:buFont typeface="Arial" panose="020B0604020202020204" pitchFamily="34" charset="0"/>
              <a:buChar char="•"/>
            </a:pPr>
            <a:endParaRPr lang="es-AR" sz="2400" b="1" dirty="0"/>
          </a:p>
        </p:txBody>
      </p:sp>
      <p:sp>
        <p:nvSpPr>
          <p:cNvPr id="7" name="CuadroTexto 6">
            <a:extLst>
              <a:ext uri="{FF2B5EF4-FFF2-40B4-BE49-F238E27FC236}">
                <a16:creationId xmlns:a16="http://schemas.microsoft.com/office/drawing/2014/main" id="{9D039DC4-743E-487B-9C1F-B744E66B7B0F}"/>
              </a:ext>
            </a:extLst>
          </p:cNvPr>
          <p:cNvSpPr txBox="1"/>
          <p:nvPr/>
        </p:nvSpPr>
        <p:spPr>
          <a:xfrm>
            <a:off x="1055974" y="414079"/>
            <a:ext cx="4512039" cy="515307"/>
          </a:xfrm>
          <a:prstGeom prst="rect">
            <a:avLst/>
          </a:prstGeom>
          <a:noFill/>
        </p:spPr>
        <p:txBody>
          <a:bodyPr wrap="square" rtlCol="0">
            <a:noAutofit/>
          </a:bodyPr>
          <a:lstStyle/>
          <a:p>
            <a:r>
              <a:rPr lang="es-AR" sz="2400" b="1" dirty="0" err="1"/>
              <a:t>UniProt</a:t>
            </a:r>
            <a:endParaRPr lang="es-AR" sz="2400" b="1" dirty="0"/>
          </a:p>
        </p:txBody>
      </p:sp>
      <p:sp>
        <p:nvSpPr>
          <p:cNvPr id="9" name="CuadroTexto 8">
            <a:extLst>
              <a:ext uri="{FF2B5EF4-FFF2-40B4-BE49-F238E27FC236}">
                <a16:creationId xmlns:a16="http://schemas.microsoft.com/office/drawing/2014/main" id="{FA91E2AE-278F-4FE4-8391-CA4EFF2C7633}"/>
              </a:ext>
            </a:extLst>
          </p:cNvPr>
          <p:cNvSpPr txBox="1"/>
          <p:nvPr/>
        </p:nvSpPr>
        <p:spPr>
          <a:xfrm>
            <a:off x="6623987" y="474040"/>
            <a:ext cx="4512039" cy="515307"/>
          </a:xfrm>
          <a:prstGeom prst="rect">
            <a:avLst/>
          </a:prstGeom>
          <a:noFill/>
        </p:spPr>
        <p:txBody>
          <a:bodyPr wrap="square" rtlCol="0">
            <a:noAutofit/>
          </a:bodyPr>
          <a:lstStyle/>
          <a:p>
            <a:pPr algn="r"/>
            <a:r>
              <a:rPr lang="es-AR" sz="2400" b="1" dirty="0"/>
              <a:t>http://www.uniprot.org</a:t>
            </a:r>
          </a:p>
        </p:txBody>
      </p:sp>
    </p:spTree>
    <p:extLst>
      <p:ext uri="{BB962C8B-B14F-4D97-AF65-F5344CB8AC3E}">
        <p14:creationId xmlns:p14="http://schemas.microsoft.com/office/powerpoint/2010/main" val="3232291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392F67C-6860-46DB-B60C-1F39A57D337C}"/>
              </a:ext>
            </a:extLst>
          </p:cNvPr>
          <p:cNvSpPr txBox="1"/>
          <p:nvPr/>
        </p:nvSpPr>
        <p:spPr>
          <a:xfrm>
            <a:off x="1055974" y="1223548"/>
            <a:ext cx="10080052" cy="5297173"/>
          </a:xfrm>
          <a:prstGeom prst="rect">
            <a:avLst/>
          </a:prstGeom>
          <a:noFill/>
        </p:spPr>
        <p:txBody>
          <a:bodyPr wrap="square" rtlCol="0">
            <a:noAutofit/>
          </a:bodyPr>
          <a:lstStyle/>
          <a:p>
            <a:pPr marL="457200" indent="-457200">
              <a:spcAft>
                <a:spcPts val="1200"/>
              </a:spcAft>
              <a:buAutoNum type="arabicPeriod" startAt="4"/>
            </a:pPr>
            <a:r>
              <a:rPr lang="en-US" sz="2400" b="1" dirty="0"/>
              <a:t>‘Domain </a:t>
            </a:r>
            <a:r>
              <a:rPr lang="en-US" sz="2400" b="1" dirty="0" err="1"/>
              <a:t>organisation</a:t>
            </a:r>
            <a:r>
              <a:rPr lang="en-US" sz="2400" b="1" dirty="0"/>
              <a:t>’ lists the domain architectures (specific arrangements of certain domains) You may recall that </a:t>
            </a:r>
            <a:r>
              <a:rPr lang="en-US" sz="2400" b="1" dirty="0" err="1"/>
              <a:t>UniProt</a:t>
            </a:r>
            <a:r>
              <a:rPr lang="en-US" sz="2400" b="1" dirty="0"/>
              <a:t> has at least three domains (</a:t>
            </a:r>
            <a:r>
              <a:rPr lang="en-US" sz="2400" b="1" dirty="0" err="1"/>
              <a:t>JmjN</a:t>
            </a:r>
            <a:r>
              <a:rPr lang="en-US" sz="2400" b="1" dirty="0"/>
              <a:t>, ARID and then </a:t>
            </a:r>
            <a:r>
              <a:rPr lang="en-US" sz="2400" b="1" dirty="0" err="1"/>
              <a:t>JmjC</a:t>
            </a:r>
            <a:r>
              <a:rPr lang="en-US" sz="2400" b="1" dirty="0"/>
              <a:t>) annotated for the human Lysine-specific demethylase 5C. Search </a:t>
            </a:r>
            <a:r>
              <a:rPr lang="en-US" sz="2400" b="1" dirty="0" err="1"/>
              <a:t>Pfam</a:t>
            </a:r>
            <a:r>
              <a:rPr lang="en-US" sz="2400" b="1" dirty="0"/>
              <a:t> with its </a:t>
            </a:r>
            <a:r>
              <a:rPr lang="en-US" sz="2400" b="1" dirty="0" err="1"/>
              <a:t>UniProt</a:t>
            </a:r>
            <a:r>
              <a:rPr lang="en-US" sz="2400" b="1" dirty="0"/>
              <a:t> entry name KDM5C_HUMAN to see the corresponding entry of the protein. Notice that the links on the left-hand menu are different than those for </a:t>
            </a:r>
            <a:r>
              <a:rPr lang="en-US" sz="2400" b="1" dirty="0" err="1"/>
              <a:t>Pfam</a:t>
            </a:r>
            <a:r>
              <a:rPr lang="en-US" sz="2400" b="1" dirty="0"/>
              <a:t> families.</a:t>
            </a:r>
          </a:p>
          <a:p>
            <a:pPr lvl="1">
              <a:spcAft>
                <a:spcPts val="1200"/>
              </a:spcAft>
            </a:pPr>
            <a:r>
              <a:rPr lang="en-US" sz="2400" b="1" dirty="0"/>
              <a:t>a.	In the ‘Summary’ section, can you find any other domains and/or interesting regions? </a:t>
            </a:r>
          </a:p>
          <a:p>
            <a:pPr lvl="1">
              <a:spcAft>
                <a:spcPts val="1200"/>
              </a:spcAft>
            </a:pPr>
            <a:r>
              <a:rPr lang="en-US" sz="2400" b="1" dirty="0"/>
              <a:t>b.	What does the ARID domain of this protein bind to? Can you find a PDB code of it?</a:t>
            </a:r>
          </a:p>
          <a:p>
            <a:pPr lvl="1">
              <a:spcAft>
                <a:spcPts val="1200"/>
              </a:spcAft>
            </a:pPr>
            <a:r>
              <a:rPr lang="en-US" sz="2400" b="1" dirty="0"/>
              <a:t>c.	Are the zinc fingers listed as domains in </a:t>
            </a:r>
            <a:r>
              <a:rPr lang="en-US" sz="2400" b="1" dirty="0" err="1"/>
              <a:t>Pfam</a:t>
            </a:r>
            <a:r>
              <a:rPr lang="en-US" sz="2400" b="1" dirty="0"/>
              <a:t>? Were they also annotated as domains in </a:t>
            </a:r>
            <a:r>
              <a:rPr lang="en-US" sz="2400" b="1" dirty="0" err="1"/>
              <a:t>UniProt</a:t>
            </a:r>
            <a:r>
              <a:rPr lang="en-US" sz="2400" b="1" dirty="0"/>
              <a:t>? </a:t>
            </a:r>
          </a:p>
        </p:txBody>
      </p:sp>
      <p:sp>
        <p:nvSpPr>
          <p:cNvPr id="7" name="CuadroTexto 6">
            <a:extLst>
              <a:ext uri="{FF2B5EF4-FFF2-40B4-BE49-F238E27FC236}">
                <a16:creationId xmlns:a16="http://schemas.microsoft.com/office/drawing/2014/main" id="{9D039DC4-743E-487B-9C1F-B744E66B7B0F}"/>
              </a:ext>
            </a:extLst>
          </p:cNvPr>
          <p:cNvSpPr txBox="1"/>
          <p:nvPr/>
        </p:nvSpPr>
        <p:spPr>
          <a:xfrm>
            <a:off x="1055974" y="414079"/>
            <a:ext cx="4512039" cy="515307"/>
          </a:xfrm>
          <a:prstGeom prst="rect">
            <a:avLst/>
          </a:prstGeom>
          <a:noFill/>
        </p:spPr>
        <p:txBody>
          <a:bodyPr wrap="square" rtlCol="0">
            <a:noAutofit/>
          </a:bodyPr>
          <a:lstStyle/>
          <a:p>
            <a:r>
              <a:rPr lang="es-AR" sz="2400" b="1" dirty="0"/>
              <a:t>PFAM</a:t>
            </a:r>
          </a:p>
        </p:txBody>
      </p:sp>
      <p:sp>
        <p:nvSpPr>
          <p:cNvPr id="9" name="CuadroTexto 8">
            <a:extLst>
              <a:ext uri="{FF2B5EF4-FFF2-40B4-BE49-F238E27FC236}">
                <a16:creationId xmlns:a16="http://schemas.microsoft.com/office/drawing/2014/main" id="{FA91E2AE-278F-4FE4-8391-CA4EFF2C7633}"/>
              </a:ext>
            </a:extLst>
          </p:cNvPr>
          <p:cNvSpPr txBox="1"/>
          <p:nvPr/>
        </p:nvSpPr>
        <p:spPr>
          <a:xfrm>
            <a:off x="6623987" y="474040"/>
            <a:ext cx="4512039" cy="515307"/>
          </a:xfrm>
          <a:prstGeom prst="rect">
            <a:avLst/>
          </a:prstGeom>
          <a:noFill/>
        </p:spPr>
        <p:txBody>
          <a:bodyPr wrap="square" rtlCol="0">
            <a:noAutofit/>
          </a:bodyPr>
          <a:lstStyle/>
          <a:p>
            <a:pPr algn="r"/>
            <a:r>
              <a:rPr lang="es-AR" sz="2400" b="1" dirty="0"/>
              <a:t>http://pfam.xfam.org</a:t>
            </a:r>
          </a:p>
        </p:txBody>
      </p:sp>
    </p:spTree>
    <p:extLst>
      <p:ext uri="{BB962C8B-B14F-4D97-AF65-F5344CB8AC3E}">
        <p14:creationId xmlns:p14="http://schemas.microsoft.com/office/powerpoint/2010/main" val="1926715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392F67C-6860-46DB-B60C-1F39A57D337C}"/>
              </a:ext>
            </a:extLst>
          </p:cNvPr>
          <p:cNvSpPr txBox="1"/>
          <p:nvPr/>
        </p:nvSpPr>
        <p:spPr>
          <a:xfrm>
            <a:off x="1055974" y="1223548"/>
            <a:ext cx="10080052" cy="5297173"/>
          </a:xfrm>
          <a:prstGeom prst="rect">
            <a:avLst/>
          </a:prstGeom>
          <a:noFill/>
        </p:spPr>
        <p:txBody>
          <a:bodyPr wrap="square" rtlCol="0">
            <a:noAutofit/>
          </a:bodyPr>
          <a:lstStyle/>
          <a:p>
            <a:pPr marL="457200" indent="-457200">
              <a:spcAft>
                <a:spcPts val="1200"/>
              </a:spcAft>
              <a:buAutoNum type="arabicPeriod" startAt="2"/>
            </a:pPr>
            <a:r>
              <a:rPr lang="en-US" sz="2400" b="1" dirty="0"/>
              <a:t>Search for CDC7. ¿What is the name of this protein? ¿How many entries exist in different organisms, and how many in human? How many of these are high-quality entries?</a:t>
            </a:r>
          </a:p>
          <a:p>
            <a:pPr marL="457200" indent="-457200">
              <a:spcAft>
                <a:spcPts val="1200"/>
              </a:spcAft>
              <a:buAutoNum type="arabicPeriod" startAt="6"/>
            </a:pPr>
            <a:r>
              <a:rPr lang="en-US" sz="2400" b="1" dirty="0"/>
              <a:t>The </a:t>
            </a:r>
            <a:r>
              <a:rPr lang="en-US" sz="2400" b="1" dirty="0" err="1"/>
              <a:t>UniProt</a:t>
            </a:r>
            <a:r>
              <a:rPr lang="en-US" sz="2400" b="1" dirty="0"/>
              <a:t> entry Q9UBU3 corresponds to GHSR, an appetite-regulating hormone. It is expressed as a preprotein that is later cleaved into ghrelin and </a:t>
            </a:r>
            <a:r>
              <a:rPr lang="en-US" sz="2400" b="1" dirty="0" err="1"/>
              <a:t>obestatin</a:t>
            </a:r>
            <a:r>
              <a:rPr lang="en-US" sz="2400" b="1" dirty="0"/>
              <a:t>. Can you locate the position of these mature proteins in the full-length preprotein? (Hint: the ‘Feature viewer’ can be helpful). Do they have any natural sequence variant? How many proteins share 90% identity with the full-length protein?</a:t>
            </a:r>
          </a:p>
          <a:p>
            <a:pPr marL="457200" indent="-457200">
              <a:spcAft>
                <a:spcPts val="1200"/>
              </a:spcAft>
              <a:buAutoNum type="arabicPeriod" startAt="9"/>
            </a:pPr>
            <a:r>
              <a:rPr lang="en-US" sz="2400" b="1" dirty="0"/>
              <a:t>Can you download the sequence of the Lysine-specific demethylase 5C isoform 1 (P41229) in FASTA format? </a:t>
            </a:r>
          </a:p>
          <a:p>
            <a:pPr>
              <a:spcAft>
                <a:spcPts val="1200"/>
              </a:spcAft>
            </a:pPr>
            <a:endParaRPr lang="es-AR" sz="2400" b="1" dirty="0"/>
          </a:p>
          <a:p>
            <a:pPr marL="285750" indent="-285750">
              <a:spcAft>
                <a:spcPts val="1200"/>
              </a:spcAft>
              <a:buFont typeface="Arial" panose="020B0604020202020204" pitchFamily="34" charset="0"/>
              <a:buChar char="•"/>
            </a:pPr>
            <a:endParaRPr lang="es-AR" sz="2400" b="1" dirty="0"/>
          </a:p>
        </p:txBody>
      </p:sp>
      <p:sp>
        <p:nvSpPr>
          <p:cNvPr id="7" name="CuadroTexto 6">
            <a:extLst>
              <a:ext uri="{FF2B5EF4-FFF2-40B4-BE49-F238E27FC236}">
                <a16:creationId xmlns:a16="http://schemas.microsoft.com/office/drawing/2014/main" id="{9D039DC4-743E-487B-9C1F-B744E66B7B0F}"/>
              </a:ext>
            </a:extLst>
          </p:cNvPr>
          <p:cNvSpPr txBox="1"/>
          <p:nvPr/>
        </p:nvSpPr>
        <p:spPr>
          <a:xfrm>
            <a:off x="1055974" y="414079"/>
            <a:ext cx="4512039" cy="515307"/>
          </a:xfrm>
          <a:prstGeom prst="rect">
            <a:avLst/>
          </a:prstGeom>
          <a:noFill/>
        </p:spPr>
        <p:txBody>
          <a:bodyPr wrap="square" rtlCol="0">
            <a:noAutofit/>
          </a:bodyPr>
          <a:lstStyle/>
          <a:p>
            <a:r>
              <a:rPr lang="es-AR" sz="2400" b="1" dirty="0" err="1"/>
              <a:t>UniProt</a:t>
            </a:r>
            <a:endParaRPr lang="es-AR" sz="2400" b="1" dirty="0"/>
          </a:p>
        </p:txBody>
      </p:sp>
      <p:sp>
        <p:nvSpPr>
          <p:cNvPr id="9" name="CuadroTexto 8">
            <a:extLst>
              <a:ext uri="{FF2B5EF4-FFF2-40B4-BE49-F238E27FC236}">
                <a16:creationId xmlns:a16="http://schemas.microsoft.com/office/drawing/2014/main" id="{FA91E2AE-278F-4FE4-8391-CA4EFF2C7633}"/>
              </a:ext>
            </a:extLst>
          </p:cNvPr>
          <p:cNvSpPr txBox="1"/>
          <p:nvPr/>
        </p:nvSpPr>
        <p:spPr>
          <a:xfrm>
            <a:off x="6623987" y="474040"/>
            <a:ext cx="4512039" cy="515307"/>
          </a:xfrm>
          <a:prstGeom prst="rect">
            <a:avLst/>
          </a:prstGeom>
          <a:noFill/>
        </p:spPr>
        <p:txBody>
          <a:bodyPr wrap="square" rtlCol="0">
            <a:noAutofit/>
          </a:bodyPr>
          <a:lstStyle/>
          <a:p>
            <a:pPr algn="r"/>
            <a:r>
              <a:rPr lang="es-AR" sz="2400" b="1" dirty="0"/>
              <a:t>http://www.uniprot.org</a:t>
            </a:r>
          </a:p>
        </p:txBody>
      </p:sp>
    </p:spTree>
    <p:extLst>
      <p:ext uri="{BB962C8B-B14F-4D97-AF65-F5344CB8AC3E}">
        <p14:creationId xmlns:p14="http://schemas.microsoft.com/office/powerpoint/2010/main" val="3430038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392F67C-6860-46DB-B60C-1F39A57D337C}"/>
              </a:ext>
            </a:extLst>
          </p:cNvPr>
          <p:cNvSpPr txBox="1"/>
          <p:nvPr/>
        </p:nvSpPr>
        <p:spPr>
          <a:xfrm>
            <a:off x="1055974" y="1223548"/>
            <a:ext cx="10080052" cy="5297173"/>
          </a:xfrm>
          <a:prstGeom prst="rect">
            <a:avLst/>
          </a:prstGeom>
          <a:noFill/>
        </p:spPr>
        <p:txBody>
          <a:bodyPr wrap="square" rtlCol="0">
            <a:noAutofit/>
          </a:bodyPr>
          <a:lstStyle/>
          <a:p>
            <a:pPr marL="457200" indent="-457200">
              <a:spcAft>
                <a:spcPts val="1200"/>
              </a:spcAft>
              <a:buAutoNum type="arabicPeriod" startAt="5"/>
            </a:pPr>
            <a:r>
              <a:rPr lang="en-US" sz="2400" b="1" dirty="0"/>
              <a:t>Go to the entry for human Lysine-specific demethylase 3B (Q7LBC6):</a:t>
            </a:r>
          </a:p>
          <a:p>
            <a:pPr>
              <a:spcAft>
                <a:spcPts val="1200"/>
              </a:spcAft>
            </a:pPr>
            <a:r>
              <a:rPr lang="en-US" sz="2400" b="1" dirty="0"/>
              <a:t>a. What is the entry name?</a:t>
            </a:r>
          </a:p>
          <a:p>
            <a:pPr>
              <a:spcAft>
                <a:spcPts val="1200"/>
              </a:spcAft>
            </a:pPr>
            <a:r>
              <a:rPr lang="en-US" sz="2400" b="1" dirty="0"/>
              <a:t>c. Which are some of the molecular functions and biological activities associated with this protein?</a:t>
            </a:r>
          </a:p>
          <a:p>
            <a:pPr>
              <a:spcAft>
                <a:spcPts val="1200"/>
              </a:spcAft>
            </a:pPr>
            <a:r>
              <a:rPr lang="en-US" sz="2400" b="1" dirty="0"/>
              <a:t>e. How many proteins are known to interact with it? </a:t>
            </a:r>
          </a:p>
          <a:p>
            <a:pPr>
              <a:spcAft>
                <a:spcPts val="1200"/>
              </a:spcAft>
            </a:pPr>
            <a:r>
              <a:rPr lang="en-US" sz="2400" b="1" dirty="0"/>
              <a:t>f. Does it have any protein interaction motif?</a:t>
            </a:r>
          </a:p>
          <a:p>
            <a:pPr>
              <a:spcAft>
                <a:spcPts val="1200"/>
              </a:spcAft>
            </a:pPr>
            <a:r>
              <a:rPr lang="en-US" sz="2400" b="1" dirty="0"/>
              <a:t>g. Is there any known structure of this? Does it comprise the whole sequence?</a:t>
            </a:r>
          </a:p>
          <a:p>
            <a:pPr>
              <a:spcAft>
                <a:spcPts val="1200"/>
              </a:spcAft>
            </a:pPr>
            <a:r>
              <a:rPr lang="en-US" sz="2400" b="1" dirty="0"/>
              <a:t>h. How many isoforms are annotated? How do they differ from the canonical?</a:t>
            </a:r>
          </a:p>
          <a:p>
            <a:pPr>
              <a:spcAft>
                <a:spcPts val="1200"/>
              </a:spcAft>
            </a:pPr>
            <a:r>
              <a:rPr lang="en-US" sz="2400" b="1" dirty="0"/>
              <a:t>j. Find out which information is available for position 773 at the main ‘Entry’ page. Then, go to the ‘Feature viewer’ and inspect the same position. What does the extra information tell you about your protein? </a:t>
            </a:r>
          </a:p>
          <a:p>
            <a:pPr>
              <a:spcAft>
                <a:spcPts val="1200"/>
              </a:spcAft>
            </a:pPr>
            <a:endParaRPr lang="es-AR" sz="2400" b="1" dirty="0"/>
          </a:p>
          <a:p>
            <a:pPr marL="285750" indent="-285750">
              <a:spcAft>
                <a:spcPts val="1200"/>
              </a:spcAft>
              <a:buFont typeface="Arial" panose="020B0604020202020204" pitchFamily="34" charset="0"/>
              <a:buChar char="•"/>
            </a:pPr>
            <a:endParaRPr lang="es-AR" sz="2400" b="1" dirty="0"/>
          </a:p>
        </p:txBody>
      </p:sp>
      <p:sp>
        <p:nvSpPr>
          <p:cNvPr id="7" name="CuadroTexto 6">
            <a:extLst>
              <a:ext uri="{FF2B5EF4-FFF2-40B4-BE49-F238E27FC236}">
                <a16:creationId xmlns:a16="http://schemas.microsoft.com/office/drawing/2014/main" id="{9D039DC4-743E-487B-9C1F-B744E66B7B0F}"/>
              </a:ext>
            </a:extLst>
          </p:cNvPr>
          <p:cNvSpPr txBox="1"/>
          <p:nvPr/>
        </p:nvSpPr>
        <p:spPr>
          <a:xfrm>
            <a:off x="1055974" y="414079"/>
            <a:ext cx="4512039" cy="515307"/>
          </a:xfrm>
          <a:prstGeom prst="rect">
            <a:avLst/>
          </a:prstGeom>
          <a:noFill/>
        </p:spPr>
        <p:txBody>
          <a:bodyPr wrap="square" rtlCol="0">
            <a:noAutofit/>
          </a:bodyPr>
          <a:lstStyle/>
          <a:p>
            <a:r>
              <a:rPr lang="es-AR" sz="2400" b="1" dirty="0" err="1"/>
              <a:t>UniProt</a:t>
            </a:r>
            <a:endParaRPr lang="es-AR" sz="2400" b="1" dirty="0"/>
          </a:p>
        </p:txBody>
      </p:sp>
      <p:sp>
        <p:nvSpPr>
          <p:cNvPr id="9" name="CuadroTexto 8">
            <a:extLst>
              <a:ext uri="{FF2B5EF4-FFF2-40B4-BE49-F238E27FC236}">
                <a16:creationId xmlns:a16="http://schemas.microsoft.com/office/drawing/2014/main" id="{FA91E2AE-278F-4FE4-8391-CA4EFF2C7633}"/>
              </a:ext>
            </a:extLst>
          </p:cNvPr>
          <p:cNvSpPr txBox="1"/>
          <p:nvPr/>
        </p:nvSpPr>
        <p:spPr>
          <a:xfrm>
            <a:off x="6623987" y="474040"/>
            <a:ext cx="4512039" cy="515307"/>
          </a:xfrm>
          <a:prstGeom prst="rect">
            <a:avLst/>
          </a:prstGeom>
          <a:noFill/>
        </p:spPr>
        <p:txBody>
          <a:bodyPr wrap="square" rtlCol="0">
            <a:noAutofit/>
          </a:bodyPr>
          <a:lstStyle/>
          <a:p>
            <a:pPr algn="r"/>
            <a:r>
              <a:rPr lang="es-AR" sz="2400" b="1" dirty="0"/>
              <a:t>http://www.uniprot.org</a:t>
            </a:r>
          </a:p>
        </p:txBody>
      </p:sp>
    </p:spTree>
    <p:extLst>
      <p:ext uri="{BB962C8B-B14F-4D97-AF65-F5344CB8AC3E}">
        <p14:creationId xmlns:p14="http://schemas.microsoft.com/office/powerpoint/2010/main" val="4007211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392F67C-6860-46DB-B60C-1F39A57D337C}"/>
              </a:ext>
            </a:extLst>
          </p:cNvPr>
          <p:cNvSpPr txBox="1"/>
          <p:nvPr/>
        </p:nvSpPr>
        <p:spPr>
          <a:xfrm>
            <a:off x="1055974" y="1223548"/>
            <a:ext cx="10080052" cy="5297173"/>
          </a:xfrm>
          <a:prstGeom prst="rect">
            <a:avLst/>
          </a:prstGeom>
          <a:noFill/>
        </p:spPr>
        <p:txBody>
          <a:bodyPr wrap="square" rtlCol="0">
            <a:noAutofit/>
          </a:bodyPr>
          <a:lstStyle/>
          <a:p>
            <a:pPr marL="285750" indent="-285750">
              <a:spcAft>
                <a:spcPts val="1200"/>
              </a:spcAft>
              <a:buFont typeface="Arial" panose="020B0604020202020204" pitchFamily="34" charset="0"/>
              <a:buChar char="•"/>
            </a:pPr>
            <a:r>
              <a:rPr lang="en-US" sz="2400" b="1" dirty="0"/>
              <a:t>BLAST (acronym of Basic Local Alignment Search Tool)</a:t>
            </a:r>
          </a:p>
          <a:p>
            <a:pPr marL="285750" indent="-285750">
              <a:spcAft>
                <a:spcPts val="1200"/>
              </a:spcAft>
              <a:buFont typeface="Arial" panose="020B0604020202020204" pitchFamily="34" charset="0"/>
              <a:buChar char="•"/>
            </a:pPr>
            <a:r>
              <a:rPr lang="en-US" sz="2400" b="1" dirty="0"/>
              <a:t>Fast local alignments – search big databases for conserved features</a:t>
            </a:r>
          </a:p>
          <a:p>
            <a:pPr marL="285750" indent="-285750">
              <a:spcAft>
                <a:spcPts val="1200"/>
              </a:spcAft>
              <a:buFont typeface="Arial" panose="020B0604020202020204" pitchFamily="34" charset="0"/>
              <a:buChar char="•"/>
            </a:pPr>
            <a:r>
              <a:rPr lang="en-US" sz="2400" b="1" dirty="0"/>
              <a:t>Several tools: BLASTN, BLASTP, BLASTX, TBLASTN, TBLASTX</a:t>
            </a:r>
          </a:p>
          <a:p>
            <a:pPr marL="285750" indent="-285750">
              <a:spcAft>
                <a:spcPts val="1200"/>
              </a:spcAft>
              <a:buFont typeface="Arial" panose="020B0604020202020204" pitchFamily="34" charset="0"/>
              <a:buChar char="•"/>
            </a:pPr>
            <a:r>
              <a:rPr lang="en-US" sz="2400" b="1" dirty="0"/>
              <a:t>Several databases: </a:t>
            </a:r>
            <a:r>
              <a:rPr lang="en-US" sz="2400" b="1" dirty="0" err="1"/>
              <a:t>nr</a:t>
            </a:r>
            <a:r>
              <a:rPr lang="en-US" sz="2400" b="1" dirty="0"/>
              <a:t>/</a:t>
            </a:r>
            <a:r>
              <a:rPr lang="en-US" sz="2400" b="1" dirty="0" err="1"/>
              <a:t>nt</a:t>
            </a:r>
            <a:r>
              <a:rPr lang="en-US" sz="2400" b="1" dirty="0"/>
              <a:t>, </a:t>
            </a:r>
            <a:r>
              <a:rPr lang="en-US" sz="2400" b="1" dirty="0" err="1"/>
              <a:t>refseq</a:t>
            </a:r>
            <a:r>
              <a:rPr lang="en-US" sz="2400" b="1" dirty="0"/>
              <a:t>, </a:t>
            </a:r>
            <a:r>
              <a:rPr lang="en-US" sz="2400" b="1" dirty="0" err="1"/>
              <a:t>pdb</a:t>
            </a:r>
            <a:r>
              <a:rPr lang="en-US" sz="2400" b="1" dirty="0"/>
              <a:t>...</a:t>
            </a:r>
          </a:p>
          <a:p>
            <a:pPr marL="285750" indent="-285750">
              <a:spcAft>
                <a:spcPts val="1200"/>
              </a:spcAft>
              <a:buFont typeface="Arial" panose="020B0604020202020204" pitchFamily="34" charset="0"/>
              <a:buChar char="•"/>
            </a:pPr>
            <a:r>
              <a:rPr lang="en-US" sz="2400" b="1" dirty="0" err="1"/>
              <a:t>Accession.version</a:t>
            </a:r>
            <a:r>
              <a:rPr lang="en-US" sz="2400" b="1" dirty="0"/>
              <a:t> (stable, only version changes) and GI number (replaced when updated)</a:t>
            </a:r>
          </a:p>
          <a:p>
            <a:pPr marL="285750" indent="-285750">
              <a:spcAft>
                <a:spcPts val="1200"/>
              </a:spcAft>
              <a:buFont typeface="Arial" panose="020B0604020202020204" pitchFamily="34" charset="0"/>
              <a:buChar char="•"/>
            </a:pPr>
            <a:r>
              <a:rPr lang="en-US" sz="2400" b="1" dirty="0"/>
              <a:t>Search with query, get hits on subject sequences</a:t>
            </a:r>
          </a:p>
          <a:p>
            <a:pPr marL="285750" indent="-285750">
              <a:spcAft>
                <a:spcPts val="1200"/>
              </a:spcAft>
              <a:buFont typeface="Arial" panose="020B0604020202020204" pitchFamily="34" charset="0"/>
              <a:buChar char="•"/>
            </a:pPr>
            <a:r>
              <a:rPr lang="en-US" sz="2400" b="1" dirty="0"/>
              <a:t>Significant hits: Similarity! Identity! Query coverage! Scores! </a:t>
            </a:r>
            <a:r>
              <a:rPr lang="en-US" sz="2400" b="1" i="1" dirty="0"/>
              <a:t>E</a:t>
            </a:r>
            <a:r>
              <a:rPr lang="en-US" sz="2400" b="1" dirty="0"/>
              <a:t>-values!</a:t>
            </a:r>
          </a:p>
          <a:p>
            <a:pPr marL="285750" indent="-285750">
              <a:spcAft>
                <a:spcPts val="1200"/>
              </a:spcAft>
              <a:buFont typeface="Arial" panose="020B0604020202020204" pitchFamily="34" charset="0"/>
              <a:buChar char="•"/>
            </a:pPr>
            <a:r>
              <a:rPr lang="en-US" sz="2400" b="1" dirty="0"/>
              <a:t>Also PSI-BLAST, </a:t>
            </a:r>
            <a:r>
              <a:rPr lang="en-US" sz="2400" b="1" dirty="0" err="1"/>
              <a:t>MegaBLAST</a:t>
            </a:r>
            <a:r>
              <a:rPr lang="en-US" sz="2400" b="1" dirty="0"/>
              <a:t>, etc.</a:t>
            </a:r>
            <a:endParaRPr lang="es-AR" sz="2400" b="1" dirty="0"/>
          </a:p>
          <a:p>
            <a:pPr marL="285750" indent="-285750">
              <a:spcAft>
                <a:spcPts val="1200"/>
              </a:spcAft>
              <a:buFont typeface="Arial" panose="020B0604020202020204" pitchFamily="34" charset="0"/>
              <a:buChar char="•"/>
            </a:pPr>
            <a:endParaRPr lang="es-AR" sz="2400" b="1" dirty="0"/>
          </a:p>
        </p:txBody>
      </p:sp>
      <p:sp>
        <p:nvSpPr>
          <p:cNvPr id="7" name="CuadroTexto 6">
            <a:extLst>
              <a:ext uri="{FF2B5EF4-FFF2-40B4-BE49-F238E27FC236}">
                <a16:creationId xmlns:a16="http://schemas.microsoft.com/office/drawing/2014/main" id="{9D039DC4-743E-487B-9C1F-B744E66B7B0F}"/>
              </a:ext>
            </a:extLst>
          </p:cNvPr>
          <p:cNvSpPr txBox="1"/>
          <p:nvPr/>
        </p:nvSpPr>
        <p:spPr>
          <a:xfrm>
            <a:off x="1055974" y="414079"/>
            <a:ext cx="4512039" cy="515307"/>
          </a:xfrm>
          <a:prstGeom prst="rect">
            <a:avLst/>
          </a:prstGeom>
          <a:noFill/>
        </p:spPr>
        <p:txBody>
          <a:bodyPr wrap="square" rtlCol="0">
            <a:noAutofit/>
          </a:bodyPr>
          <a:lstStyle/>
          <a:p>
            <a:r>
              <a:rPr lang="es-AR" sz="2400" b="1" dirty="0"/>
              <a:t>BLAST</a:t>
            </a:r>
          </a:p>
        </p:txBody>
      </p:sp>
      <p:sp>
        <p:nvSpPr>
          <p:cNvPr id="9" name="CuadroTexto 8">
            <a:extLst>
              <a:ext uri="{FF2B5EF4-FFF2-40B4-BE49-F238E27FC236}">
                <a16:creationId xmlns:a16="http://schemas.microsoft.com/office/drawing/2014/main" id="{FA91E2AE-278F-4FE4-8391-CA4EFF2C7633}"/>
              </a:ext>
            </a:extLst>
          </p:cNvPr>
          <p:cNvSpPr txBox="1"/>
          <p:nvPr/>
        </p:nvSpPr>
        <p:spPr>
          <a:xfrm>
            <a:off x="6623987" y="474040"/>
            <a:ext cx="4512039" cy="515307"/>
          </a:xfrm>
          <a:prstGeom prst="rect">
            <a:avLst/>
          </a:prstGeom>
          <a:noFill/>
        </p:spPr>
        <p:txBody>
          <a:bodyPr wrap="square" rtlCol="0">
            <a:noAutofit/>
          </a:bodyPr>
          <a:lstStyle/>
          <a:p>
            <a:pPr algn="r"/>
            <a:r>
              <a:rPr lang="es-AR" sz="2400" b="1" dirty="0"/>
              <a:t>http://blast.ncbi.nlm.nih.gov</a:t>
            </a:r>
          </a:p>
        </p:txBody>
      </p:sp>
    </p:spTree>
    <p:extLst>
      <p:ext uri="{BB962C8B-B14F-4D97-AF65-F5344CB8AC3E}">
        <p14:creationId xmlns:p14="http://schemas.microsoft.com/office/powerpoint/2010/main" val="3627651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392F67C-6860-46DB-B60C-1F39A57D337C}"/>
              </a:ext>
            </a:extLst>
          </p:cNvPr>
          <p:cNvSpPr txBox="1"/>
          <p:nvPr/>
        </p:nvSpPr>
        <p:spPr>
          <a:xfrm>
            <a:off x="1055974" y="1223548"/>
            <a:ext cx="10080052" cy="5297173"/>
          </a:xfrm>
          <a:prstGeom prst="rect">
            <a:avLst/>
          </a:prstGeom>
          <a:noFill/>
        </p:spPr>
        <p:txBody>
          <a:bodyPr wrap="square" rtlCol="0">
            <a:noAutofit/>
          </a:bodyPr>
          <a:lstStyle/>
          <a:p>
            <a:pPr marL="457200" indent="-457200">
              <a:spcAft>
                <a:spcPts val="1200"/>
              </a:spcAft>
              <a:buAutoNum type="arabicPeriod"/>
            </a:pPr>
            <a:r>
              <a:rPr lang="en-US" sz="2400" b="1" dirty="0"/>
              <a:t>Go to the NCBI BLAST homepage and select Protein BLAST. ‘</a:t>
            </a:r>
            <a:r>
              <a:rPr lang="en-US" sz="2400" b="1" dirty="0" err="1"/>
              <a:t>blastp</a:t>
            </a:r>
            <a:r>
              <a:rPr lang="en-US" sz="2400" b="1" dirty="0"/>
              <a:t>’ will be active on the top. </a:t>
            </a:r>
          </a:p>
          <a:p>
            <a:pPr lvl="1">
              <a:spcAft>
                <a:spcPts val="1200"/>
              </a:spcAft>
            </a:pPr>
            <a:r>
              <a:rPr lang="en-US" sz="2400" b="1" dirty="0"/>
              <a:t>b.	Which databases can you search? How many sequences does the ‘</a:t>
            </a:r>
            <a:r>
              <a:rPr lang="en-US" sz="2400" b="1" dirty="0" err="1"/>
              <a:t>swissprot</a:t>
            </a:r>
            <a:r>
              <a:rPr lang="en-US" sz="2400" b="1" dirty="0"/>
              <a:t>’ database have?</a:t>
            </a:r>
          </a:p>
          <a:p>
            <a:pPr marL="914400" lvl="1" indent="-457200">
              <a:spcAft>
                <a:spcPts val="1200"/>
              </a:spcAft>
              <a:buAutoNum type="alphaLcPeriod" startAt="3"/>
            </a:pPr>
            <a:r>
              <a:rPr lang="en-US" sz="2400" b="1" dirty="0"/>
              <a:t>Can you restrict your search to </a:t>
            </a:r>
            <a:r>
              <a:rPr lang="en-US" sz="2400" b="1" dirty="0" err="1"/>
              <a:t>Eukaryota</a:t>
            </a:r>
            <a:r>
              <a:rPr lang="en-US" sz="2400" b="1" dirty="0"/>
              <a:t> but removing Homo sapiens?</a:t>
            </a:r>
          </a:p>
          <a:p>
            <a:pPr lvl="1">
              <a:spcAft>
                <a:spcPts val="1200"/>
              </a:spcAft>
            </a:pPr>
            <a:r>
              <a:rPr lang="en-US" sz="2400" b="1" dirty="0"/>
              <a:t>d.	Increase the number of ‘Max target sequences’ and set a lower ‘Expectation threshold’ (e.g. 1e-4)</a:t>
            </a:r>
          </a:p>
          <a:p>
            <a:pPr lvl="1">
              <a:spcAft>
                <a:spcPts val="1200"/>
              </a:spcAft>
            </a:pPr>
            <a:endParaRPr lang="en-US" sz="2400" b="1" dirty="0"/>
          </a:p>
          <a:p>
            <a:pPr marL="914400" lvl="1" indent="-457200">
              <a:spcAft>
                <a:spcPts val="1200"/>
              </a:spcAft>
              <a:buAutoNum type="arabicPeriod"/>
            </a:pPr>
            <a:endParaRPr lang="en-US" sz="2400" b="1" dirty="0"/>
          </a:p>
          <a:p>
            <a:pPr>
              <a:spcAft>
                <a:spcPts val="1200"/>
              </a:spcAft>
            </a:pPr>
            <a:endParaRPr lang="es-AR" sz="2400" b="1" dirty="0"/>
          </a:p>
        </p:txBody>
      </p:sp>
      <p:sp>
        <p:nvSpPr>
          <p:cNvPr id="7" name="CuadroTexto 6">
            <a:extLst>
              <a:ext uri="{FF2B5EF4-FFF2-40B4-BE49-F238E27FC236}">
                <a16:creationId xmlns:a16="http://schemas.microsoft.com/office/drawing/2014/main" id="{9D039DC4-743E-487B-9C1F-B744E66B7B0F}"/>
              </a:ext>
            </a:extLst>
          </p:cNvPr>
          <p:cNvSpPr txBox="1"/>
          <p:nvPr/>
        </p:nvSpPr>
        <p:spPr>
          <a:xfrm>
            <a:off x="1055974" y="414079"/>
            <a:ext cx="4512039" cy="515307"/>
          </a:xfrm>
          <a:prstGeom prst="rect">
            <a:avLst/>
          </a:prstGeom>
          <a:noFill/>
        </p:spPr>
        <p:txBody>
          <a:bodyPr wrap="square" rtlCol="0">
            <a:noAutofit/>
          </a:bodyPr>
          <a:lstStyle/>
          <a:p>
            <a:r>
              <a:rPr lang="es-AR" sz="2400" b="1" dirty="0"/>
              <a:t>BLAST</a:t>
            </a:r>
          </a:p>
        </p:txBody>
      </p:sp>
      <p:sp>
        <p:nvSpPr>
          <p:cNvPr id="9" name="CuadroTexto 8">
            <a:extLst>
              <a:ext uri="{FF2B5EF4-FFF2-40B4-BE49-F238E27FC236}">
                <a16:creationId xmlns:a16="http://schemas.microsoft.com/office/drawing/2014/main" id="{FA91E2AE-278F-4FE4-8391-CA4EFF2C7633}"/>
              </a:ext>
            </a:extLst>
          </p:cNvPr>
          <p:cNvSpPr txBox="1"/>
          <p:nvPr/>
        </p:nvSpPr>
        <p:spPr>
          <a:xfrm>
            <a:off x="6623987" y="474040"/>
            <a:ext cx="4512039" cy="515307"/>
          </a:xfrm>
          <a:prstGeom prst="rect">
            <a:avLst/>
          </a:prstGeom>
          <a:noFill/>
        </p:spPr>
        <p:txBody>
          <a:bodyPr wrap="square" rtlCol="0">
            <a:noAutofit/>
          </a:bodyPr>
          <a:lstStyle/>
          <a:p>
            <a:pPr algn="r"/>
            <a:r>
              <a:rPr lang="es-AR" sz="2400" b="1" dirty="0"/>
              <a:t>http://blast.ncbi.nlm.nih.gov</a:t>
            </a:r>
          </a:p>
        </p:txBody>
      </p:sp>
    </p:spTree>
    <p:extLst>
      <p:ext uri="{BB962C8B-B14F-4D97-AF65-F5344CB8AC3E}">
        <p14:creationId xmlns:p14="http://schemas.microsoft.com/office/powerpoint/2010/main" val="1160588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392F67C-6860-46DB-B60C-1F39A57D337C}"/>
              </a:ext>
            </a:extLst>
          </p:cNvPr>
          <p:cNvSpPr txBox="1"/>
          <p:nvPr/>
        </p:nvSpPr>
        <p:spPr>
          <a:xfrm>
            <a:off x="1055974" y="1223548"/>
            <a:ext cx="10080052" cy="5297173"/>
          </a:xfrm>
          <a:prstGeom prst="rect">
            <a:avLst/>
          </a:prstGeom>
          <a:noFill/>
        </p:spPr>
        <p:txBody>
          <a:bodyPr wrap="square" rtlCol="0">
            <a:noAutofit/>
          </a:bodyPr>
          <a:lstStyle/>
          <a:p>
            <a:pPr marL="457200" indent="-457200">
              <a:spcAft>
                <a:spcPts val="1200"/>
              </a:spcAft>
              <a:buAutoNum type="arabicPeriod" startAt="2"/>
            </a:pPr>
            <a:r>
              <a:rPr lang="en-US" sz="2400" b="1" dirty="0"/>
              <a:t>Search for similarity to C. </a:t>
            </a:r>
            <a:r>
              <a:rPr lang="en-US" sz="2400" b="1" dirty="0" err="1"/>
              <a:t>reinhardtii</a:t>
            </a:r>
            <a:r>
              <a:rPr lang="en-US" sz="2400" b="1" dirty="0"/>
              <a:t> BLD10 with BLASTP using default parameters </a:t>
            </a:r>
          </a:p>
          <a:p>
            <a:pPr lvl="1" indent="442913">
              <a:spcAft>
                <a:spcPts val="1200"/>
              </a:spcAft>
              <a:buAutoNum type="alphaLcPeriod"/>
            </a:pPr>
            <a:r>
              <a:rPr lang="en-US" sz="2400" b="1" dirty="0"/>
              <a:t>Job details are shown on the top. ‘Search summary’ is useful for reviewing the parameters used. Which is the alternative name given here to the ‘Max target sequences’ input option?</a:t>
            </a:r>
          </a:p>
          <a:p>
            <a:pPr lvl="1" indent="442913">
              <a:spcAft>
                <a:spcPts val="1200"/>
              </a:spcAft>
              <a:buAutoNum type="alphaLcPeriod" startAt="2"/>
            </a:pPr>
            <a:r>
              <a:rPr lang="en-US" sz="2400" b="1" dirty="0"/>
              <a:t>‘Graphic Summary’ maps </a:t>
            </a:r>
            <a:r>
              <a:rPr lang="en-US" sz="2400" b="1" dirty="0" err="1"/>
              <a:t>superfamilies</a:t>
            </a:r>
            <a:r>
              <a:rPr lang="en-US" sz="2400" b="1" dirty="0"/>
              <a:t> of conserved domains. Which domains are found in BLD10, and where?</a:t>
            </a:r>
          </a:p>
          <a:p>
            <a:pPr lvl="1">
              <a:spcAft>
                <a:spcPts val="1200"/>
              </a:spcAft>
            </a:pPr>
            <a:r>
              <a:rPr lang="en-US" sz="2400" b="1" dirty="0"/>
              <a:t>d.	Also in the ‘Graphic Summary’ you get a graphical representation of the top scoring hits.</a:t>
            </a:r>
          </a:p>
          <a:p>
            <a:pPr lvl="1">
              <a:spcAft>
                <a:spcPts val="1200"/>
              </a:spcAft>
            </a:pPr>
            <a:r>
              <a:rPr lang="en-US" sz="2400" b="1" dirty="0"/>
              <a:t>e.	The ‘Descriptions’ section lists the sequences producing significant alignments. Do they look like real homologues to BLD10?</a:t>
            </a:r>
          </a:p>
        </p:txBody>
      </p:sp>
      <p:sp>
        <p:nvSpPr>
          <p:cNvPr id="7" name="CuadroTexto 6">
            <a:extLst>
              <a:ext uri="{FF2B5EF4-FFF2-40B4-BE49-F238E27FC236}">
                <a16:creationId xmlns:a16="http://schemas.microsoft.com/office/drawing/2014/main" id="{9D039DC4-743E-487B-9C1F-B744E66B7B0F}"/>
              </a:ext>
            </a:extLst>
          </p:cNvPr>
          <p:cNvSpPr txBox="1"/>
          <p:nvPr/>
        </p:nvSpPr>
        <p:spPr>
          <a:xfrm>
            <a:off x="1055974" y="414079"/>
            <a:ext cx="4512039" cy="515307"/>
          </a:xfrm>
          <a:prstGeom prst="rect">
            <a:avLst/>
          </a:prstGeom>
          <a:noFill/>
        </p:spPr>
        <p:txBody>
          <a:bodyPr wrap="square" rtlCol="0">
            <a:noAutofit/>
          </a:bodyPr>
          <a:lstStyle/>
          <a:p>
            <a:r>
              <a:rPr lang="es-AR" sz="2400" b="1" dirty="0"/>
              <a:t>BLAST</a:t>
            </a:r>
          </a:p>
        </p:txBody>
      </p:sp>
      <p:sp>
        <p:nvSpPr>
          <p:cNvPr id="9" name="CuadroTexto 8">
            <a:extLst>
              <a:ext uri="{FF2B5EF4-FFF2-40B4-BE49-F238E27FC236}">
                <a16:creationId xmlns:a16="http://schemas.microsoft.com/office/drawing/2014/main" id="{FA91E2AE-278F-4FE4-8391-CA4EFF2C7633}"/>
              </a:ext>
            </a:extLst>
          </p:cNvPr>
          <p:cNvSpPr txBox="1"/>
          <p:nvPr/>
        </p:nvSpPr>
        <p:spPr>
          <a:xfrm>
            <a:off x="6623987" y="474040"/>
            <a:ext cx="4512039" cy="515307"/>
          </a:xfrm>
          <a:prstGeom prst="rect">
            <a:avLst/>
          </a:prstGeom>
          <a:noFill/>
        </p:spPr>
        <p:txBody>
          <a:bodyPr wrap="square" rtlCol="0">
            <a:noAutofit/>
          </a:bodyPr>
          <a:lstStyle/>
          <a:p>
            <a:pPr algn="r"/>
            <a:r>
              <a:rPr lang="es-AR" sz="2400" b="1" dirty="0"/>
              <a:t>http://blast.ncbi.nlm.nih.gov</a:t>
            </a:r>
          </a:p>
        </p:txBody>
      </p:sp>
    </p:spTree>
    <p:extLst>
      <p:ext uri="{BB962C8B-B14F-4D97-AF65-F5344CB8AC3E}">
        <p14:creationId xmlns:p14="http://schemas.microsoft.com/office/powerpoint/2010/main" val="2981768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392F67C-6860-46DB-B60C-1F39A57D337C}"/>
              </a:ext>
            </a:extLst>
          </p:cNvPr>
          <p:cNvSpPr txBox="1"/>
          <p:nvPr/>
        </p:nvSpPr>
        <p:spPr>
          <a:xfrm>
            <a:off x="1055974" y="1223548"/>
            <a:ext cx="10080052" cy="5297173"/>
          </a:xfrm>
          <a:prstGeom prst="rect">
            <a:avLst/>
          </a:prstGeom>
          <a:noFill/>
        </p:spPr>
        <p:txBody>
          <a:bodyPr wrap="square" rtlCol="0">
            <a:noAutofit/>
          </a:bodyPr>
          <a:lstStyle/>
          <a:p>
            <a:pPr marL="457200" indent="-457200">
              <a:spcAft>
                <a:spcPts val="1200"/>
              </a:spcAft>
              <a:buAutoNum type="arabicPeriod" startAt="2"/>
            </a:pPr>
            <a:r>
              <a:rPr lang="en-US" sz="2400" b="1" dirty="0"/>
              <a:t>Search for similarity to C. </a:t>
            </a:r>
            <a:r>
              <a:rPr lang="en-US" sz="2400" b="1" dirty="0" err="1"/>
              <a:t>reinhardtii</a:t>
            </a:r>
            <a:r>
              <a:rPr lang="en-US" sz="2400" b="1" dirty="0"/>
              <a:t> BLD10 with BLASTP using default parameters </a:t>
            </a:r>
          </a:p>
          <a:p>
            <a:pPr lvl="1">
              <a:spcAft>
                <a:spcPts val="1200"/>
              </a:spcAft>
            </a:pPr>
            <a:r>
              <a:rPr lang="en-US" sz="2400" b="1" dirty="0"/>
              <a:t>f.	The results are first sorted (in the ‘Descriptions’ section) from best to worse E-value, then decreasing scores, etc. What are the fields in this list? </a:t>
            </a:r>
          </a:p>
          <a:p>
            <a:pPr lvl="1">
              <a:spcAft>
                <a:spcPts val="1200"/>
              </a:spcAft>
            </a:pPr>
            <a:r>
              <a:rPr lang="en-US" sz="2400" b="1" dirty="0"/>
              <a:t>g.	Would you download the top hit? Download five hits of high identity, from different organisms, and covering as much as possible of the query. </a:t>
            </a:r>
          </a:p>
          <a:p>
            <a:pPr lvl="1">
              <a:spcAft>
                <a:spcPts val="1200"/>
              </a:spcAft>
            </a:pPr>
            <a:r>
              <a:rPr lang="en-US" sz="2400" b="1" dirty="0"/>
              <a:t>h.	In the ‘Alignments’ section find the BLD10 protein from </a:t>
            </a:r>
            <a:r>
              <a:rPr lang="en-US" sz="2400" b="1" i="1" dirty="0"/>
              <a:t>Gonium </a:t>
            </a:r>
            <a:r>
              <a:rPr lang="en-US" sz="2400" b="1" i="1" dirty="0" err="1"/>
              <a:t>pectorale</a:t>
            </a:r>
            <a:r>
              <a:rPr lang="en-US" sz="2400" b="1" dirty="0"/>
              <a:t>. How long is this sequence? How long is the region of similarity? How many of their residues are identical and how many similar?</a:t>
            </a:r>
          </a:p>
          <a:p>
            <a:pPr lvl="1">
              <a:spcAft>
                <a:spcPts val="1200"/>
              </a:spcAft>
            </a:pPr>
            <a:r>
              <a:rPr lang="en-US" sz="2400" b="1" dirty="0" err="1"/>
              <a:t>i</a:t>
            </a:r>
            <a:r>
              <a:rPr lang="en-US" sz="2400" b="1" dirty="0"/>
              <a:t>.	Click the ‘Sequence ID’ link at the top of the G. pectoral BLD10 protein alignment (or to the right of the entry in the ‘Descriptions’ section) to get the </a:t>
            </a:r>
            <a:r>
              <a:rPr lang="en-US" sz="2400" b="1" dirty="0" err="1"/>
              <a:t>GenPept</a:t>
            </a:r>
            <a:r>
              <a:rPr lang="en-US" sz="2400" b="1" dirty="0"/>
              <a:t> entry of this protein, with information about it presented in a structured format usually known as ‘GenBank’. </a:t>
            </a:r>
          </a:p>
          <a:p>
            <a:pPr lvl="1">
              <a:spcAft>
                <a:spcPts val="1200"/>
              </a:spcAft>
            </a:pPr>
            <a:endParaRPr lang="es-AR" sz="2400" b="1" dirty="0"/>
          </a:p>
        </p:txBody>
      </p:sp>
      <p:sp>
        <p:nvSpPr>
          <p:cNvPr id="7" name="CuadroTexto 6">
            <a:extLst>
              <a:ext uri="{FF2B5EF4-FFF2-40B4-BE49-F238E27FC236}">
                <a16:creationId xmlns:a16="http://schemas.microsoft.com/office/drawing/2014/main" id="{9D039DC4-743E-487B-9C1F-B744E66B7B0F}"/>
              </a:ext>
            </a:extLst>
          </p:cNvPr>
          <p:cNvSpPr txBox="1"/>
          <p:nvPr/>
        </p:nvSpPr>
        <p:spPr>
          <a:xfrm>
            <a:off x="1055974" y="414079"/>
            <a:ext cx="4512039" cy="515307"/>
          </a:xfrm>
          <a:prstGeom prst="rect">
            <a:avLst/>
          </a:prstGeom>
          <a:noFill/>
        </p:spPr>
        <p:txBody>
          <a:bodyPr wrap="square" rtlCol="0">
            <a:noAutofit/>
          </a:bodyPr>
          <a:lstStyle/>
          <a:p>
            <a:r>
              <a:rPr lang="es-AR" sz="2400" b="1" dirty="0"/>
              <a:t>BLAST</a:t>
            </a:r>
          </a:p>
        </p:txBody>
      </p:sp>
      <p:sp>
        <p:nvSpPr>
          <p:cNvPr id="9" name="CuadroTexto 8">
            <a:extLst>
              <a:ext uri="{FF2B5EF4-FFF2-40B4-BE49-F238E27FC236}">
                <a16:creationId xmlns:a16="http://schemas.microsoft.com/office/drawing/2014/main" id="{FA91E2AE-278F-4FE4-8391-CA4EFF2C7633}"/>
              </a:ext>
            </a:extLst>
          </p:cNvPr>
          <p:cNvSpPr txBox="1"/>
          <p:nvPr/>
        </p:nvSpPr>
        <p:spPr>
          <a:xfrm>
            <a:off x="6623987" y="474040"/>
            <a:ext cx="4512039" cy="515307"/>
          </a:xfrm>
          <a:prstGeom prst="rect">
            <a:avLst/>
          </a:prstGeom>
          <a:noFill/>
        </p:spPr>
        <p:txBody>
          <a:bodyPr wrap="square" rtlCol="0">
            <a:noAutofit/>
          </a:bodyPr>
          <a:lstStyle/>
          <a:p>
            <a:pPr algn="r"/>
            <a:r>
              <a:rPr lang="es-AR" sz="2400" b="1" dirty="0"/>
              <a:t>http://blast.ncbi.nlm.nih.gov</a:t>
            </a:r>
          </a:p>
        </p:txBody>
      </p:sp>
    </p:spTree>
    <p:extLst>
      <p:ext uri="{BB962C8B-B14F-4D97-AF65-F5344CB8AC3E}">
        <p14:creationId xmlns:p14="http://schemas.microsoft.com/office/powerpoint/2010/main" val="162050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392F67C-6860-46DB-B60C-1F39A57D337C}"/>
              </a:ext>
            </a:extLst>
          </p:cNvPr>
          <p:cNvSpPr txBox="1"/>
          <p:nvPr/>
        </p:nvSpPr>
        <p:spPr>
          <a:xfrm>
            <a:off x="1055974" y="1223548"/>
            <a:ext cx="10080052" cy="5297173"/>
          </a:xfrm>
          <a:prstGeom prst="rect">
            <a:avLst/>
          </a:prstGeom>
          <a:noFill/>
        </p:spPr>
        <p:txBody>
          <a:bodyPr wrap="square" rtlCol="0">
            <a:noAutofit/>
          </a:bodyPr>
          <a:lstStyle/>
          <a:p>
            <a:pPr marL="285750" indent="-285750">
              <a:spcAft>
                <a:spcPts val="1200"/>
              </a:spcAft>
              <a:buFont typeface="Arial" panose="020B0604020202020204" pitchFamily="34" charset="0"/>
              <a:buChar char="•"/>
            </a:pPr>
            <a:r>
              <a:rPr lang="en-US" sz="2400" b="1" dirty="0"/>
              <a:t>Database of annotated protein families. </a:t>
            </a:r>
          </a:p>
          <a:p>
            <a:pPr marL="285750" indent="-285750">
              <a:spcAft>
                <a:spcPts val="1200"/>
              </a:spcAft>
              <a:buFont typeface="Arial" panose="020B0604020202020204" pitchFamily="34" charset="0"/>
              <a:buChar char="•"/>
            </a:pPr>
            <a:r>
              <a:rPr lang="en-US" sz="2400" b="1" dirty="0"/>
              <a:t>From a curated set of sequences of family members:</a:t>
            </a:r>
            <a:br>
              <a:rPr lang="en-US" sz="2400" b="1" dirty="0"/>
            </a:br>
            <a:r>
              <a:rPr lang="en-US" sz="2400" b="1" dirty="0"/>
              <a:t>Seed alignment </a:t>
            </a:r>
            <a:r>
              <a:rPr lang="en-US" sz="2400" b="1" dirty="0">
                <a:sym typeface="Wingdings" panose="05000000000000000000" pitchFamily="2" charset="2"/>
              </a:rPr>
              <a:t> profile Hidden Markov Model  Full alignment</a:t>
            </a:r>
          </a:p>
          <a:p>
            <a:pPr marL="285750" indent="-285750">
              <a:spcAft>
                <a:spcPts val="1200"/>
              </a:spcAft>
              <a:buFont typeface="Arial" panose="020B0604020202020204" pitchFamily="34" charset="0"/>
              <a:buChar char="•"/>
            </a:pPr>
            <a:r>
              <a:rPr lang="en-US" sz="2400" b="1" dirty="0"/>
              <a:t>Regions covered in </a:t>
            </a:r>
            <a:r>
              <a:rPr lang="en-US" sz="2400" b="1" dirty="0" err="1"/>
              <a:t>Pfam</a:t>
            </a:r>
            <a:r>
              <a:rPr lang="en-US" sz="2400" b="1" dirty="0"/>
              <a:t> are commonly called “domains”. It does not necessarily represent a stretch of sequence that folds into a discrete tertiary structure, but rather a conserved evolutionary unit of one of six types:</a:t>
            </a:r>
          </a:p>
          <a:p>
            <a:pPr marL="285750" indent="-285750">
              <a:spcAft>
                <a:spcPts val="1200"/>
              </a:spcAft>
              <a:buFont typeface="Arial" panose="020B0604020202020204" pitchFamily="34" charset="0"/>
              <a:buChar char="•"/>
            </a:pPr>
            <a:endParaRPr lang="es-AR" sz="2400" b="1" dirty="0"/>
          </a:p>
          <a:p>
            <a:pPr marL="285750" indent="-285750">
              <a:spcAft>
                <a:spcPts val="1200"/>
              </a:spcAft>
              <a:buFont typeface="Arial" panose="020B0604020202020204" pitchFamily="34" charset="0"/>
              <a:buChar char="•"/>
            </a:pPr>
            <a:endParaRPr lang="es-AR" sz="2400" b="1" dirty="0"/>
          </a:p>
          <a:p>
            <a:pPr marL="285750" indent="-285750">
              <a:spcAft>
                <a:spcPts val="1200"/>
              </a:spcAft>
              <a:buFont typeface="Arial" panose="020B0604020202020204" pitchFamily="34" charset="0"/>
              <a:buChar char="•"/>
            </a:pPr>
            <a:r>
              <a:rPr lang="es-AR" sz="2400" b="1" dirty="0" err="1"/>
              <a:t>Related</a:t>
            </a:r>
            <a:r>
              <a:rPr lang="es-AR" sz="2400" b="1" dirty="0"/>
              <a:t> </a:t>
            </a:r>
            <a:r>
              <a:rPr lang="es-AR" sz="2400" b="1" dirty="0" err="1"/>
              <a:t>families</a:t>
            </a:r>
            <a:r>
              <a:rPr lang="es-AR" sz="2400" b="1" dirty="0"/>
              <a:t> are </a:t>
            </a:r>
            <a:r>
              <a:rPr lang="es-AR" sz="2400" b="1" dirty="0" err="1"/>
              <a:t>grouped</a:t>
            </a:r>
            <a:r>
              <a:rPr lang="es-AR" sz="2400" b="1" dirty="0"/>
              <a:t> in </a:t>
            </a:r>
            <a:r>
              <a:rPr lang="es-AR" sz="2400" b="1" dirty="0" err="1"/>
              <a:t>Clans</a:t>
            </a:r>
            <a:endParaRPr lang="es-AR" sz="2400" b="1" dirty="0"/>
          </a:p>
          <a:p>
            <a:pPr marL="285750" indent="-285750">
              <a:spcAft>
                <a:spcPts val="1200"/>
              </a:spcAft>
              <a:buFont typeface="Arial" panose="020B0604020202020204" pitchFamily="34" charset="0"/>
              <a:buChar char="•"/>
            </a:pPr>
            <a:r>
              <a:rPr lang="es-AR" sz="2400" b="1" dirty="0"/>
              <a:t>Data </a:t>
            </a:r>
            <a:r>
              <a:rPr lang="es-AR" sz="2400" b="1" dirty="0" err="1"/>
              <a:t>mostly</a:t>
            </a:r>
            <a:r>
              <a:rPr lang="es-AR" sz="2400" b="1" dirty="0"/>
              <a:t> </a:t>
            </a:r>
            <a:r>
              <a:rPr lang="es-AR" sz="2400" b="1" dirty="0" err="1"/>
              <a:t>taken</a:t>
            </a:r>
            <a:r>
              <a:rPr lang="es-AR" sz="2400" b="1" dirty="0"/>
              <a:t> </a:t>
            </a:r>
            <a:r>
              <a:rPr lang="es-AR" sz="2400" b="1" dirty="0" err="1"/>
              <a:t>from</a:t>
            </a:r>
            <a:r>
              <a:rPr lang="es-AR" sz="2400" b="1" dirty="0"/>
              <a:t> </a:t>
            </a:r>
            <a:r>
              <a:rPr lang="es-AR" sz="2400" b="1" dirty="0" err="1"/>
              <a:t>UniProt</a:t>
            </a:r>
            <a:endParaRPr lang="es-AR" sz="2400" b="1" dirty="0"/>
          </a:p>
          <a:p>
            <a:pPr marL="285750" indent="-285750">
              <a:spcAft>
                <a:spcPts val="1200"/>
              </a:spcAft>
              <a:buFont typeface="Arial" panose="020B0604020202020204" pitchFamily="34" charset="0"/>
              <a:buChar char="•"/>
            </a:pPr>
            <a:r>
              <a:rPr lang="es-AR" sz="2400" b="1" dirty="0" err="1"/>
              <a:t>Search</a:t>
            </a:r>
            <a:r>
              <a:rPr lang="es-AR" sz="2400" b="1" dirty="0"/>
              <a:t> </a:t>
            </a:r>
            <a:r>
              <a:rPr lang="es-AR" sz="2400" b="1" dirty="0" err="1"/>
              <a:t>by</a:t>
            </a:r>
            <a:r>
              <a:rPr lang="es-AR" sz="2400" b="1" dirty="0"/>
              <a:t> </a:t>
            </a:r>
            <a:r>
              <a:rPr lang="es-AR" sz="2400" b="1" dirty="0" err="1"/>
              <a:t>sequence</a:t>
            </a:r>
            <a:r>
              <a:rPr lang="es-AR" sz="2400" b="1" dirty="0"/>
              <a:t>, </a:t>
            </a:r>
            <a:r>
              <a:rPr lang="es-AR" sz="2400" b="1" dirty="0" err="1"/>
              <a:t>UniProt</a:t>
            </a:r>
            <a:r>
              <a:rPr lang="es-AR" sz="2400" b="1" dirty="0"/>
              <a:t> </a:t>
            </a:r>
            <a:r>
              <a:rPr lang="es-AR" sz="2400" b="1" dirty="0" err="1"/>
              <a:t>Accession</a:t>
            </a:r>
            <a:r>
              <a:rPr lang="es-AR" sz="2400" b="1" dirty="0"/>
              <a:t>, </a:t>
            </a:r>
            <a:r>
              <a:rPr lang="es-AR" sz="2400" b="1" dirty="0" err="1"/>
              <a:t>Pfam</a:t>
            </a:r>
            <a:r>
              <a:rPr lang="es-AR" sz="2400" b="1" dirty="0"/>
              <a:t> </a:t>
            </a:r>
            <a:r>
              <a:rPr lang="es-AR" sz="2400" b="1" dirty="0" err="1"/>
              <a:t>family</a:t>
            </a:r>
            <a:r>
              <a:rPr lang="es-AR" sz="2400" b="1" dirty="0"/>
              <a:t> </a:t>
            </a:r>
            <a:r>
              <a:rPr lang="es-AR" sz="2400" b="1" dirty="0" err="1"/>
              <a:t>name</a:t>
            </a:r>
            <a:r>
              <a:rPr lang="es-AR" sz="2400" b="1" dirty="0"/>
              <a:t> (</a:t>
            </a:r>
            <a:r>
              <a:rPr lang="es-AR" sz="2400" b="1" dirty="0" err="1"/>
              <a:t>e.g</a:t>
            </a:r>
            <a:r>
              <a:rPr lang="es-AR" sz="2400" b="1" dirty="0"/>
              <a:t>.</a:t>
            </a:r>
            <a:r>
              <a:rPr lang="en-US" sz="2400" b="1" dirty="0"/>
              <a:t> PF00571)</a:t>
            </a:r>
            <a:endParaRPr lang="es-AR" sz="2400" b="1" dirty="0"/>
          </a:p>
        </p:txBody>
      </p:sp>
      <p:sp>
        <p:nvSpPr>
          <p:cNvPr id="7" name="CuadroTexto 6">
            <a:extLst>
              <a:ext uri="{FF2B5EF4-FFF2-40B4-BE49-F238E27FC236}">
                <a16:creationId xmlns:a16="http://schemas.microsoft.com/office/drawing/2014/main" id="{9D039DC4-743E-487B-9C1F-B744E66B7B0F}"/>
              </a:ext>
            </a:extLst>
          </p:cNvPr>
          <p:cNvSpPr txBox="1"/>
          <p:nvPr/>
        </p:nvSpPr>
        <p:spPr>
          <a:xfrm>
            <a:off x="1055974" y="414079"/>
            <a:ext cx="4512039" cy="515307"/>
          </a:xfrm>
          <a:prstGeom prst="rect">
            <a:avLst/>
          </a:prstGeom>
          <a:noFill/>
        </p:spPr>
        <p:txBody>
          <a:bodyPr wrap="square" rtlCol="0">
            <a:noAutofit/>
          </a:bodyPr>
          <a:lstStyle/>
          <a:p>
            <a:r>
              <a:rPr lang="es-AR" sz="2400" b="1" dirty="0"/>
              <a:t>PFAM</a:t>
            </a:r>
          </a:p>
        </p:txBody>
      </p:sp>
      <p:sp>
        <p:nvSpPr>
          <p:cNvPr id="9" name="CuadroTexto 8">
            <a:extLst>
              <a:ext uri="{FF2B5EF4-FFF2-40B4-BE49-F238E27FC236}">
                <a16:creationId xmlns:a16="http://schemas.microsoft.com/office/drawing/2014/main" id="{FA91E2AE-278F-4FE4-8391-CA4EFF2C7633}"/>
              </a:ext>
            </a:extLst>
          </p:cNvPr>
          <p:cNvSpPr txBox="1"/>
          <p:nvPr/>
        </p:nvSpPr>
        <p:spPr>
          <a:xfrm>
            <a:off x="6623987" y="474040"/>
            <a:ext cx="4512039" cy="515307"/>
          </a:xfrm>
          <a:prstGeom prst="rect">
            <a:avLst/>
          </a:prstGeom>
          <a:noFill/>
        </p:spPr>
        <p:txBody>
          <a:bodyPr wrap="square" rtlCol="0">
            <a:noAutofit/>
          </a:bodyPr>
          <a:lstStyle/>
          <a:p>
            <a:pPr algn="r"/>
            <a:r>
              <a:rPr lang="es-AR" sz="2400" b="1" dirty="0"/>
              <a:t>http://pfam.xfam.org</a:t>
            </a:r>
          </a:p>
        </p:txBody>
      </p:sp>
      <p:graphicFrame>
        <p:nvGraphicFramePr>
          <p:cNvPr id="2" name="Tabla 1">
            <a:extLst>
              <a:ext uri="{FF2B5EF4-FFF2-40B4-BE49-F238E27FC236}">
                <a16:creationId xmlns:a16="http://schemas.microsoft.com/office/drawing/2014/main" id="{B2A9DECD-0685-4422-ADE7-4F5A93BFBC24}"/>
              </a:ext>
            </a:extLst>
          </p:cNvPr>
          <p:cNvGraphicFramePr>
            <a:graphicFrameLocks noGrp="1"/>
          </p:cNvGraphicFramePr>
          <p:nvPr>
            <p:extLst>
              <p:ext uri="{D42A27DB-BD31-4B8C-83A1-F6EECF244321}">
                <p14:modId xmlns:p14="http://schemas.microsoft.com/office/powerpoint/2010/main" val="1313059880"/>
              </p:ext>
            </p:extLst>
          </p:nvPr>
        </p:nvGraphicFramePr>
        <p:xfrm>
          <a:off x="1837128" y="3872134"/>
          <a:ext cx="8127999" cy="914400"/>
        </p:xfrm>
        <a:graphic>
          <a:graphicData uri="http://schemas.openxmlformats.org/drawingml/2006/table">
            <a:tbl>
              <a:tblPr firstRow="1" bandRow="1">
                <a:tableStyleId>{2D5ABB26-0587-4C30-8999-92F81FD0307C}</a:tableStyleId>
              </a:tblPr>
              <a:tblGrid>
                <a:gridCol w="2749862">
                  <a:extLst>
                    <a:ext uri="{9D8B030D-6E8A-4147-A177-3AD203B41FA5}">
                      <a16:colId xmlns:a16="http://schemas.microsoft.com/office/drawing/2014/main" val="182909892"/>
                    </a:ext>
                  </a:extLst>
                </a:gridCol>
                <a:gridCol w="2128603">
                  <a:extLst>
                    <a:ext uri="{9D8B030D-6E8A-4147-A177-3AD203B41FA5}">
                      <a16:colId xmlns:a16="http://schemas.microsoft.com/office/drawing/2014/main" val="2337757160"/>
                    </a:ext>
                  </a:extLst>
                </a:gridCol>
                <a:gridCol w="3249534">
                  <a:extLst>
                    <a:ext uri="{9D8B030D-6E8A-4147-A177-3AD203B41FA5}">
                      <a16:colId xmlns:a16="http://schemas.microsoft.com/office/drawing/2014/main" val="1799769631"/>
                    </a:ext>
                  </a:extLst>
                </a:gridCol>
              </a:tblGrid>
              <a:tr h="370840">
                <a:tc>
                  <a:txBody>
                    <a:bodyPr/>
                    <a:lstStyle/>
                    <a:p>
                      <a:pPr algn="r"/>
                      <a:r>
                        <a:rPr lang="es-AR" sz="2400" b="1" dirty="0" err="1"/>
                        <a:t>Domain</a:t>
                      </a:r>
                      <a:endParaRPr lang="es-AR" sz="2400" b="1" dirty="0"/>
                    </a:p>
                  </a:txBody>
                  <a:tcPr/>
                </a:tc>
                <a:tc>
                  <a:txBody>
                    <a:bodyPr/>
                    <a:lstStyle/>
                    <a:p>
                      <a:pPr algn="ctr"/>
                      <a:r>
                        <a:rPr lang="es-AR" sz="2400" b="1" dirty="0" err="1"/>
                        <a:t>Family</a:t>
                      </a:r>
                      <a:endParaRPr lang="es-AR" sz="2400" b="1" dirty="0"/>
                    </a:p>
                  </a:txBody>
                  <a:tcPr/>
                </a:tc>
                <a:tc>
                  <a:txBody>
                    <a:bodyPr/>
                    <a:lstStyle/>
                    <a:p>
                      <a:r>
                        <a:rPr lang="es-AR" sz="2400" b="1" dirty="0" err="1"/>
                        <a:t>Repeat</a:t>
                      </a:r>
                      <a:endParaRPr lang="es-AR" sz="2400" b="1" dirty="0"/>
                    </a:p>
                  </a:txBody>
                  <a:tcPr/>
                </a:tc>
                <a:extLst>
                  <a:ext uri="{0D108BD9-81ED-4DB2-BD59-A6C34878D82A}">
                    <a16:rowId xmlns:a16="http://schemas.microsoft.com/office/drawing/2014/main" val="1021037055"/>
                  </a:ext>
                </a:extLst>
              </a:tr>
              <a:tr h="370840">
                <a:tc>
                  <a:txBody>
                    <a:bodyPr/>
                    <a:lstStyle/>
                    <a:p>
                      <a:pPr algn="r"/>
                      <a:r>
                        <a:rPr lang="es-AR" sz="2400" b="1" dirty="0" err="1"/>
                        <a:t>Motif</a:t>
                      </a:r>
                      <a:endParaRPr lang="es-AR" sz="2400" b="1" dirty="0"/>
                    </a:p>
                  </a:txBody>
                  <a:tcPr/>
                </a:tc>
                <a:tc>
                  <a:txBody>
                    <a:bodyPr/>
                    <a:lstStyle/>
                    <a:p>
                      <a:pPr algn="ctr"/>
                      <a:r>
                        <a:rPr lang="es-AR" sz="2400" b="1" dirty="0" err="1"/>
                        <a:t>Coiled-coil</a:t>
                      </a:r>
                      <a:endParaRPr lang="es-AR" sz="2400" b="1" dirty="0"/>
                    </a:p>
                  </a:txBody>
                  <a:tcPr/>
                </a:tc>
                <a:tc>
                  <a:txBody>
                    <a:bodyPr/>
                    <a:lstStyle/>
                    <a:p>
                      <a:r>
                        <a:rPr lang="es-AR" sz="2400" b="1" dirty="0" err="1"/>
                        <a:t>Disorder</a:t>
                      </a:r>
                      <a:endParaRPr lang="es-AR" sz="2400" b="1" dirty="0"/>
                    </a:p>
                  </a:txBody>
                  <a:tcPr/>
                </a:tc>
                <a:extLst>
                  <a:ext uri="{0D108BD9-81ED-4DB2-BD59-A6C34878D82A}">
                    <a16:rowId xmlns:a16="http://schemas.microsoft.com/office/drawing/2014/main" val="1634781360"/>
                  </a:ext>
                </a:extLst>
              </a:tr>
            </a:tbl>
          </a:graphicData>
        </a:graphic>
      </p:graphicFrame>
    </p:spTree>
    <p:extLst>
      <p:ext uri="{BB962C8B-B14F-4D97-AF65-F5344CB8AC3E}">
        <p14:creationId xmlns:p14="http://schemas.microsoft.com/office/powerpoint/2010/main" val="3208566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392F67C-6860-46DB-B60C-1F39A57D337C}"/>
              </a:ext>
            </a:extLst>
          </p:cNvPr>
          <p:cNvSpPr txBox="1"/>
          <p:nvPr/>
        </p:nvSpPr>
        <p:spPr>
          <a:xfrm>
            <a:off x="1055974" y="1223548"/>
            <a:ext cx="10080052" cy="5297173"/>
          </a:xfrm>
          <a:prstGeom prst="rect">
            <a:avLst/>
          </a:prstGeom>
          <a:noFill/>
        </p:spPr>
        <p:txBody>
          <a:bodyPr wrap="square" rtlCol="0">
            <a:noAutofit/>
          </a:bodyPr>
          <a:lstStyle/>
          <a:p>
            <a:pPr marL="457200" indent="-457200">
              <a:spcAft>
                <a:spcPts val="1200"/>
              </a:spcAft>
              <a:buAutoNum type="arabicPeriod" startAt="3"/>
            </a:pPr>
            <a:r>
              <a:rPr lang="en-US" sz="2400" b="1" dirty="0"/>
              <a:t>On the </a:t>
            </a:r>
            <a:r>
              <a:rPr lang="en-US" sz="2400" b="1" dirty="0" err="1"/>
              <a:t>Pfam</a:t>
            </a:r>
            <a:r>
              <a:rPr lang="en-US" sz="2400" b="1" dirty="0"/>
              <a:t> entry PF00571, observe the tabs on the left-hand menu.</a:t>
            </a:r>
          </a:p>
          <a:p>
            <a:pPr lvl="1">
              <a:spcAft>
                <a:spcPts val="1200"/>
              </a:spcAft>
            </a:pPr>
            <a:r>
              <a:rPr lang="en-US" sz="2400" b="1" dirty="0"/>
              <a:t>a. 	In the ‘Summary’, find the names of three proteins with this domain</a:t>
            </a:r>
          </a:p>
          <a:p>
            <a:pPr lvl="1">
              <a:spcAft>
                <a:spcPts val="1200"/>
              </a:spcAft>
            </a:pPr>
            <a:r>
              <a:rPr lang="en-US" sz="2400" b="1" dirty="0"/>
              <a:t>b.	‘Domain </a:t>
            </a:r>
            <a:r>
              <a:rPr lang="en-US" sz="2400" b="1" dirty="0" err="1"/>
              <a:t>organisation</a:t>
            </a:r>
            <a:r>
              <a:rPr lang="en-US" sz="2400" b="1" dirty="0"/>
              <a:t>’: How many proteins have the ‘CBS x 2’ architecture? Can you find a ‘disorder’ region in this architecture</a:t>
            </a:r>
          </a:p>
          <a:p>
            <a:pPr lvl="1">
              <a:spcAft>
                <a:spcPts val="1200"/>
              </a:spcAft>
            </a:pPr>
            <a:r>
              <a:rPr lang="en-US" sz="2400" b="1" dirty="0"/>
              <a:t>e.	In the ‘Alignments’ section the various formats in which the pre-calculated alignments for the family are presented. Try to download it. </a:t>
            </a:r>
          </a:p>
          <a:p>
            <a:pPr lvl="1">
              <a:spcAft>
                <a:spcPts val="1200"/>
              </a:spcAft>
            </a:pPr>
            <a:r>
              <a:rPr lang="en-US" sz="2400" b="1" dirty="0"/>
              <a:t>g.	In the ‘Trees’ section: which multiple sequence alignment was used to build this tree? In ‘Species’): In which kingdom is this protein more abundant? How many eukaryotic species appear to have this protein?</a:t>
            </a:r>
          </a:p>
          <a:p>
            <a:pPr lvl="1">
              <a:spcAft>
                <a:spcPts val="1200"/>
              </a:spcAft>
            </a:pPr>
            <a:r>
              <a:rPr lang="en-US" sz="2400" b="1" dirty="0" err="1"/>
              <a:t>i</a:t>
            </a:r>
            <a:r>
              <a:rPr lang="en-US" sz="2400" b="1" dirty="0"/>
              <a:t>.	In the ‘Interactions’ section, follow the link to the IMPDH family. What is the activity of this domain? Can you determine the structural fold of this family from the name of the clan it belongs to?</a:t>
            </a:r>
          </a:p>
        </p:txBody>
      </p:sp>
      <p:sp>
        <p:nvSpPr>
          <p:cNvPr id="7" name="CuadroTexto 6">
            <a:extLst>
              <a:ext uri="{FF2B5EF4-FFF2-40B4-BE49-F238E27FC236}">
                <a16:creationId xmlns:a16="http://schemas.microsoft.com/office/drawing/2014/main" id="{9D039DC4-743E-487B-9C1F-B744E66B7B0F}"/>
              </a:ext>
            </a:extLst>
          </p:cNvPr>
          <p:cNvSpPr txBox="1"/>
          <p:nvPr/>
        </p:nvSpPr>
        <p:spPr>
          <a:xfrm>
            <a:off x="1055974" y="414079"/>
            <a:ext cx="4512039" cy="515307"/>
          </a:xfrm>
          <a:prstGeom prst="rect">
            <a:avLst/>
          </a:prstGeom>
          <a:noFill/>
        </p:spPr>
        <p:txBody>
          <a:bodyPr wrap="square" rtlCol="0">
            <a:noAutofit/>
          </a:bodyPr>
          <a:lstStyle/>
          <a:p>
            <a:r>
              <a:rPr lang="es-AR" sz="2400" b="1" dirty="0"/>
              <a:t>PFAM</a:t>
            </a:r>
          </a:p>
        </p:txBody>
      </p:sp>
      <p:sp>
        <p:nvSpPr>
          <p:cNvPr id="9" name="CuadroTexto 8">
            <a:extLst>
              <a:ext uri="{FF2B5EF4-FFF2-40B4-BE49-F238E27FC236}">
                <a16:creationId xmlns:a16="http://schemas.microsoft.com/office/drawing/2014/main" id="{FA91E2AE-278F-4FE4-8391-CA4EFF2C7633}"/>
              </a:ext>
            </a:extLst>
          </p:cNvPr>
          <p:cNvSpPr txBox="1"/>
          <p:nvPr/>
        </p:nvSpPr>
        <p:spPr>
          <a:xfrm>
            <a:off x="6623987" y="474040"/>
            <a:ext cx="4512039" cy="515307"/>
          </a:xfrm>
          <a:prstGeom prst="rect">
            <a:avLst/>
          </a:prstGeom>
          <a:noFill/>
        </p:spPr>
        <p:txBody>
          <a:bodyPr wrap="square" rtlCol="0">
            <a:noAutofit/>
          </a:bodyPr>
          <a:lstStyle/>
          <a:p>
            <a:pPr algn="r"/>
            <a:r>
              <a:rPr lang="es-AR" sz="2400" b="1" dirty="0"/>
              <a:t>http://pfam.xfam.org</a:t>
            </a:r>
          </a:p>
        </p:txBody>
      </p:sp>
    </p:spTree>
    <p:extLst>
      <p:ext uri="{BB962C8B-B14F-4D97-AF65-F5344CB8AC3E}">
        <p14:creationId xmlns:p14="http://schemas.microsoft.com/office/powerpoint/2010/main" val="245415925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718</Words>
  <Application>Microsoft Office PowerPoint</Application>
  <PresentationFormat>Panorámica</PresentationFormat>
  <Paragraphs>81</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Nicolás Palopoli</dc:creator>
  <cp:lastModifiedBy>Nicolás Palopoli</cp:lastModifiedBy>
  <cp:revision>14</cp:revision>
  <dcterms:created xsi:type="dcterms:W3CDTF">2017-11-21T13:44:52Z</dcterms:created>
  <dcterms:modified xsi:type="dcterms:W3CDTF">2017-11-21T15:41:37Z</dcterms:modified>
</cp:coreProperties>
</file>