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76" r:id="rId3"/>
    <p:sldId id="278" r:id="rId4"/>
    <p:sldId id="279" r:id="rId5"/>
    <p:sldId id="277" r:id="rId6"/>
    <p:sldId id="281" r:id="rId7"/>
    <p:sldId id="280" r:id="rId8"/>
    <p:sldId id="282" r:id="rId9"/>
    <p:sldId id="273" r:id="rId10"/>
    <p:sldId id="275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ED0"/>
    <a:srgbClr val="121B3C"/>
    <a:srgbClr val="A7F4F9"/>
    <a:srgbClr val="6FE6EE"/>
    <a:srgbClr val="3FADC9"/>
    <a:srgbClr val="75D9E6"/>
    <a:srgbClr val="44D1E3"/>
    <a:srgbClr val="88FFFF"/>
    <a:srgbClr val="B9FFFF"/>
    <a:srgbClr val="47D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94690"/>
  </p:normalViewPr>
  <p:slideViewPr>
    <p:cSldViewPr snapToGrid="0">
      <p:cViewPr>
        <p:scale>
          <a:sx n="107" d="100"/>
          <a:sy n="107" d="100"/>
        </p:scale>
        <p:origin x="1512" y="-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2" d="100"/>
          <a:sy n="132" d="100"/>
        </p:scale>
        <p:origin x="46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F0FE5-91D7-EC42-A1B6-F11C00BC5F26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A8C51-93B8-4A43-A12B-2A133E7F2B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FC8EE-6201-E243-B9F4-76EEF9A02E16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92498-829E-AE43-BD9F-C4B31B51E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92498-829E-AE43-BD9F-C4B31B51E98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6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92498-829E-AE43-BD9F-C4B31B51E98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44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92498-829E-AE43-BD9F-C4B31B51E98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56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92498-829E-AE43-BD9F-C4B31B51E98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9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92498-829E-AE43-BD9F-C4B31B51E98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10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92498-829E-AE43-BD9F-C4B31B51E98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671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92498-829E-AE43-BD9F-C4B31B51E98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154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92498-829E-AE43-BD9F-C4B31B51E98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25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6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dirty="0"/>
              <a:t>Talk title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Authors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6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5" name="内容占位符 7"/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738ABE-FE2D-4528-A7FF-BA7C9564496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87A2D2-718B-4490-AE31-93A4B71D8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7F65A-7D87-4140-8EE5-F0C20A371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4737" y="-8092"/>
            <a:ext cx="9270691" cy="6975334"/>
          </a:xfrm>
          <a:prstGeom prst="rect">
            <a:avLst/>
          </a:prstGeom>
        </p:spPr>
      </p:pic>
      <p:sp>
        <p:nvSpPr>
          <p:cNvPr id="6" name="内容占位符 7">
            <a:extLst>
              <a:ext uri="{FF2B5EF4-FFF2-40B4-BE49-F238E27FC236}">
                <a16:creationId xmlns:a16="http://schemas.microsoft.com/office/drawing/2014/main" id="{D197F451-CC8E-BD48-8A88-B4DA1D4EC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839DE714-2E1B-D046-8FCB-D0992A10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62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ater next to the ocean&#10;&#10;Description automatically generated">
            <a:extLst>
              <a:ext uri="{FF2B5EF4-FFF2-40B4-BE49-F238E27FC236}">
                <a16:creationId xmlns:a16="http://schemas.microsoft.com/office/drawing/2014/main" id="{CE92F12C-CBDE-2A4D-A45C-A3DDA0B213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6F727FAE-97FB-8B42-A211-CD164F330E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E3E0E51E-718E-2844-AEF7-CB07EF4D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82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0D6CCA-BA89-0F4F-8D20-84EA76972B1E}"/>
              </a:ext>
            </a:extLst>
          </p:cNvPr>
          <p:cNvSpPr/>
          <p:nvPr userDrawn="1"/>
        </p:nvSpPr>
        <p:spPr>
          <a:xfrm>
            <a:off x="0" y="1"/>
            <a:ext cx="9141858" cy="6858000"/>
          </a:xfrm>
          <a:prstGeom prst="rect">
            <a:avLst/>
          </a:prstGeom>
          <a:gradFill>
            <a:gsLst>
              <a:gs pos="34000">
                <a:schemeClr val="bg1">
                  <a:alpha val="0"/>
                </a:schemeClr>
              </a:gs>
              <a:gs pos="53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内容占位符 7">
            <a:extLst>
              <a:ext uri="{FF2B5EF4-FFF2-40B4-BE49-F238E27FC236}">
                <a16:creationId xmlns:a16="http://schemas.microsoft.com/office/drawing/2014/main" id="{5738457D-37F3-EE40-83D7-676573E60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16C5603A-13A4-0A41-A6C1-CF1FC9B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229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19" name="直接连接符 19"/>
          <p:cNvCxnSpPr/>
          <p:nvPr userDrawn="1"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3" name="直接连接符 25"/>
          <p:cNvCxnSpPr/>
          <p:nvPr userDrawn="1"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39" name="矩形 354"/>
          <p:cNvSpPr/>
          <p:nvPr userDrawn="1"/>
        </p:nvSpPr>
        <p:spPr>
          <a:xfrm>
            <a:off x="6055112" y="-4341"/>
            <a:ext cx="3007863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rgbClr val="5F5F5F"/>
                </a:solidFill>
              </a:rPr>
              <a:t>本页为主题使用说明页，使用时请删除本页内容。</a:t>
            </a:r>
            <a:endParaRPr lang="en-US" altLang="zh-CN" sz="1050" dirty="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>
                <a:solidFill>
                  <a:srgbClr val="5F5F5F"/>
                </a:solidFill>
              </a:rPr>
              <a:t>This contains suggested theme colors and fonts you can use. Please delete this slide from your actual presentation.</a:t>
            </a:r>
            <a:endParaRPr lang="zh-CN" altLang="en-US" sz="1050" dirty="0">
              <a:solidFill>
                <a:srgbClr val="5F5F5F"/>
              </a:solidFill>
            </a:endParaRPr>
          </a:p>
        </p:txBody>
      </p:sp>
      <p:sp>
        <p:nvSpPr>
          <p:cNvPr id="41" name="标题 1"/>
          <p:cNvSpPr txBox="1"/>
          <p:nvPr userDrawn="1"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1800" b="1" dirty="0"/>
              <a:t>主题模板的标准 </a:t>
            </a:r>
            <a:r>
              <a:rPr lang="en-US" altLang="zh-CN" sz="1800" b="1" dirty="0"/>
              <a:t>How to use this template</a:t>
            </a:r>
            <a:endParaRPr lang="zh-CN" altLang="en-US" sz="1800" b="1" dirty="0"/>
          </a:p>
        </p:txBody>
      </p:sp>
      <p:sp>
        <p:nvSpPr>
          <p:cNvPr id="42" name="직사각형 45"/>
          <p:cNvSpPr/>
          <p:nvPr userDrawn="1"/>
        </p:nvSpPr>
        <p:spPr>
          <a:xfrm>
            <a:off x="695323" y="1140936"/>
            <a:ext cx="5041220" cy="71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12209" y="1266717"/>
            <a:ext cx="6467321" cy="38302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8ABE-FE2D-4528-A7FF-BA7C9564496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A2D2-718B-4490-AE31-93A4B71D8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66" r:id="rId4"/>
    <p:sldLayoutId id="2147483667" r:id="rId5"/>
    <p:sldLayoutId id="2147483664" r:id="rId6"/>
    <p:sldLayoutId id="2147483653" r:id="rId7"/>
    <p:sldLayoutId id="214748365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8196379" cy="496692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A novel deep learning approach for the task of KBQA.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QA+QG: a unified framework for virtual teaching assistants.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What can AI do for education?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Better scalability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Universal access to education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Better personalization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8093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CE6-35A5-CF45-BFC6-1CFFE164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" y="1322293"/>
            <a:ext cx="8857129" cy="1909763"/>
          </a:xfrm>
        </p:spPr>
        <p:txBody>
          <a:bodyPr>
            <a:noAutofit/>
          </a:bodyPr>
          <a:lstStyle/>
          <a:p>
            <a:r>
              <a:rPr lang="en-US" sz="4400" b="1" dirty="0"/>
              <a:t>Knowledge Base Question Answering and Its Potential Applications in Adaptive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E8F67-6678-DF47-A0F9-FD798AA00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67566"/>
            <a:ext cx="6858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Presenter: Yu Chen</a:t>
            </a:r>
          </a:p>
          <a:p>
            <a:r>
              <a:rPr lang="en-US" sz="2200" dirty="0"/>
              <a:t>Rensselaer Polytechnic Institute, USA</a:t>
            </a:r>
          </a:p>
          <a:p>
            <a:r>
              <a:rPr lang="en-US" sz="2200" dirty="0"/>
              <a:t>Joint work with Dr. </a:t>
            </a:r>
            <a:r>
              <a:rPr lang="en-US" sz="2200" dirty="0" err="1"/>
              <a:t>Lingfei</a:t>
            </a:r>
            <a:r>
              <a:rPr lang="en-US" sz="2200" dirty="0"/>
              <a:t> Wu and Dr. Mohammed J. </a:t>
            </a:r>
            <a:r>
              <a:rPr lang="en-US" sz="2200" dirty="0" err="1"/>
              <a:t>Zaki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645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F854A-B9A7-E24B-8478-FC1590C75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Base Question Answering (KBQA)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The goal is to </a:t>
            </a:r>
            <a:r>
              <a:rPr lang="en-US" sz="2200" dirty="0">
                <a:solidFill>
                  <a:srgbClr val="FF0000"/>
                </a:solidFill>
              </a:rPr>
              <a:t>automatically find answers </a:t>
            </a:r>
            <a:r>
              <a:rPr lang="en-US" sz="2200" dirty="0"/>
              <a:t>to natural language (NL) questions from a knowledge base (KB).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A natural and intuitive way to access the vast knowledge resources.</a:t>
            </a:r>
          </a:p>
          <a:p>
            <a:pPr lvl="1"/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Natural Question Generation (NQG)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The goal is to </a:t>
            </a:r>
            <a:r>
              <a:rPr lang="en-US" sz="2200" dirty="0">
                <a:solidFill>
                  <a:srgbClr val="FF0000"/>
                </a:solidFill>
              </a:rPr>
              <a:t>automatically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generate NL questions </a:t>
            </a:r>
            <a:r>
              <a:rPr lang="en-US" sz="2200" dirty="0"/>
              <a:t>from some context (e.g., KB, text).</a:t>
            </a:r>
          </a:p>
          <a:p>
            <a:pPr lvl="1">
              <a:buFont typeface="Wingdings" pitchFamily="2" charset="2"/>
              <a:buChar char="q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QA+QG for virtual teaching assistants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685B7-DF0D-3C4E-BDAE-AB07502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8" y="376279"/>
            <a:ext cx="6331161" cy="910362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231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F854A-B9A7-E24B-8478-FC1590C75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of KBQA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Lexical gap</a:t>
            </a:r>
          </a:p>
          <a:p>
            <a:pPr lvl="2"/>
            <a:r>
              <a:rPr lang="en-US" sz="1900" dirty="0">
                <a:ea typeface="Helvetica Neue" panose="02000503000000020004" pitchFamily="2" charset="0"/>
              </a:rPr>
              <a:t>The same </a:t>
            </a:r>
            <a:r>
              <a:rPr lang="en-US" sz="1900" dirty="0">
                <a:solidFill>
                  <a:srgbClr val="FF0000"/>
                </a:solidFill>
                <a:ea typeface="Helvetica Neue" panose="02000503000000020004" pitchFamily="2" charset="0"/>
              </a:rPr>
              <a:t>question can be expressed in various ways in NL </a:t>
            </a:r>
            <a:r>
              <a:rPr lang="en-US" sz="1900" dirty="0">
                <a:ea typeface="Helvetica Neue" panose="02000503000000020004" pitchFamily="2" charset="0"/>
              </a:rPr>
              <a:t>while the knowledge source may use a canonical lexicon.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ea typeface="Helvetica Neue" panose="02000503000000020004" pitchFamily="2" charset="0"/>
              </a:rPr>
              <a:t>Complex reasoning</a:t>
            </a:r>
          </a:p>
          <a:p>
            <a:pPr lvl="2"/>
            <a:r>
              <a:rPr lang="en-US" sz="1900" dirty="0">
                <a:solidFill>
                  <a:srgbClr val="FF0000"/>
                </a:solidFill>
                <a:ea typeface="Helvetica Neue" panose="02000503000000020004" pitchFamily="2" charset="0"/>
              </a:rPr>
              <a:t>Multi-hop reasoning </a:t>
            </a:r>
          </a:p>
          <a:p>
            <a:pPr lvl="2"/>
            <a:r>
              <a:rPr lang="en-US" sz="1900" dirty="0">
                <a:ea typeface="Helvetica Neue" panose="02000503000000020004" pitchFamily="2" charset="0"/>
              </a:rPr>
              <a:t>Questions with various </a:t>
            </a:r>
            <a:r>
              <a:rPr lang="en-US" sz="1900" dirty="0">
                <a:solidFill>
                  <a:srgbClr val="FF0000"/>
                </a:solidFill>
                <a:ea typeface="Helvetica Neue" panose="02000503000000020004" pitchFamily="2" charset="0"/>
              </a:rPr>
              <a:t>constraints</a:t>
            </a:r>
          </a:p>
          <a:p>
            <a:pPr lvl="2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>
                <a:ea typeface="Helvetica Neue" panose="02000503000000020004" pitchFamily="2" charset="0"/>
              </a:rPr>
              <a:t>Related work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ea typeface="Helvetica Neue" panose="02000503000000020004" pitchFamily="2" charset="0"/>
              </a:rPr>
              <a:t>Information retrieval based approaches</a:t>
            </a:r>
          </a:p>
          <a:p>
            <a:pPr lvl="2"/>
            <a:r>
              <a:rPr lang="en-US" sz="1900" dirty="0">
                <a:ea typeface="Helvetica Neue" panose="02000503000000020004" pitchFamily="2" charset="0"/>
              </a:rPr>
              <a:t>Directly </a:t>
            </a:r>
            <a:r>
              <a:rPr lang="en-US" sz="1900" dirty="0">
                <a:solidFill>
                  <a:srgbClr val="FF0000"/>
                </a:solidFill>
                <a:ea typeface="Helvetica Neue" panose="02000503000000020004" pitchFamily="2" charset="0"/>
              </a:rPr>
              <a:t>retrieving answers from the KB </a:t>
            </a:r>
            <a:r>
              <a:rPr lang="en-US" sz="1900" dirty="0">
                <a:ea typeface="Helvetica Neue" panose="02000503000000020004" pitchFamily="2" charset="0"/>
              </a:rPr>
              <a:t>by mapping questions and KB into the same embedding.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ea typeface="Helvetica Neue" panose="02000503000000020004" pitchFamily="2" charset="0"/>
              </a:rPr>
              <a:t>Semantic parsing based approaches</a:t>
            </a:r>
          </a:p>
          <a:p>
            <a:pPr lvl="2"/>
            <a:r>
              <a:rPr lang="en-US" altLang="zh-Hans" sz="1900" dirty="0">
                <a:solidFill>
                  <a:schemeClr val="dk1"/>
                </a:solidFill>
                <a:ea typeface="Helvetica Neue"/>
              </a:rPr>
              <a:t>C</a:t>
            </a:r>
            <a:r>
              <a:rPr lang="en-US" sz="1900" dirty="0">
                <a:solidFill>
                  <a:schemeClr val="dk1"/>
                </a:solidFill>
                <a:ea typeface="Helvetica Neue"/>
              </a:rPr>
              <a:t>onverting NL questions into </a:t>
            </a:r>
            <a:r>
              <a:rPr lang="en-US" sz="1900" dirty="0">
                <a:ea typeface="Helvetica Neue"/>
              </a:rPr>
              <a:t>intermediate logic forms</a:t>
            </a:r>
            <a:r>
              <a:rPr lang="en-US" sz="1900" dirty="0">
                <a:solidFill>
                  <a:schemeClr val="dk1"/>
                </a:solidFill>
                <a:ea typeface="Helvetica Neue"/>
              </a:rPr>
              <a:t>, which can be further executed against the underlying KB. </a:t>
            </a:r>
            <a:endParaRPr lang="en-US" sz="1900" dirty="0">
              <a:ea typeface="Helvetica Neue" panose="02000503000000020004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685B7-DF0D-3C4E-BDAE-AB07502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8" y="376279"/>
            <a:ext cx="6331161" cy="910362"/>
          </a:xfrm>
        </p:spPr>
        <p:txBody>
          <a:bodyPr>
            <a:noAutofit/>
          </a:bodyPr>
          <a:lstStyle/>
          <a:p>
            <a:r>
              <a:rPr lang="en-US" dirty="0"/>
              <a:t>Relevant theories of learning</a:t>
            </a:r>
          </a:p>
        </p:txBody>
      </p:sp>
    </p:spTree>
    <p:extLst>
      <p:ext uri="{BB962C8B-B14F-4D97-AF65-F5344CB8AC3E}">
        <p14:creationId xmlns:p14="http://schemas.microsoft.com/office/powerpoint/2010/main" val="131145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F854A-B9A7-E24B-8478-FC1590C75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685B7-DF0D-3C4E-BDAE-AB07502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8" y="376279"/>
            <a:ext cx="6331161" cy="910362"/>
          </a:xfrm>
        </p:spPr>
        <p:txBody>
          <a:bodyPr>
            <a:noAutofit/>
          </a:bodyPr>
          <a:lstStyle/>
          <a:p>
            <a:r>
              <a:rPr lang="en-US" dirty="0"/>
              <a:t>Enabling technological advances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D58A5A-00E6-3F48-9B64-4621F95E261B}"/>
              </a:ext>
            </a:extLst>
          </p:cNvPr>
          <p:cNvGrpSpPr/>
          <p:nvPr/>
        </p:nvGrpSpPr>
        <p:grpSpPr>
          <a:xfrm>
            <a:off x="200019" y="2043953"/>
            <a:ext cx="6290428" cy="3837883"/>
            <a:chOff x="1095463" y="1884144"/>
            <a:chExt cx="8455140" cy="40749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21AA74-0C4C-2042-8763-7E3CB33D131B}"/>
                </a:ext>
              </a:extLst>
            </p:cNvPr>
            <p:cNvSpPr txBox="1"/>
            <p:nvPr/>
          </p:nvSpPr>
          <p:spPr>
            <a:xfrm>
              <a:off x="1095463" y="3476932"/>
              <a:ext cx="3948547" cy="1176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Question: who is the secretary of Ohio </a:t>
              </a:r>
            </a:p>
            <a:p>
              <a:r>
                <a:rPr lang="en-US" sz="22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in 2011?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2DBE445-FC78-E947-A489-FBC548BC0F3B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4152331" y="1884144"/>
              <a:ext cx="5398272" cy="2176163"/>
            </a:xfrm>
            <a:prstGeom prst="curved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79A537-34C1-E741-A4B0-F52A707270D5}"/>
                </a:ext>
              </a:extLst>
            </p:cNvPr>
            <p:cNvSpPr/>
            <p:nvPr/>
          </p:nvSpPr>
          <p:spPr>
            <a:xfrm>
              <a:off x="3238098" y="3837838"/>
              <a:ext cx="914233" cy="444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1559BD-37F4-2245-8A55-D1120B9FC8DA}"/>
                </a:ext>
              </a:extLst>
            </p:cNvPr>
            <p:cNvSpPr txBox="1"/>
            <p:nvPr/>
          </p:nvSpPr>
          <p:spPr>
            <a:xfrm>
              <a:off x="4401253" y="2002204"/>
              <a:ext cx="3047697" cy="424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Topic entity linking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D25739-285D-B04B-8358-08065D9FE6CC}"/>
                </a:ext>
              </a:extLst>
            </p:cNvPr>
            <p:cNvSpPr txBox="1"/>
            <p:nvPr/>
          </p:nvSpPr>
          <p:spPr>
            <a:xfrm>
              <a:off x="1228067" y="4880668"/>
              <a:ext cx="4984767" cy="107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Nodes within a k-hop KB subgraph are candidate answers.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AD34-8259-9340-914C-A481C61A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83" y="1569927"/>
            <a:ext cx="4188755" cy="3629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1F97AD-AD1E-3E49-A55D-1DF6EA17085B}"/>
              </a:ext>
            </a:extLst>
          </p:cNvPr>
          <p:cNvSpPr/>
          <p:nvPr/>
        </p:nvSpPr>
        <p:spPr>
          <a:xfrm>
            <a:off x="4696213" y="5305191"/>
            <a:ext cx="4405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Figure</a:t>
            </a:r>
            <a:r>
              <a:rPr lang="zh-Han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1.</a:t>
            </a:r>
            <a:r>
              <a:rPr lang="zh-Han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</a:t>
            </a:r>
            <a:r>
              <a:rPr lang="zh-Han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2-hop KB</a:t>
            </a:r>
            <a:r>
              <a:rPr lang="zh-Han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subgraph</a:t>
            </a:r>
            <a:r>
              <a:rPr lang="zh-Han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from</a:t>
            </a:r>
            <a:r>
              <a:rPr lang="zh-Han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altLang="zh-Hans" sz="1600" dirty="0" err="1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FreeBase</a:t>
            </a:r>
            <a:r>
              <a:rPr lang="en-US" altLang="zh-Hans" sz="16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6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F854A-B9A7-E24B-8478-FC1590C75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685B7-DF0D-3C4E-BDAE-AB07502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8" y="376279"/>
            <a:ext cx="6331161" cy="910362"/>
          </a:xfrm>
        </p:spPr>
        <p:txBody>
          <a:bodyPr>
            <a:noAutofit/>
          </a:bodyPr>
          <a:lstStyle/>
          <a:p>
            <a:r>
              <a:rPr lang="en-US" dirty="0"/>
              <a:t>Enabling technological advances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95907-2FF1-1840-83D7-DDE44B43AF5D}"/>
              </a:ext>
            </a:extLst>
          </p:cNvPr>
          <p:cNvSpPr txBox="1"/>
          <p:nvPr/>
        </p:nvSpPr>
        <p:spPr>
          <a:xfrm>
            <a:off x="618835" y="1579418"/>
            <a:ext cx="4070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For each candidate answer from the KB subgraph, we encode three types of information:</a:t>
            </a:r>
          </a:p>
          <a:p>
            <a:endParaRPr lang="en-US" sz="2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Answer type</a:t>
            </a:r>
            <a:r>
              <a:rPr lang="en-US" sz="2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: entity type of the candidate answer.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Answer path</a:t>
            </a:r>
            <a:r>
              <a:rPr lang="en-US" sz="2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: a sequence of relations from the candidate answer to the topic entity.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Answer context</a:t>
            </a:r>
            <a:r>
              <a:rPr lang="en-US" sz="2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: surrounding entities of the candidate answer.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2ABEC-8BC6-A543-99FD-DC91AF01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67" y="1540221"/>
            <a:ext cx="3922026" cy="3398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FD4DB-A3D1-DA4E-810D-B7E64DCF1987}"/>
              </a:ext>
            </a:extLst>
          </p:cNvPr>
          <p:cNvSpPr txBox="1"/>
          <p:nvPr/>
        </p:nvSpPr>
        <p:spPr>
          <a:xfrm>
            <a:off x="4985148" y="5134007"/>
            <a:ext cx="40703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Answer type: PERSON</a:t>
            </a:r>
          </a:p>
          <a:p>
            <a:r>
              <a:rPr lang="en-US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Answer path: [</a:t>
            </a:r>
            <a:r>
              <a:rPr lang="en-US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office_holder</a:t>
            </a:r>
            <a:r>
              <a:rPr lang="en-US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governing_officials</a:t>
            </a:r>
            <a:r>
              <a:rPr lang="en-US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]</a:t>
            </a:r>
          </a:p>
          <a:p>
            <a:r>
              <a:rPr lang="en-US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Answer context: {2011-01-09, secretary of state}</a:t>
            </a:r>
          </a:p>
        </p:txBody>
      </p:sp>
    </p:spTree>
    <p:extLst>
      <p:ext uri="{BB962C8B-B14F-4D97-AF65-F5344CB8AC3E}">
        <p14:creationId xmlns:p14="http://schemas.microsoft.com/office/powerpoint/2010/main" val="369904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F854A-B9A7-E24B-8478-FC1590C75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685B7-DF0D-3C4E-BDAE-AB07502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8" y="376279"/>
            <a:ext cx="6331161" cy="910362"/>
          </a:xfrm>
        </p:spPr>
        <p:txBody>
          <a:bodyPr>
            <a:noAutofit/>
          </a:bodyPr>
          <a:lstStyle/>
          <a:p>
            <a:r>
              <a:rPr lang="en-US" dirty="0"/>
              <a:t>Enabling technological advances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7E7B5-2BFC-2C4C-AC9D-4B708D4DD365}"/>
              </a:ext>
            </a:extLst>
          </p:cNvPr>
          <p:cNvSpPr/>
          <p:nvPr/>
        </p:nvSpPr>
        <p:spPr>
          <a:xfrm>
            <a:off x="337301" y="1405943"/>
            <a:ext cx="836742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When answering NL questions over a KB,</a:t>
            </a:r>
            <a:r>
              <a:rPr lang="zh-Hans" altLang="en-US" sz="22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different question components and KB aspects play different roles</a:t>
            </a:r>
            <a:r>
              <a:rPr lang="en-US" sz="22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2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W</a:t>
            </a:r>
            <a:r>
              <a:rPr lang="en-US" sz="22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 propose to directly model the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two-way flow of interactions</a:t>
            </a:r>
            <a:r>
              <a:rPr lang="en-US" sz="22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between the questions and the KB via a deep learning model.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62B3FA-C948-8C43-9953-7306682CE7A9}"/>
              </a:ext>
            </a:extLst>
          </p:cNvPr>
          <p:cNvGrpSpPr/>
          <p:nvPr/>
        </p:nvGrpSpPr>
        <p:grpSpPr>
          <a:xfrm>
            <a:off x="1641796" y="3666954"/>
            <a:ext cx="5913798" cy="2034467"/>
            <a:chOff x="2955403" y="4772678"/>
            <a:chExt cx="5448577" cy="1588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4AACD3-800A-5C4E-85B4-86B1666DA67C}"/>
                </a:ext>
              </a:extLst>
            </p:cNvPr>
            <p:cNvSpPr/>
            <p:nvPr/>
          </p:nvSpPr>
          <p:spPr>
            <a:xfrm>
              <a:off x="2955403" y="4772678"/>
              <a:ext cx="5349626" cy="336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Hans" sz="22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Query:</a:t>
              </a:r>
              <a:r>
                <a:rPr lang="zh-Hans" altLang="en-US" sz="22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Hans" sz="2200" dirty="0">
                  <a:solidFill>
                    <a:schemeClr val="accent6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W</a:t>
              </a:r>
              <a:r>
                <a:rPr lang="en-US" sz="2200" dirty="0">
                  <a:solidFill>
                    <a:schemeClr val="accent6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ho</a:t>
              </a:r>
              <a:r>
                <a:rPr lang="en-US" sz="22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did France </a:t>
              </a:r>
              <a:r>
                <a:rPr lang="en-US" sz="2200" dirty="0">
                  <a:solidFill>
                    <a:srgbClr val="FF000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surrender</a:t>
              </a:r>
              <a:r>
                <a:rPr lang="en-US" sz="22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to in </a:t>
              </a:r>
              <a:r>
                <a:rPr lang="en-US" sz="2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ww2</a:t>
              </a:r>
              <a:r>
                <a:rPr lang="en-US" altLang="zh-Hans" sz="22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?</a:t>
              </a:r>
              <a:endParaRPr lang="en-US" sz="22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FBBDB6-5A50-F34C-A055-AD80790740EA}"/>
                </a:ext>
              </a:extLst>
            </p:cNvPr>
            <p:cNvSpPr/>
            <p:nvPr/>
          </p:nvSpPr>
          <p:spPr>
            <a:xfrm>
              <a:off x="2955403" y="6024479"/>
              <a:ext cx="5448577" cy="336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Hans" sz="22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KB</a:t>
              </a:r>
              <a:r>
                <a:rPr lang="zh-Hans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Hans" sz="22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aspects:</a:t>
              </a:r>
              <a:r>
                <a:rPr lang="zh-Hans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Hans" sz="2200" dirty="0">
                  <a:solidFill>
                    <a:schemeClr val="accent6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entity</a:t>
              </a:r>
              <a:r>
                <a:rPr lang="zh-Hans" altLang="en-US" sz="22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Hans" sz="2200" dirty="0">
                  <a:solidFill>
                    <a:schemeClr val="accent6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type</a:t>
              </a:r>
              <a:r>
                <a:rPr lang="en-US" altLang="zh-Hans" sz="22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,</a:t>
              </a:r>
              <a:r>
                <a:rPr lang="zh-Hans" alt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Hans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</a:t>
              </a:r>
              <a:r>
                <a:rPr lang="en-US" altLang="zh-Hans" sz="2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Hans" sz="2200" dirty="0">
                  <a:solidFill>
                    <a:srgbClr val="FF000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path</a:t>
              </a:r>
              <a:r>
                <a:rPr lang="en-US" altLang="zh-Hans" sz="22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,</a:t>
              </a:r>
              <a:r>
                <a:rPr lang="zh-Hans" altLang="en-US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Hans" sz="2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context</a:t>
              </a:r>
              <a:r>
                <a:rPr lang="en-US" altLang="zh-Hans" sz="22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.</a:t>
              </a:r>
              <a:endParaRPr lang="en-US" sz="22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7B22B60-2F22-0042-886B-9F139CDF37A0}"/>
                </a:ext>
              </a:extLst>
            </p:cNvPr>
            <p:cNvCxnSpPr>
              <a:cxnSpLocks/>
            </p:cNvCxnSpPr>
            <p:nvPr/>
          </p:nvCxnSpPr>
          <p:spPr>
            <a:xfrm>
              <a:off x="4176980" y="5043925"/>
              <a:ext cx="909864" cy="1036159"/>
            </a:xfrm>
            <a:prstGeom prst="straightConnector1">
              <a:avLst/>
            </a:prstGeom>
            <a:ln w="3492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C644944-C0BF-0C49-8C34-502C9F15C1AF}"/>
                </a:ext>
              </a:extLst>
            </p:cNvPr>
            <p:cNvCxnSpPr>
              <a:cxnSpLocks/>
            </p:cNvCxnSpPr>
            <p:nvPr/>
          </p:nvCxnSpPr>
          <p:spPr>
            <a:xfrm>
              <a:off x="6232599" y="5043925"/>
              <a:ext cx="336987" cy="1036159"/>
            </a:xfrm>
            <a:prstGeom prst="straightConnector1">
              <a:avLst/>
            </a:prstGeom>
            <a:ln w="3492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618B0D-0C08-4F49-9B9A-45EC7A011B72}"/>
                </a:ext>
              </a:extLst>
            </p:cNvPr>
            <p:cNvCxnSpPr>
              <a:cxnSpLocks/>
            </p:cNvCxnSpPr>
            <p:nvPr/>
          </p:nvCxnSpPr>
          <p:spPr>
            <a:xfrm>
              <a:off x="7749039" y="5043925"/>
              <a:ext cx="141757" cy="1036159"/>
            </a:xfrm>
            <a:prstGeom prst="straightConnector1">
              <a:avLst/>
            </a:prstGeom>
            <a:ln w="3492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1BA795-B66E-2540-A6EF-1A01418058B5}"/>
              </a:ext>
            </a:extLst>
          </p:cNvPr>
          <p:cNvSpPr txBox="1"/>
          <p:nvPr/>
        </p:nvSpPr>
        <p:spPr>
          <a:xfrm>
            <a:off x="3046459" y="5890483"/>
            <a:ext cx="477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example from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WebQuestions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84123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F854A-B9A7-E24B-8478-FC1590C75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685B7-DF0D-3C4E-BDAE-AB07502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8" y="376279"/>
            <a:ext cx="6331161" cy="910362"/>
          </a:xfrm>
        </p:spPr>
        <p:txBody>
          <a:bodyPr>
            <a:noAutofit/>
          </a:bodyPr>
          <a:lstStyle/>
          <a:p>
            <a:r>
              <a:rPr lang="en-US" dirty="0"/>
              <a:t>Enabling technological advances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72AAD9-B3A7-004D-BD90-66F63E4D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8" y="2143354"/>
            <a:ext cx="8600536" cy="2613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8000E5-19BF-3F4E-A0DD-609666CA0068}"/>
              </a:ext>
            </a:extLst>
          </p:cNvPr>
          <p:cNvSpPr txBox="1"/>
          <p:nvPr/>
        </p:nvSpPr>
        <p:spPr>
          <a:xfrm>
            <a:off x="1151419" y="5113883"/>
            <a:ext cx="2051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Memory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module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D1711A-1FB5-E44B-8DC9-9FE0E4AC50DA}"/>
              </a:ext>
            </a:extLst>
          </p:cNvPr>
          <p:cNvSpPr txBox="1"/>
          <p:nvPr/>
        </p:nvSpPr>
        <p:spPr>
          <a:xfrm>
            <a:off x="3744125" y="5113883"/>
            <a:ext cx="238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Reasoning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module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FAA0A-2DAA-1946-9FAF-C0A17F2B384F}"/>
              </a:ext>
            </a:extLst>
          </p:cNvPr>
          <p:cNvSpPr txBox="1"/>
          <p:nvPr/>
        </p:nvSpPr>
        <p:spPr>
          <a:xfrm>
            <a:off x="6615356" y="5113883"/>
            <a:ext cx="2111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Answer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module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6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AI for virtual teaching assistants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A unified framework for teaching and assessment.</a:t>
            </a:r>
            <a:endParaRPr lang="en-US" sz="2400" dirty="0"/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QA: </a:t>
            </a:r>
          </a:p>
          <a:p>
            <a:pPr lvl="2"/>
            <a:r>
              <a:rPr lang="en-US" dirty="0"/>
              <a:t>Answering NL questions from learners.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QG: </a:t>
            </a:r>
          </a:p>
          <a:p>
            <a:pPr lvl="2"/>
            <a:r>
              <a:rPr lang="en-US" dirty="0"/>
              <a:t>Asking NL questions to test learners.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Continuous Self-training</a:t>
            </a:r>
          </a:p>
          <a:p>
            <a:pPr lvl="2"/>
            <a:r>
              <a:rPr lang="en-US" dirty="0"/>
              <a:t>Training the QA component on generated questions.</a:t>
            </a:r>
          </a:p>
          <a:p>
            <a:pPr lvl="2"/>
            <a:r>
              <a:rPr lang="en-US" dirty="0"/>
              <a:t>Training the QG component on collected questions.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 Scalability &amp; personalization</a:t>
            </a:r>
          </a:p>
          <a:p>
            <a:pPr lvl="2"/>
            <a:r>
              <a:rPr lang="en-US" dirty="0"/>
              <a:t>Serving millions of learners at the same time.</a:t>
            </a:r>
          </a:p>
          <a:p>
            <a:pPr lvl="2"/>
            <a:r>
              <a:rPr lang="en-US" dirty="0"/>
              <a:t>Dynamically adjusting the complexity or domains of the generated questions.</a:t>
            </a: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386416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</TotalTime>
  <Words>526</Words>
  <Application>Microsoft Macintosh PowerPoint</Application>
  <PresentationFormat>On-screen Show (4:3)</PresentationFormat>
  <Paragraphs>90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DengXian</vt:lpstr>
      <vt:lpstr>Arial</vt:lpstr>
      <vt:lpstr>Calibri</vt:lpstr>
      <vt:lpstr>Calibri Light</vt:lpstr>
      <vt:lpstr>Helvetica Neue</vt:lpstr>
      <vt:lpstr>Wingdings</vt:lpstr>
      <vt:lpstr>Office 主题​​</vt:lpstr>
      <vt:lpstr>PowerPoint Presentation</vt:lpstr>
      <vt:lpstr>Knowledge Base Question Answering and Its Potential Applications in Adaptive Education</vt:lpstr>
      <vt:lpstr>Introduction</vt:lpstr>
      <vt:lpstr>Relevant theories of learning</vt:lpstr>
      <vt:lpstr>Enabling technological advances</vt:lpstr>
      <vt:lpstr>Enabling technological advances</vt:lpstr>
      <vt:lpstr>Enabling technological advances</vt:lpstr>
      <vt:lpstr>Enabling technological advances</vt:lpstr>
      <vt:lpstr>Real world application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Name</dc:creator>
  <cp:lastModifiedBy>Chen, Yu</cp:lastModifiedBy>
  <cp:revision>103</cp:revision>
  <dcterms:created xsi:type="dcterms:W3CDTF">2019-04-26T02:32:00Z</dcterms:created>
  <dcterms:modified xsi:type="dcterms:W3CDTF">2019-05-24T15:21:41Z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