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2" r:id="rId2"/>
  </p:sldMasterIdLst>
  <p:notesMasterIdLst>
    <p:notesMasterId r:id="rId21"/>
  </p:notesMasterIdLst>
  <p:sldIdLst>
    <p:sldId id="256" r:id="rId3"/>
    <p:sldId id="573" r:id="rId4"/>
    <p:sldId id="578" r:id="rId5"/>
    <p:sldId id="580" r:id="rId6"/>
    <p:sldId id="581" r:id="rId7"/>
    <p:sldId id="582" r:id="rId8"/>
    <p:sldId id="583" r:id="rId9"/>
    <p:sldId id="574" r:id="rId10"/>
    <p:sldId id="587" r:id="rId11"/>
    <p:sldId id="584" r:id="rId12"/>
    <p:sldId id="586" r:id="rId13"/>
    <p:sldId id="575" r:id="rId14"/>
    <p:sldId id="263" r:id="rId15"/>
    <p:sldId id="262" r:id="rId16"/>
    <p:sldId id="576" r:id="rId17"/>
    <p:sldId id="577" r:id="rId18"/>
    <p:sldId id="585" r:id="rId19"/>
    <p:sldId id="26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tRoZJ44l5INxSZu8xqAz5fGwl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6"/>
    <p:restoredTop sz="75112"/>
  </p:normalViewPr>
  <p:slideViewPr>
    <p:cSldViewPr snapToGrid="0" snapToObjects="1">
      <p:cViewPr varScale="1">
        <p:scale>
          <a:sx n="112" d="100"/>
          <a:sy n="112" d="100"/>
        </p:scale>
        <p:origin x="23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235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4179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3617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80" name="Google Shape;18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72" name="Google Shape;17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80" name="Google Shape;18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964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en-US" dirty="0"/>
          </a:p>
        </p:txBody>
      </p:sp>
      <p:sp>
        <p:nvSpPr>
          <p:cNvPr id="180" name="Google Shape;18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6209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D0F70D-FEDF-F846-9CCB-26A1A925D0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857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implementation of our model is publicly available. Thank you for your attention!</a:t>
            </a:r>
            <a:endParaRPr dirty="0"/>
          </a:p>
        </p:txBody>
      </p:sp>
      <p:sp>
        <p:nvSpPr>
          <p:cNvPr id="191" name="Google Shape;19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D0F70D-FEDF-F846-9CCB-26A1A925D0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841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D0F70D-FEDF-F846-9CCB-26A1A925D0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519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D0F70D-FEDF-F846-9CCB-26A1A925D0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395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FontTx/>
              <a:buNone/>
            </a:pPr>
            <a:endParaRPr lang="en-US" altLang="zh-Han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Google Shape;16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954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581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5851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0192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36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8112-5567-294A-91D5-BDB430178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11851-53B2-1C48-8BA4-AF226BE60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53004-B8C9-C24C-A848-55D337F0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F740-D5E6-CB4C-8F0A-BBC43DF86654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0583A-CBCE-C941-AD3E-98998D82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1A2B7-D87B-5B42-92B0-0825815F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656-1F3B-C846-8E66-DBAEF527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64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8BA1-661E-7447-85E2-C362E0A6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57101-3198-6446-9E55-58893194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8F60-3FE3-B041-8AF3-BBF1DB49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F740-D5E6-CB4C-8F0A-BBC43DF86654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C603C-42B3-F843-8037-EA732CD2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E0B90-FCF5-0647-9926-E6D1B316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656-1F3B-C846-8E66-DBAEF527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8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4245-062F-874C-B4BE-DD2200CC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3E74F-B068-8343-ACB2-FC03A2FF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04097-749B-004F-81C1-0F5EECFC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F740-D5E6-CB4C-8F0A-BBC43DF86654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CFEA5-58F6-FD43-97D3-EE726058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A1456-F755-0D4D-BA36-13E05E4D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656-1F3B-C846-8E66-DBAEF527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5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352F-5E00-354B-BBA3-50D91707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3376B-5641-4C4C-822F-808805CF6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A7B47-A955-E64F-ABD2-9E463E4DD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68E18-B568-8443-88B2-ADCB724A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F740-D5E6-CB4C-8F0A-BBC43DF86654}" type="datetimeFigureOut">
              <a:rPr lang="en-US" smtClean="0"/>
              <a:t>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D5801-0690-6A4C-9C66-30E3D8D7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28228-780F-2C4E-8512-2CA41D06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656-1F3B-C846-8E66-DBAEF527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73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3767-0979-C64C-8638-4F997615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5FBE1-155C-9341-AB10-40CDF462B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2A547-E3AC-D149-BF9D-C59C538D4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5F1C4-AF03-1D42-9312-6F7048A13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E65A5-5EFD-154D-B432-7A69D506B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6C93B-B6F8-6549-9F9E-481CB537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F740-D5E6-CB4C-8F0A-BBC43DF86654}" type="datetimeFigureOut">
              <a:rPr lang="en-US" smtClean="0"/>
              <a:t>1/2/21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88C33-3EC4-584D-95E9-A5ABBEF1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D3E06-8B2D-CB46-81BB-F6D0BE09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656-1F3B-C846-8E66-DBAEF527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38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601C-F72C-C542-AA6E-ECC9684C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9408AC-C211-B443-A059-907F793D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F740-D5E6-CB4C-8F0A-BBC43DF86654}" type="datetimeFigureOut">
              <a:rPr lang="en-US" smtClean="0"/>
              <a:t>1/2/21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9603F-1DF6-6C4B-8AD1-784B2D90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F76D5-056D-7845-9108-099572AD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656-1F3B-C846-8E66-DBAEF527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09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6D4CC-D29C-4B41-88EA-1076C365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F740-D5E6-CB4C-8F0A-BBC43DF86654}" type="datetimeFigureOut">
              <a:rPr lang="en-US" smtClean="0"/>
              <a:t>1/2/21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3189A-D577-1E49-9F28-51BB3928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53106-4C8E-5948-9750-E9C7D2D4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656-1F3B-C846-8E66-DBAEF527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14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48E6-D6F7-9F4A-8CA3-E81EEE70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D5B3-276E-A84A-AAA1-A50DAA0B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A9E4B-6E89-D249-8104-9509F3363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72D5F-95E7-7D45-B46D-D98046C5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F740-D5E6-CB4C-8F0A-BBC43DF86654}" type="datetimeFigureOut">
              <a:rPr lang="en-US" smtClean="0"/>
              <a:t>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6C653-E0CE-BA4F-B66F-17571F5C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60151-4D71-844F-8DDD-4AAF4A4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656-1F3B-C846-8E66-DBAEF527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5FCC-2759-4241-9321-DBE8B128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F3F84-816D-F64F-B0F4-FE8CD9211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7B168-F742-444E-8014-234ED1DAC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3F73B-5DAD-6D42-92C1-E3EC459B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F740-D5E6-CB4C-8F0A-BBC43DF86654}" type="datetimeFigureOut">
              <a:rPr lang="en-US" smtClean="0"/>
              <a:t>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3C127-C7C6-5C4A-85E4-530C9A5B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21442-715B-8747-9047-430AE1A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656-1F3B-C846-8E66-DBAEF527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19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F7BE-4E6D-AE47-879E-C778CFD8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D3421-808C-EA45-A201-E60397D89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07412-4FFC-5F49-9CC0-E0A57EC5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F740-D5E6-CB4C-8F0A-BBC43DF86654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3E0AC-C1D1-714A-BAEB-BC1FFEA5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28B37-6CD4-0C43-8D24-E2779BE2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656-1F3B-C846-8E66-DBAEF527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41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6CEE5-E394-AD4B-96BF-E561AC571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83FAC-A6E5-CA42-917D-2938D63D9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8BD46-A3C4-FE44-B563-F77014DA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F740-D5E6-CB4C-8F0A-BBC43DF86654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DC2-3191-004D-94C9-D7E59B47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FEB96-2576-0E41-93FD-1FE05B5E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656-1F3B-C846-8E66-DBAEF527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BC3C6-584F-FD48-8814-B7F71070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D96E6-5DCC-764B-B914-C263CABB4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F5AA6-97F3-D041-99B7-050742F44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DF740-D5E6-CB4C-8F0A-BBC43DF86654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E684-77C4-214D-A139-F6BD6F010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4147-FD4B-C644-A4E7-DB5622991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DA656-1F3B-C846-8E66-DBAEF527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/>
        </p:nvSpPr>
        <p:spPr>
          <a:xfrm>
            <a:off x="1573288" y="954441"/>
            <a:ext cx="9139594" cy="480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40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GraphFlow</a:t>
            </a:r>
            <a:r>
              <a:rPr lang="en-US" sz="4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: Exploiting Conversation Flow with Graph Neural Networks for Conversational Machine Comprehension</a:t>
            </a:r>
            <a:endParaRPr sz="40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1"/>
          <p:cNvGrpSpPr/>
          <p:nvPr/>
        </p:nvGrpSpPr>
        <p:grpSpPr>
          <a:xfrm>
            <a:off x="1573288" y="3594082"/>
            <a:ext cx="9456864" cy="1077218"/>
            <a:chOff x="1604992" y="3358108"/>
            <a:chExt cx="9456864" cy="1077218"/>
          </a:xfrm>
        </p:grpSpPr>
        <p:sp>
          <p:nvSpPr>
            <p:cNvPr id="103" name="Google Shape;103;p1"/>
            <p:cNvSpPr txBox="1"/>
            <p:nvPr/>
          </p:nvSpPr>
          <p:spPr>
            <a:xfrm>
              <a:off x="1604992" y="3358108"/>
              <a:ext cx="350217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Yu Chen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Rensselaer Polytechnic Institute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hugochan2013@gmail.com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 txBox="1"/>
            <p:nvPr/>
          </p:nvSpPr>
          <p:spPr>
            <a:xfrm>
              <a:off x="5197792" y="3358108"/>
              <a:ext cx="227126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Lingfei</a:t>
              </a: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Wu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IBM Research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lwu@email.wm.edu</a:t>
              </a:r>
              <a:endParaRPr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7559680" y="3358108"/>
              <a:ext cx="350217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Mohammed J. Zaki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Rensselaer Polytechnic Institute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zaki@cs.rpi.edu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80"/>
    </mc:Choice>
    <mc:Fallback>
      <p:transition spd="slow" advTm="408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66;p6">
            <a:extLst>
              <a:ext uri="{FF2B5EF4-FFF2-40B4-BE49-F238E27FC236}">
                <a16:creationId xmlns:a16="http://schemas.microsoft.com/office/drawing/2014/main" id="{D0069655-7B32-7D4B-A7BB-0F16F42DBE1E}"/>
              </a:ext>
            </a:extLst>
          </p:cNvPr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67;p6">
            <a:extLst>
              <a:ext uri="{FF2B5EF4-FFF2-40B4-BE49-F238E27FC236}">
                <a16:creationId xmlns:a16="http://schemas.microsoft.com/office/drawing/2014/main" id="{CCF116A5-1FEC-3848-B329-B20EE1B4F1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chemeClr val="lt1"/>
              </a:buClr>
              <a:buSzPts val="4000"/>
            </a:pPr>
            <a:r>
              <a:rPr lang="en-US" sz="4000" dirty="0" err="1">
                <a:solidFill>
                  <a:schemeClr val="lt1"/>
                </a:solidFill>
              </a:rPr>
              <a:t>GraphFlow</a:t>
            </a:r>
            <a:r>
              <a:rPr lang="en-US" altLang="zh-CN" sz="4000" dirty="0">
                <a:solidFill>
                  <a:schemeClr val="lt1"/>
                </a:solidFill>
              </a:rPr>
              <a:t>:</a:t>
            </a:r>
            <a:r>
              <a:rPr lang="zh-CN" altLang="en-US" sz="4000" dirty="0">
                <a:solidFill>
                  <a:schemeClr val="lt1"/>
                </a:solidFill>
              </a:rPr>
              <a:t> </a:t>
            </a:r>
            <a:r>
              <a:rPr lang="en-US" altLang="zh-CN" sz="4000" dirty="0">
                <a:solidFill>
                  <a:schemeClr val="lt1"/>
                </a:solidFill>
              </a:rPr>
              <a:t>Prediction</a:t>
            </a:r>
            <a:r>
              <a:rPr lang="zh-CN" altLang="en-US" sz="4000" dirty="0">
                <a:solidFill>
                  <a:schemeClr val="lt1"/>
                </a:solidFill>
              </a:rPr>
              <a:t> </a:t>
            </a:r>
            <a:r>
              <a:rPr lang="en-US" altLang="zh-CN" sz="4000" dirty="0">
                <a:solidFill>
                  <a:schemeClr val="lt1"/>
                </a:solidFill>
              </a:rPr>
              <a:t>Layer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0FA59-8757-604C-A3D4-335EA1437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260" y="2674620"/>
            <a:ext cx="4254500" cy="11303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53D03EE-5478-C94E-831F-795B35F39A59}"/>
              </a:ext>
            </a:extLst>
          </p:cNvPr>
          <p:cNvGrpSpPr/>
          <p:nvPr/>
        </p:nvGrpSpPr>
        <p:grpSpPr>
          <a:xfrm>
            <a:off x="3575050" y="1846580"/>
            <a:ext cx="6537213" cy="673100"/>
            <a:chOff x="3575050" y="1846580"/>
            <a:chExt cx="6537213" cy="6731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57E0AD-18D2-EF49-AB30-6403C81E0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75050" y="1846580"/>
              <a:ext cx="3670300" cy="6731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B507DC-9AF0-0346-92D9-7C2CED9A7121}"/>
                </a:ext>
              </a:extLst>
            </p:cNvPr>
            <p:cNvSpPr txBox="1"/>
            <p:nvPr/>
          </p:nvSpPr>
          <p:spPr>
            <a:xfrm>
              <a:off x="8238995" y="1983076"/>
              <a:ext cx="1873268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r>
                <a:rPr lang="zh-CN" alt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probability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A19E8F-B4B4-D14A-A67C-087AF789E7CD}"/>
              </a:ext>
            </a:extLst>
          </p:cNvPr>
          <p:cNvGrpSpPr/>
          <p:nvPr/>
        </p:nvGrpSpPr>
        <p:grpSpPr>
          <a:xfrm>
            <a:off x="3517900" y="3821238"/>
            <a:ext cx="6482153" cy="711200"/>
            <a:chOff x="3517900" y="3821238"/>
            <a:chExt cx="6482153" cy="71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7711E7F-3A16-1A45-9DC4-F0964ED30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17900" y="3821238"/>
              <a:ext cx="3784600" cy="7112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786138-DEF2-0A47-8CD8-9B1E9EDAE362}"/>
                </a:ext>
              </a:extLst>
            </p:cNvPr>
            <p:cNvSpPr txBox="1"/>
            <p:nvPr/>
          </p:nvSpPr>
          <p:spPr>
            <a:xfrm>
              <a:off x="8238995" y="3976784"/>
              <a:ext cx="1761058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r>
                <a:rPr lang="zh-CN" alt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probability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4217114-2102-0940-8153-DB9779D49167}"/>
              </a:ext>
            </a:extLst>
          </p:cNvPr>
          <p:cNvGrpSpPr/>
          <p:nvPr/>
        </p:nvGrpSpPr>
        <p:grpSpPr>
          <a:xfrm>
            <a:off x="2292350" y="4754880"/>
            <a:ext cx="9426602" cy="800100"/>
            <a:chOff x="2292350" y="4754880"/>
            <a:chExt cx="9426602" cy="8001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D64ADA-15D4-A546-9FC6-1F2878025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92350" y="4754880"/>
              <a:ext cx="6692900" cy="8001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3DA739-1ECB-AC47-A9D6-726C4993A692}"/>
                </a:ext>
              </a:extLst>
            </p:cNvPr>
            <p:cNvSpPr txBox="1"/>
            <p:nvPr/>
          </p:nvSpPr>
          <p:spPr>
            <a:xfrm>
              <a:off x="9175629" y="4954876"/>
              <a:ext cx="2543323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answer type classifier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1060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5"/>
    </mc:Choice>
    <mc:Fallback>
      <p:transition spd="slow" advTm="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66;p6">
            <a:extLst>
              <a:ext uri="{FF2B5EF4-FFF2-40B4-BE49-F238E27FC236}">
                <a16:creationId xmlns:a16="http://schemas.microsoft.com/office/drawing/2014/main" id="{D0069655-7B32-7D4B-A7BB-0F16F42DBE1E}"/>
              </a:ext>
            </a:extLst>
          </p:cNvPr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67;p6">
            <a:extLst>
              <a:ext uri="{FF2B5EF4-FFF2-40B4-BE49-F238E27FC236}">
                <a16:creationId xmlns:a16="http://schemas.microsoft.com/office/drawing/2014/main" id="{CCF116A5-1FEC-3848-B329-B20EE1B4F1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chemeClr val="lt1"/>
              </a:buClr>
              <a:buSzPts val="4000"/>
            </a:pPr>
            <a:r>
              <a:rPr lang="en-US" sz="4000" dirty="0" err="1">
                <a:solidFill>
                  <a:schemeClr val="lt1"/>
                </a:solidFill>
              </a:rPr>
              <a:t>GraphFlow</a:t>
            </a:r>
            <a:r>
              <a:rPr lang="en-US" altLang="zh-CN" sz="4000" dirty="0">
                <a:solidFill>
                  <a:schemeClr val="lt1"/>
                </a:solidFill>
              </a:rPr>
              <a:t>:</a:t>
            </a:r>
            <a:r>
              <a:rPr lang="zh-CN" altLang="en-US" sz="4000" dirty="0">
                <a:solidFill>
                  <a:schemeClr val="lt1"/>
                </a:solidFill>
              </a:rPr>
              <a:t> </a:t>
            </a:r>
            <a:r>
              <a:rPr lang="en-US" altLang="zh-CN" sz="4000" dirty="0">
                <a:solidFill>
                  <a:schemeClr val="lt1"/>
                </a:solidFill>
              </a:rPr>
              <a:t>Training</a:t>
            </a:r>
            <a:r>
              <a:rPr lang="zh-CN" altLang="en-US" sz="4000" dirty="0">
                <a:solidFill>
                  <a:schemeClr val="lt1"/>
                </a:solidFill>
              </a:rPr>
              <a:t> </a:t>
            </a:r>
            <a:r>
              <a:rPr lang="en-US" altLang="zh-CN" sz="4000" dirty="0">
                <a:solidFill>
                  <a:schemeClr val="lt1"/>
                </a:solidFill>
              </a:rPr>
              <a:t>and</a:t>
            </a:r>
            <a:r>
              <a:rPr lang="zh-CN" altLang="en-US" sz="4000" dirty="0">
                <a:solidFill>
                  <a:schemeClr val="lt1"/>
                </a:solidFill>
              </a:rPr>
              <a:t> </a:t>
            </a:r>
            <a:r>
              <a:rPr lang="en-US" altLang="zh-CN" sz="4000" dirty="0">
                <a:solidFill>
                  <a:schemeClr val="lt1"/>
                </a:solidFill>
              </a:rPr>
              <a:t>Inference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457586-4E83-E74D-81AA-BA57974B3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177" y="2898510"/>
            <a:ext cx="8686800" cy="1092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AC1321-2FEE-9E4E-995C-CC7550FB19E2}"/>
              </a:ext>
            </a:extLst>
          </p:cNvPr>
          <p:cNvSpPr txBox="1"/>
          <p:nvPr/>
        </p:nvSpPr>
        <p:spPr>
          <a:xfrm>
            <a:off x="1110343" y="2024744"/>
            <a:ext cx="336579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Objective</a:t>
            </a:r>
            <a:r>
              <a:rPr lang="zh-CN" altLang="en-US" sz="32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32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function:</a:t>
            </a:r>
            <a:endParaRPr lang="en-US" altLang="zh-CN" sz="26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0007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"/>
    </mc:Choice>
    <mc:Fallback>
      <p:transition spd="slow" advTm="7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chemeClr val="lt1"/>
              </a:buClr>
              <a:buSzPts val="4000"/>
            </a:pPr>
            <a:r>
              <a:rPr lang="en-US" sz="4000" dirty="0">
                <a:solidFill>
                  <a:schemeClr val="lt1"/>
                </a:solidFill>
              </a:rPr>
              <a:t>Experimental Results: </a:t>
            </a:r>
            <a:r>
              <a:rPr lang="en-US" altLang="zh-CN" sz="4000" dirty="0" err="1">
                <a:solidFill>
                  <a:schemeClr val="lt1"/>
                </a:solidFill>
              </a:rPr>
              <a:t>CoQA</a:t>
            </a:r>
            <a:r>
              <a:rPr lang="zh-CN" altLang="en-US" sz="4000" dirty="0">
                <a:solidFill>
                  <a:schemeClr val="lt1"/>
                </a:solidFill>
              </a:rPr>
              <a:t> </a:t>
            </a:r>
            <a:r>
              <a:rPr lang="en-US" altLang="zh-CN" sz="4000" dirty="0">
                <a:solidFill>
                  <a:schemeClr val="lt1"/>
                </a:solidFill>
              </a:rPr>
              <a:t>Benchmark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8858E-DF35-4A47-80F8-5DF7D2F3A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04" y="2229037"/>
            <a:ext cx="11456653" cy="31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75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"/>
    </mc:Choice>
    <mc:Fallback>
      <p:transition spd="slow" advTm="7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chemeClr val="lt1"/>
              </a:buClr>
              <a:buSzPts val="4000"/>
            </a:pPr>
            <a:r>
              <a:rPr lang="en-US" sz="4000" dirty="0">
                <a:solidFill>
                  <a:schemeClr val="lt1"/>
                </a:solidFill>
              </a:rPr>
              <a:t>Experimental Results: </a:t>
            </a:r>
            <a:r>
              <a:rPr lang="en-US" altLang="zh-CN" sz="4000" dirty="0" err="1">
                <a:solidFill>
                  <a:schemeClr val="lt1"/>
                </a:solidFill>
              </a:rPr>
              <a:t>DoQA</a:t>
            </a:r>
            <a:r>
              <a:rPr lang="zh-CN" altLang="en-US" sz="4000" dirty="0">
                <a:solidFill>
                  <a:schemeClr val="lt1"/>
                </a:solidFill>
              </a:rPr>
              <a:t> </a:t>
            </a:r>
            <a:r>
              <a:rPr lang="en-US" altLang="zh-CN" sz="4000" dirty="0">
                <a:solidFill>
                  <a:schemeClr val="lt1"/>
                </a:solidFill>
              </a:rPr>
              <a:t>Benchmark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5F2E6F-3FFF-994D-9C18-4CF913508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109" y="2214685"/>
            <a:ext cx="7049770" cy="2428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"/>
    </mc:Choice>
    <mc:Fallback>
      <p:transition spd="slow" advTm="6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chemeClr val="lt1"/>
              </a:buClr>
              <a:buSzPts val="4000"/>
            </a:pPr>
            <a:r>
              <a:rPr lang="en-US" sz="4000" dirty="0">
                <a:solidFill>
                  <a:schemeClr val="lt1"/>
                </a:solidFill>
              </a:rPr>
              <a:t>Experimental Results: </a:t>
            </a:r>
            <a:r>
              <a:rPr lang="en-US" sz="4000" dirty="0" err="1">
                <a:solidFill>
                  <a:schemeClr val="lt1"/>
                </a:solidFill>
              </a:rPr>
              <a:t>QuAC</a:t>
            </a:r>
            <a:r>
              <a:rPr lang="zh-CN" altLang="en-US" sz="4000" dirty="0">
                <a:solidFill>
                  <a:schemeClr val="lt1"/>
                </a:solidFill>
              </a:rPr>
              <a:t> </a:t>
            </a:r>
            <a:r>
              <a:rPr lang="en-US" altLang="zh-CN" sz="4000" dirty="0">
                <a:solidFill>
                  <a:schemeClr val="lt1"/>
                </a:solidFill>
              </a:rPr>
              <a:t>Benchmark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10697-E31F-5044-859E-F990C5394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2" y="2319815"/>
            <a:ext cx="7077075" cy="2437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"/>
    </mc:Choice>
    <mc:Fallback>
      <p:transition spd="slow" advTm="7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</a:rPr>
              <a:t>Experimental Results: </a:t>
            </a:r>
            <a:r>
              <a:rPr lang="en-US" altLang="zh-CN" sz="4000" dirty="0">
                <a:solidFill>
                  <a:schemeClr val="lt1"/>
                </a:solidFill>
              </a:rPr>
              <a:t>Ablation</a:t>
            </a:r>
            <a:r>
              <a:rPr lang="zh-CN" altLang="en-US" sz="4000" dirty="0">
                <a:solidFill>
                  <a:schemeClr val="lt1"/>
                </a:solidFill>
              </a:rPr>
              <a:t> </a:t>
            </a:r>
            <a:r>
              <a:rPr lang="en-US" altLang="zh-CN" sz="4000" dirty="0">
                <a:solidFill>
                  <a:schemeClr val="lt1"/>
                </a:solidFill>
              </a:rPr>
              <a:t>Study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0B2026-0E41-6444-9EFC-248C5A740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794" y="2037459"/>
            <a:ext cx="5084236" cy="392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77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"/>
    </mc:Choice>
    <mc:Fallback>
      <p:transition spd="slow" advTm="9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Clr>
                <a:schemeClr val="lt1"/>
              </a:buClr>
              <a:buSzPts val="4000"/>
            </a:pPr>
            <a:r>
              <a:rPr lang="en-US" sz="4000" dirty="0">
                <a:solidFill>
                  <a:schemeClr val="lt1"/>
                </a:solidFill>
              </a:rPr>
              <a:t>Experimental Results: Interpretability Analysis </a:t>
            </a:r>
            <a:endParaRPr sz="4000" dirty="0">
              <a:solidFill>
                <a:schemeClr val="lt1"/>
              </a:solidFill>
            </a:endParaRPr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FD4D1BE-E789-4F41-816E-7F15501C0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164" y="1494156"/>
            <a:ext cx="5781982" cy="51923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988921-C87C-8F4A-97BE-AF0EB282536D}"/>
              </a:ext>
            </a:extLst>
          </p:cNvPr>
          <p:cNvSpPr txBox="1"/>
          <p:nvPr/>
        </p:nvSpPr>
        <p:spPr>
          <a:xfrm>
            <a:off x="7623810" y="2366010"/>
            <a:ext cx="36347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highlighted parts of the context indicate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GraphFlow’s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 shifts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between consecutive question turns. </a:t>
            </a:r>
          </a:p>
        </p:txBody>
      </p:sp>
    </p:spTree>
    <p:extLst>
      <p:ext uri="{BB962C8B-B14F-4D97-AF65-F5344CB8AC3E}">
        <p14:creationId xmlns:p14="http://schemas.microsoft.com/office/powerpoint/2010/main" val="2131140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"/>
    </mc:Choice>
    <mc:Fallback>
      <p:transition spd="slow" advTm="15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EDACE12-2970-FC4B-B0FF-8F2DD593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Motivation</a:t>
            </a:r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and</a:t>
            </a:r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Key Ideas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D2A0101-F16E-9D42-944B-713D6D0E26CC}"/>
              </a:ext>
            </a:extLst>
          </p:cNvPr>
          <p:cNvSpPr txBox="1">
            <a:spLocks/>
          </p:cNvSpPr>
          <p:nvPr/>
        </p:nvSpPr>
        <p:spPr>
          <a:xfrm>
            <a:off x="838200" y="1622196"/>
            <a:ext cx="1061466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prstClr val="black"/>
              </a:buClr>
              <a:buNone/>
              <a:defRPr/>
            </a:pPr>
            <a:endParaRPr lang="en-US" sz="2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182;p8">
            <a:extLst>
              <a:ext uri="{FF2B5EF4-FFF2-40B4-BE49-F238E27FC236}">
                <a16:creationId xmlns:a16="http://schemas.microsoft.com/office/drawing/2014/main" id="{118F2F03-C903-3040-952E-EFB1C33B3486}"/>
              </a:ext>
            </a:extLst>
          </p:cNvPr>
          <p:cNvSpPr/>
          <p:nvPr/>
        </p:nvSpPr>
        <p:spPr>
          <a:xfrm>
            <a:off x="152400" y="8041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83;p8">
            <a:extLst>
              <a:ext uri="{FF2B5EF4-FFF2-40B4-BE49-F238E27FC236}">
                <a16:creationId xmlns:a16="http://schemas.microsoft.com/office/drawing/2014/main" id="{4C6B3460-5C68-6D47-A47B-823943042B04}"/>
              </a:ext>
            </a:extLst>
          </p:cNvPr>
          <p:cNvSpPr txBox="1">
            <a:spLocks/>
          </p:cNvSpPr>
          <p:nvPr/>
        </p:nvSpPr>
        <p:spPr>
          <a:xfrm>
            <a:off x="708932" y="7958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ts val="4000"/>
            </a:pPr>
            <a:r>
              <a:rPr lang="en-US" altLang="zh-CN" sz="4000" dirty="0">
                <a:solidFill>
                  <a:schemeClr val="lt1"/>
                </a:solidFill>
              </a:rPr>
              <a:t>Conclusions</a:t>
            </a:r>
            <a:r>
              <a:rPr lang="zh-CN" altLang="en-US" sz="4000" dirty="0">
                <a:solidFill>
                  <a:schemeClr val="lt1"/>
                </a:solidFill>
              </a:rPr>
              <a:t> </a:t>
            </a:r>
            <a:r>
              <a:rPr lang="en-US" altLang="zh-CN" sz="4000" dirty="0">
                <a:solidFill>
                  <a:schemeClr val="lt1"/>
                </a:solidFill>
              </a:rPr>
              <a:t>and</a:t>
            </a:r>
            <a:r>
              <a:rPr lang="zh-CN" altLang="en-US" sz="4000" dirty="0">
                <a:solidFill>
                  <a:schemeClr val="lt1"/>
                </a:solidFill>
              </a:rPr>
              <a:t> </a:t>
            </a:r>
            <a:r>
              <a:rPr lang="en-US" altLang="zh-CN" sz="4000" dirty="0">
                <a:solidFill>
                  <a:schemeClr val="lt1"/>
                </a:solidFill>
              </a:rPr>
              <a:t>Future</a:t>
            </a:r>
            <a:r>
              <a:rPr lang="zh-CN" altLang="en-US" sz="4000" dirty="0">
                <a:solidFill>
                  <a:schemeClr val="lt1"/>
                </a:solidFill>
              </a:rPr>
              <a:t> </a:t>
            </a:r>
            <a:r>
              <a:rPr lang="en-US" altLang="zh-CN" sz="4000" dirty="0">
                <a:solidFill>
                  <a:schemeClr val="lt1"/>
                </a:solidFill>
              </a:rPr>
              <a:t>Work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C6F89-2F47-674B-887C-C4DF2BC13872}"/>
              </a:ext>
            </a:extLst>
          </p:cNvPr>
          <p:cNvSpPr txBox="1"/>
          <p:nvPr/>
        </p:nvSpPr>
        <p:spPr>
          <a:xfrm>
            <a:off x="963386" y="1975758"/>
            <a:ext cx="10489474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Conclusions:</a:t>
            </a:r>
            <a:endParaRPr lang="en-US" sz="26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altLang="zh-CN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</a:t>
            </a:r>
            <a:r>
              <a:rPr lang="zh-CN" altLang="en-US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GNN-based model</a:t>
            </a:r>
            <a:r>
              <a:rPr lang="zh-CN" altLang="en-US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which </a:t>
            </a:r>
            <a:r>
              <a:rPr lang="en-US" sz="26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carries over the reasoning output </a:t>
            </a:r>
            <a:r>
              <a:rPr lang="en-US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throughout a conversation</a:t>
            </a:r>
            <a:r>
              <a:rPr lang="zh-CN" altLang="en-US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for</a:t>
            </a:r>
            <a:r>
              <a:rPr lang="zh-CN" altLang="en-US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conversational</a:t>
            </a:r>
            <a:r>
              <a:rPr lang="zh-CN" altLang="en-US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MRC.</a:t>
            </a:r>
            <a:endParaRPr lang="en-US" sz="26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altLang="zh-CN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</a:t>
            </a:r>
            <a:r>
              <a:rPr lang="en-US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simple yet effective graph structure learning technique </a:t>
            </a:r>
            <a:r>
              <a:rPr lang="en-US" altLang="zh-CN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for</a:t>
            </a:r>
            <a:r>
              <a:rPr lang="en-US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26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dynamically construct</a:t>
            </a:r>
            <a:r>
              <a:rPr lang="en-US" altLang="zh-CN" sz="26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ing</a:t>
            </a:r>
            <a:r>
              <a:rPr lang="en-US" sz="26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context graph</a:t>
            </a:r>
            <a:r>
              <a:rPr lang="en-US" altLang="zh-CN" sz="26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</a:t>
            </a:r>
            <a:r>
              <a:rPr lang="en-US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altLang="zh-CN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Good</a:t>
            </a:r>
            <a:r>
              <a:rPr lang="zh-CN" altLang="en-US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performance</a:t>
            </a:r>
            <a:r>
              <a:rPr lang="zh-CN" altLang="en-US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on</a:t>
            </a:r>
            <a:r>
              <a:rPr lang="zh-CN" altLang="en-US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three</a:t>
            </a:r>
            <a:r>
              <a:rPr lang="zh-CN" altLang="en-US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public</a:t>
            </a:r>
            <a:r>
              <a:rPr lang="zh-CN" altLang="en-US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benchmarks.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altLang="zh-CN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Good</a:t>
            </a:r>
            <a:r>
              <a:rPr lang="zh-CN" altLang="en-US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interpretability for the reasoning process. </a:t>
            </a:r>
          </a:p>
          <a:p>
            <a:endParaRPr lang="en-US" sz="26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Future</a:t>
            </a:r>
            <a:r>
              <a:rPr lang="zh-CN" altLang="en-US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work:</a:t>
            </a:r>
            <a:endParaRPr lang="en-US" sz="26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altLang="zh-CN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</a:t>
            </a:r>
            <a:r>
              <a:rPr lang="en-US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utomatically learning graph structures from free text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altLang="zh-CN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</a:t>
            </a:r>
            <a:r>
              <a:rPr lang="en-US" sz="2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odeling temporal connections between sequential graphs. </a:t>
            </a:r>
            <a:endParaRPr lang="en-US" sz="900" dirty="0">
              <a:sym typeface="Calibri"/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074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3"/>
    </mc:Choice>
    <mc:Fallback>
      <p:transition spd="slow" advTm="2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				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sz="44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 dirty="0"/>
              <a:t>Thank you!</a:t>
            </a:r>
            <a:endParaRPr dirty="0"/>
          </a:p>
        </p:txBody>
      </p:sp>
      <p:sp>
        <p:nvSpPr>
          <p:cNvPr id="195" name="Google Shape;195;p9"/>
          <p:cNvSpPr txBox="1"/>
          <p:nvPr/>
        </p:nvSpPr>
        <p:spPr>
          <a:xfrm>
            <a:off x="816427" y="1784481"/>
            <a:ext cx="6875963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is publicly available at </a:t>
            </a:r>
            <a:endParaRPr dirty="0"/>
          </a:p>
          <a:p>
            <a:pPr lvl="0"/>
            <a:r>
              <a:rPr lang="en-US" sz="2800" u="sng" dirty="0">
                <a:latin typeface="Calibri"/>
                <a:ea typeface="Calibri"/>
                <a:cs typeface="Calibri"/>
                <a:sym typeface="Calibri"/>
              </a:rPr>
              <a:t>https://</a:t>
            </a:r>
            <a:r>
              <a:rPr lang="en-US" sz="2800" u="sng" dirty="0" err="1">
                <a:latin typeface="Calibri"/>
                <a:ea typeface="Calibri"/>
                <a:cs typeface="Calibri"/>
                <a:sym typeface="Calibri"/>
              </a:rPr>
              <a:t>github.com</a:t>
            </a:r>
            <a:r>
              <a:rPr lang="en-US" sz="2800" u="sng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800" u="sng" dirty="0" err="1">
                <a:latin typeface="Calibri"/>
                <a:ea typeface="Calibri"/>
                <a:cs typeface="Calibri"/>
                <a:sym typeface="Calibri"/>
              </a:rPr>
              <a:t>hugochan</a:t>
            </a:r>
            <a:r>
              <a:rPr lang="en-US" sz="2800" u="sng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800" u="sng" dirty="0" err="1">
                <a:latin typeface="Calibri"/>
                <a:ea typeface="Calibri"/>
                <a:cs typeface="Calibri"/>
                <a:sym typeface="Calibri"/>
              </a:rPr>
              <a:t>GraphFlow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"/>
    </mc:Choice>
    <mc:Fallback>
      <p:transition spd="slow" advTm="7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FA0F27D7-8256-F545-AA28-5F419D794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DACE12-2970-FC4B-B0FF-8F2DD593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Machine</a:t>
            </a:r>
            <a:r>
              <a:rPr lang="zh-CN" alt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Comprehension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36C053B9-E022-4A40-8160-0BF442F52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72" y="1445572"/>
            <a:ext cx="5698741" cy="54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43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2"/>
    </mc:Choice>
    <mc:Fallback>
      <p:transition spd="slow" advTm="46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FA0F27D7-8256-F545-AA28-5F419D794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DACE12-2970-FC4B-B0FF-8F2DD593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Conversational</a:t>
            </a:r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Machine</a:t>
            </a:r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Comprehension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8AEB44-9DC7-C043-B20F-97E5A150D1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655"/>
          <a:stretch/>
        </p:blipFill>
        <p:spPr>
          <a:xfrm>
            <a:off x="2184186" y="1498186"/>
            <a:ext cx="5026993" cy="52279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71DABD-2A42-D74C-BD22-0D23FE55769B}"/>
              </a:ext>
            </a:extLst>
          </p:cNvPr>
          <p:cNvSpPr txBox="1"/>
          <p:nvPr/>
        </p:nvSpPr>
        <p:spPr>
          <a:xfrm>
            <a:off x="7553925" y="2736502"/>
            <a:ext cx="38924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Challenges: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Focus shift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Coreference or ellipsis</a:t>
            </a:r>
          </a:p>
        </p:txBody>
      </p:sp>
    </p:spTree>
    <p:extLst>
      <p:ext uri="{BB962C8B-B14F-4D97-AF65-F5344CB8AC3E}">
        <p14:creationId xmlns:p14="http://schemas.microsoft.com/office/powerpoint/2010/main" val="94723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"/>
    </mc:Choice>
    <mc:Fallback>
      <p:transition spd="slow" advTm="12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FA0F27D7-8256-F545-AA28-5F419D794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DACE12-2970-FC4B-B0FF-8F2DD593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Motivation</a:t>
            </a:r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and</a:t>
            </a:r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Key Ideas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D2A0101-F16E-9D42-944B-713D6D0E26CC}"/>
              </a:ext>
            </a:extLst>
          </p:cNvPr>
          <p:cNvSpPr txBox="1">
            <a:spLocks/>
          </p:cNvSpPr>
          <p:nvPr/>
        </p:nvSpPr>
        <p:spPr>
          <a:xfrm>
            <a:off x="838200" y="1622196"/>
            <a:ext cx="1061466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prstClr val="black"/>
              </a:buClr>
              <a:buNone/>
              <a:defRPr/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Motivation:</a:t>
            </a:r>
          </a:p>
          <a:p>
            <a:pPr>
              <a:buClr>
                <a:prstClr val="black"/>
              </a:buClr>
              <a:buFont typeface="Wingdings" pitchFamily="2" charset="2"/>
              <a:buChar char="v"/>
              <a:defRPr/>
            </a:pP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Modeling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conversation</a:t>
            </a:r>
            <a:r>
              <a:rPr lang="zh-CN" altLang="en-US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history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.</a:t>
            </a:r>
          </a:p>
          <a:p>
            <a:pPr>
              <a:buClr>
                <a:prstClr val="black"/>
              </a:buClr>
              <a:buFont typeface="Wingdings" pitchFamily="2" charset="2"/>
              <a:buChar char="v"/>
              <a:defRPr/>
            </a:pP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Capturing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rich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semantic</a:t>
            </a:r>
            <a:r>
              <a:rPr lang="zh-CN" altLang="en-US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relationships</a:t>
            </a:r>
            <a:r>
              <a:rPr lang="zh-CN" altLang="en-US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among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passage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words.</a:t>
            </a:r>
          </a:p>
          <a:p>
            <a:pPr marL="0" indent="0">
              <a:buClr>
                <a:prstClr val="black"/>
              </a:buClr>
              <a:buNone/>
              <a:defRPr/>
            </a:pPr>
            <a:endParaRPr lang="en-US" altLang="zh-CN" sz="26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indent="0">
              <a:buClr>
                <a:prstClr val="black"/>
              </a:buClr>
              <a:buNone/>
              <a:defRPr/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Key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Ideas: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>
              <a:buClr>
                <a:prstClr val="black"/>
              </a:buClr>
              <a:buFont typeface="Wingdings" pitchFamily="2" charset="2"/>
              <a:buChar char="v"/>
              <a:defRPr/>
            </a:pPr>
            <a:r>
              <a:rPr lang="en-US" sz="2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ynamically construct a question and conversation history aware 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 graph</a:t>
            </a:r>
            <a:r>
              <a:rPr lang="en-US" sz="2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 each dialog turn.</a:t>
            </a:r>
          </a:p>
          <a:p>
            <a:pPr>
              <a:buClr>
                <a:prstClr val="black"/>
              </a:buClr>
              <a:buFont typeface="Wingdings" pitchFamily="2" charset="2"/>
              <a:buChar char="v"/>
              <a:defRPr/>
            </a:pPr>
            <a:r>
              <a:rPr lang="en-US" sz="260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Conversation flow as </a:t>
            </a:r>
            <a:r>
              <a:rPr lang="en-US" sz="2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 sequence of latent states</a:t>
            </a:r>
            <a:r>
              <a:rPr lang="en-US" sz="260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.</a:t>
            </a:r>
            <a:endParaRPr lang="en-US" sz="260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Clr>
                <a:prstClr val="black"/>
              </a:buClr>
              <a:buFont typeface="Wingdings" pitchFamily="2" charset="2"/>
              <a:buChar char="v"/>
              <a:defRPr/>
            </a:pPr>
            <a:r>
              <a:rPr lang="en-US" sz="2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novel Recurrent Graph Neural Network based flow mechanism to 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a sequence of context graphs</a:t>
            </a:r>
            <a:r>
              <a:rPr lang="en-US" sz="2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09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1"/>
    </mc:Choice>
    <mc:Fallback>
      <p:transition spd="slow" advTm="6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chemeClr val="lt1"/>
              </a:buClr>
              <a:buSzPts val="4000"/>
            </a:pPr>
            <a:r>
              <a:rPr lang="en-US" sz="4000" dirty="0" err="1">
                <a:solidFill>
                  <a:schemeClr val="lt1"/>
                </a:solidFill>
              </a:rPr>
              <a:t>GraphFlow</a:t>
            </a:r>
            <a:r>
              <a:rPr lang="en-US" sz="4000" dirty="0">
                <a:solidFill>
                  <a:schemeClr val="lt1"/>
                </a:solidFill>
              </a:rPr>
              <a:t> Architecture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6AE9F5A-2975-C549-8B51-4FCD0D868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5130"/>
            <a:ext cx="10515600" cy="40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44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"/>
    </mc:Choice>
    <mc:Fallback>
      <p:transition spd="slow" advTm="5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D03C901-30E6-034D-9084-E629FEF56E41}"/>
              </a:ext>
            </a:extLst>
          </p:cNvPr>
          <p:cNvGrpSpPr/>
          <p:nvPr/>
        </p:nvGrpSpPr>
        <p:grpSpPr>
          <a:xfrm>
            <a:off x="3348990" y="1554480"/>
            <a:ext cx="6195060" cy="5040630"/>
            <a:chOff x="1348741" y="1883588"/>
            <a:chExt cx="5052060" cy="4293375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38F063C7-5599-1D49-9688-ED8609961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8741" y="1883588"/>
              <a:ext cx="4684776" cy="42933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1B9A19-AC5A-8840-8EC0-81B1432DF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6372" y="2651760"/>
              <a:ext cx="307085" cy="77724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CD6D6F7-EF2D-5547-9FF3-4EA7FB12C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4943" y="2528253"/>
              <a:ext cx="395858" cy="20524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499A289-7619-8C47-AA5D-060EA55D7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7802" y="4632960"/>
              <a:ext cx="307085" cy="777240"/>
            </a:xfrm>
            <a:prstGeom prst="rect">
              <a:avLst/>
            </a:prstGeom>
          </p:spPr>
        </p:pic>
      </p:grpSp>
      <p:sp>
        <p:nvSpPr>
          <p:cNvPr id="12" name="Google Shape;166;p6">
            <a:extLst>
              <a:ext uri="{FF2B5EF4-FFF2-40B4-BE49-F238E27FC236}">
                <a16:creationId xmlns:a16="http://schemas.microsoft.com/office/drawing/2014/main" id="{D0069655-7B32-7D4B-A7BB-0F16F42DBE1E}"/>
              </a:ext>
            </a:extLst>
          </p:cNvPr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67;p6">
            <a:extLst>
              <a:ext uri="{FF2B5EF4-FFF2-40B4-BE49-F238E27FC236}">
                <a16:creationId xmlns:a16="http://schemas.microsoft.com/office/drawing/2014/main" id="{CCF116A5-1FEC-3848-B329-B20EE1B4F1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chemeClr val="lt1"/>
              </a:buClr>
              <a:buSzPts val="4000"/>
            </a:pPr>
            <a:r>
              <a:rPr lang="en-US" sz="4000" dirty="0" err="1">
                <a:solidFill>
                  <a:schemeClr val="lt1"/>
                </a:solidFill>
              </a:rPr>
              <a:t>GraphFlow</a:t>
            </a:r>
            <a:r>
              <a:rPr lang="en-US" altLang="zh-CN" sz="4000" dirty="0">
                <a:solidFill>
                  <a:schemeClr val="lt1"/>
                </a:solidFill>
              </a:rPr>
              <a:t>:</a:t>
            </a:r>
            <a:r>
              <a:rPr lang="zh-CN" altLang="en-US" sz="4000" dirty="0">
                <a:solidFill>
                  <a:schemeClr val="lt1"/>
                </a:solidFill>
              </a:rPr>
              <a:t> </a:t>
            </a:r>
            <a:r>
              <a:rPr lang="en-US" altLang="zh-CN" sz="4000" dirty="0">
                <a:solidFill>
                  <a:schemeClr val="lt1"/>
                </a:solidFill>
              </a:rPr>
              <a:t>Encoding</a:t>
            </a:r>
            <a:r>
              <a:rPr lang="zh-CN" altLang="en-US" sz="4000" dirty="0">
                <a:solidFill>
                  <a:schemeClr val="lt1"/>
                </a:solidFill>
              </a:rPr>
              <a:t> </a:t>
            </a:r>
            <a:r>
              <a:rPr lang="en-US" altLang="zh-CN" sz="4000" dirty="0">
                <a:solidFill>
                  <a:schemeClr val="lt1"/>
                </a:solidFill>
              </a:rPr>
              <a:t>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3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"/>
    </mc:Choice>
    <mc:Fallback>
      <p:transition spd="slow" advTm="7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FC21794-17B6-2C46-A243-FA7550C5BD16}"/>
              </a:ext>
            </a:extLst>
          </p:cNvPr>
          <p:cNvSpPr txBox="1">
            <a:spLocks/>
          </p:cNvSpPr>
          <p:nvPr/>
        </p:nvSpPr>
        <p:spPr>
          <a:xfrm>
            <a:off x="838200" y="1622196"/>
            <a:ext cx="1061466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Context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raph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earning: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ynamically construct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question and conversation history aware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graph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each turn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prstClr val="black"/>
              </a:buClr>
              <a:buNone/>
              <a:defRPr/>
            </a:pPr>
            <a:endParaRPr lang="en-US" altLang="zh-CN" sz="26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2" name="Google Shape;166;p6">
            <a:extLst>
              <a:ext uri="{FF2B5EF4-FFF2-40B4-BE49-F238E27FC236}">
                <a16:creationId xmlns:a16="http://schemas.microsoft.com/office/drawing/2014/main" id="{D0069655-7B32-7D4B-A7BB-0F16F42DBE1E}"/>
              </a:ext>
            </a:extLst>
          </p:cNvPr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67;p6">
            <a:extLst>
              <a:ext uri="{FF2B5EF4-FFF2-40B4-BE49-F238E27FC236}">
                <a16:creationId xmlns:a16="http://schemas.microsoft.com/office/drawing/2014/main" id="{CCF116A5-1FEC-3848-B329-B20EE1B4F1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chemeClr val="lt1"/>
              </a:buClr>
              <a:buSzPts val="4000"/>
            </a:pPr>
            <a:r>
              <a:rPr lang="en-US" sz="4000" dirty="0" err="1">
                <a:solidFill>
                  <a:schemeClr val="lt1"/>
                </a:solidFill>
              </a:rPr>
              <a:t>GraphFlow</a:t>
            </a:r>
            <a:r>
              <a:rPr lang="en-US" altLang="zh-CN" sz="4000" dirty="0">
                <a:solidFill>
                  <a:schemeClr val="lt1"/>
                </a:solidFill>
              </a:rPr>
              <a:t>:</a:t>
            </a:r>
            <a:r>
              <a:rPr lang="zh-CN" altLang="en-US" sz="4000" dirty="0">
                <a:solidFill>
                  <a:schemeClr val="lt1"/>
                </a:solidFill>
              </a:rPr>
              <a:t> </a:t>
            </a:r>
            <a:r>
              <a:rPr lang="en-US" altLang="zh-CN" sz="4000" dirty="0">
                <a:solidFill>
                  <a:schemeClr val="lt1"/>
                </a:solidFill>
              </a:rPr>
              <a:t>Reasoning</a:t>
            </a:r>
            <a:r>
              <a:rPr lang="zh-CN" altLang="en-US" sz="4000" dirty="0">
                <a:solidFill>
                  <a:schemeClr val="lt1"/>
                </a:solidFill>
              </a:rPr>
              <a:t> </a:t>
            </a:r>
            <a:r>
              <a:rPr lang="en-US" altLang="zh-CN" sz="4000" dirty="0">
                <a:solidFill>
                  <a:schemeClr val="lt1"/>
                </a:solidFill>
              </a:rPr>
              <a:t>Layer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9BA62D-602B-1E48-8DDC-239C14EC035B}"/>
              </a:ext>
            </a:extLst>
          </p:cNvPr>
          <p:cNvGrpSpPr/>
          <p:nvPr/>
        </p:nvGrpSpPr>
        <p:grpSpPr>
          <a:xfrm>
            <a:off x="2023110" y="3586969"/>
            <a:ext cx="8709660" cy="1387480"/>
            <a:chOff x="2023110" y="3586969"/>
            <a:chExt cx="8709660" cy="13874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3FC6A4-AFF3-F74A-A97B-5DBF0E572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0990" y="3586969"/>
              <a:ext cx="4045120" cy="852827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595AD1D-9AF0-AC4B-BC9A-B97CD09D4E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86795" y="4166830"/>
              <a:ext cx="443104" cy="272965"/>
            </a:xfrm>
            <a:prstGeom prst="straightConnector1">
              <a:avLst/>
            </a:prstGeom>
            <a:noFill/>
            <a:ln w="47625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F32D4B-9AC2-B442-884B-E959448E594F}"/>
                </a:ext>
              </a:extLst>
            </p:cNvPr>
            <p:cNvSpPr txBox="1"/>
            <p:nvPr/>
          </p:nvSpPr>
          <p:spPr>
            <a:xfrm>
              <a:off x="8029899" y="4289684"/>
              <a:ext cx="2702871" cy="50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326532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</a:t>
              </a:r>
              <a:r>
                <a:rPr lang="zh-CN" alt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embeddings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70C30D6-3738-AB44-ACDC-9B89F451E0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8969" y="4289684"/>
              <a:ext cx="452055" cy="233180"/>
            </a:xfrm>
            <a:prstGeom prst="straightConnector1">
              <a:avLst/>
            </a:prstGeom>
            <a:noFill/>
            <a:ln w="47625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6588A3-0E0A-1949-8FE2-12BC98982185}"/>
                </a:ext>
              </a:extLst>
            </p:cNvPr>
            <p:cNvSpPr txBox="1"/>
            <p:nvPr/>
          </p:nvSpPr>
          <p:spPr>
            <a:xfrm>
              <a:off x="2023110" y="4467507"/>
              <a:ext cx="4656540" cy="50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non-negative</a:t>
              </a:r>
              <a:r>
                <a:rPr lang="zh-CN" alt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trainable weight vector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1622246-C586-EA43-81D2-C376E28D0B0B}"/>
              </a:ext>
            </a:extLst>
          </p:cNvPr>
          <p:cNvGrpSpPr/>
          <p:nvPr/>
        </p:nvGrpSpPr>
        <p:grpSpPr>
          <a:xfrm>
            <a:off x="3590990" y="4981600"/>
            <a:ext cx="6748621" cy="1224648"/>
            <a:chOff x="3590990" y="4981600"/>
            <a:chExt cx="6748621" cy="122464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29BB655-9E06-1040-BCAB-EA1A09909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0990" y="4981600"/>
              <a:ext cx="4271070" cy="738579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81E5530-037F-D24B-B36C-BAF816C1C0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9650" y="5644317"/>
              <a:ext cx="503802" cy="324619"/>
            </a:xfrm>
            <a:prstGeom prst="straightConnector1">
              <a:avLst/>
            </a:prstGeom>
            <a:noFill/>
            <a:ln w="47625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2BAC4C-D0CA-F540-B92B-6032825E345F}"/>
                </a:ext>
              </a:extLst>
            </p:cNvPr>
            <p:cNvSpPr txBox="1"/>
            <p:nvPr/>
          </p:nvSpPr>
          <p:spPr>
            <a:xfrm>
              <a:off x="7273309" y="5699306"/>
              <a:ext cx="3066302" cy="50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r>
                <a:rPr lang="en-US" altLang="zh-CN" sz="2000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kNN</a:t>
              </a:r>
              <a:r>
                <a:rPr lang="en-US" altLang="zh-CN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-style</a:t>
              </a:r>
              <a:r>
                <a:rPr lang="zh-CN" alt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sparsification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94817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7"/>
    </mc:Choice>
    <mc:Fallback>
      <p:transition spd="slow" advTm="5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chemeClr val="lt1"/>
              </a:buClr>
              <a:buSzPts val="4000"/>
            </a:pPr>
            <a:r>
              <a:rPr lang="en-US" altLang="zh-CN" sz="4000" dirty="0" err="1">
                <a:solidFill>
                  <a:schemeClr val="lt1"/>
                </a:solidFill>
              </a:rPr>
              <a:t>GraphFlow</a:t>
            </a:r>
            <a:r>
              <a:rPr lang="en-US" altLang="zh-CN" sz="4000" dirty="0">
                <a:solidFill>
                  <a:schemeClr val="lt1"/>
                </a:solidFill>
              </a:rPr>
              <a:t>:</a:t>
            </a:r>
            <a:r>
              <a:rPr lang="zh-CN" altLang="en-US" sz="4000" dirty="0">
                <a:solidFill>
                  <a:schemeClr val="lt1"/>
                </a:solidFill>
              </a:rPr>
              <a:t> </a:t>
            </a:r>
            <a:r>
              <a:rPr lang="en-US" altLang="zh-CN" sz="4000" dirty="0">
                <a:solidFill>
                  <a:schemeClr val="lt1"/>
                </a:solidFill>
              </a:rPr>
              <a:t>Reasoning</a:t>
            </a:r>
            <a:r>
              <a:rPr lang="zh-CN" altLang="en-US" sz="4000" dirty="0">
                <a:solidFill>
                  <a:schemeClr val="lt1"/>
                </a:solidFill>
              </a:rPr>
              <a:t> </a:t>
            </a:r>
            <a:r>
              <a:rPr lang="en-US" altLang="zh-CN" sz="4000" dirty="0">
                <a:solidFill>
                  <a:schemeClr val="lt1"/>
                </a:solidFill>
              </a:rPr>
              <a:t>Layer</a:t>
            </a:r>
            <a:r>
              <a:rPr lang="zh-CN" altLang="en-US" sz="4000" dirty="0">
                <a:solidFill>
                  <a:schemeClr val="lt1"/>
                </a:solidFill>
              </a:rPr>
              <a:t> </a:t>
            </a:r>
            <a:r>
              <a:rPr lang="en-US" altLang="zh-CN" sz="4000" dirty="0">
                <a:solidFill>
                  <a:schemeClr val="lt1"/>
                </a:solidFill>
              </a:rPr>
              <a:t>(cont’d)</a:t>
            </a:r>
            <a:endParaRPr dirty="0"/>
          </a:p>
        </p:txBody>
      </p:sp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3A9008A-51A1-384C-A8C9-4B5013587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7" y="2684854"/>
            <a:ext cx="11590020" cy="352139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A5C7E4-5B1F-714F-A91F-23AD3CD7512E}"/>
              </a:ext>
            </a:extLst>
          </p:cNvPr>
          <p:cNvSpPr txBox="1">
            <a:spLocks/>
          </p:cNvSpPr>
          <p:nvPr/>
        </p:nvSpPr>
        <p:spPr>
          <a:xfrm>
            <a:off x="838200" y="1622196"/>
            <a:ext cx="1061466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Context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raph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reasoning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RGNN</a:t>
            </a:r>
            <a:endParaRPr lang="en-US" altLang="zh-CN" sz="26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9361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"/>
    </mc:Choice>
    <mc:Fallback>
      <p:transition spd="slow" advTm="7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chemeClr val="lt1"/>
              </a:buClr>
              <a:buSzPts val="4000"/>
            </a:pPr>
            <a:r>
              <a:rPr lang="en-US" altLang="zh-CN" sz="4000" dirty="0">
                <a:solidFill>
                  <a:schemeClr val="lt1"/>
                </a:solidFill>
              </a:rPr>
              <a:t>RGNN:</a:t>
            </a:r>
            <a:r>
              <a:rPr lang="zh-CN" altLang="en-US" sz="4000" dirty="0">
                <a:solidFill>
                  <a:schemeClr val="lt1"/>
                </a:solidFill>
              </a:rPr>
              <a:t> </a:t>
            </a:r>
            <a:r>
              <a:rPr lang="en-US" altLang="zh-CN" sz="4000" dirty="0">
                <a:solidFill>
                  <a:schemeClr val="lt1"/>
                </a:solidFill>
              </a:rPr>
              <a:t>Technical</a:t>
            </a:r>
            <a:r>
              <a:rPr lang="zh-CN" altLang="en-US" sz="4000" dirty="0">
                <a:solidFill>
                  <a:schemeClr val="lt1"/>
                </a:solidFill>
              </a:rPr>
              <a:t> </a:t>
            </a:r>
            <a:r>
              <a:rPr lang="en-US" altLang="zh-CN" sz="4000" dirty="0">
                <a:solidFill>
                  <a:schemeClr val="lt1"/>
                </a:solidFill>
              </a:rPr>
              <a:t>Details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A5C7E4-5B1F-714F-A91F-23AD3CD7512E}"/>
              </a:ext>
            </a:extLst>
          </p:cNvPr>
          <p:cNvSpPr txBox="1">
            <a:spLocks/>
          </p:cNvSpPr>
          <p:nvPr/>
        </p:nvSpPr>
        <p:spPr>
          <a:xfrm>
            <a:off x="838200" y="1622196"/>
            <a:ext cx="1061466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6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017093-8D41-1646-9381-45AD8FD7F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0" y="2997200"/>
            <a:ext cx="6642100" cy="863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6187BC-61CF-444E-99BA-EB83A1CD3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950" y="4288517"/>
            <a:ext cx="6464300" cy="12573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A962AF-2F7A-1B4B-BC76-E543488FFEAB}"/>
              </a:ext>
            </a:extLst>
          </p:cNvPr>
          <p:cNvCxnSpPr>
            <a:cxnSpLocks/>
          </p:cNvCxnSpPr>
          <p:nvPr/>
        </p:nvCxnSpPr>
        <p:spPr>
          <a:xfrm>
            <a:off x="6096000" y="2597584"/>
            <a:ext cx="190500" cy="537502"/>
          </a:xfrm>
          <a:prstGeom prst="straightConnector1">
            <a:avLst/>
          </a:prstGeom>
          <a:noFill/>
          <a:ln w="47625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618384-7E18-4A40-9C64-0848B9E31429}"/>
              </a:ext>
            </a:extLst>
          </p:cNvPr>
          <p:cNvSpPr txBox="1"/>
          <p:nvPr/>
        </p:nvSpPr>
        <p:spPr>
          <a:xfrm>
            <a:off x="4583560" y="1917544"/>
            <a:ext cx="232342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AA979D-8A05-7B46-B2CF-CFB7AC08DC8B}"/>
              </a:ext>
            </a:extLst>
          </p:cNvPr>
          <p:cNvSpPr txBox="1"/>
          <p:nvPr/>
        </p:nvSpPr>
        <p:spPr>
          <a:xfrm>
            <a:off x="1596682" y="1936090"/>
            <a:ext cx="2356535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91ACEF-58C6-8A46-904F-BC8E0064CCD4}"/>
              </a:ext>
            </a:extLst>
          </p:cNvPr>
          <p:cNvCxnSpPr>
            <a:cxnSpLocks/>
          </p:cNvCxnSpPr>
          <p:nvPr/>
        </p:nvCxnSpPr>
        <p:spPr>
          <a:xfrm>
            <a:off x="2515274" y="2761716"/>
            <a:ext cx="391212" cy="490230"/>
          </a:xfrm>
          <a:prstGeom prst="straightConnector1">
            <a:avLst/>
          </a:prstGeom>
          <a:noFill/>
          <a:ln w="47625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60657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"/>
    </mc:Choice>
    <mc:Fallback>
      <p:transition spd="slow" advTm="8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6.9|9.2|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9099</TotalTime>
  <Words>372</Words>
  <Application>Microsoft Macintosh PowerPoint</Application>
  <PresentationFormat>Widescreen</PresentationFormat>
  <Paragraphs>85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1_Office Theme</vt:lpstr>
      <vt:lpstr>PowerPoint Presentation</vt:lpstr>
      <vt:lpstr>Machine Comprehension</vt:lpstr>
      <vt:lpstr>Conversational Machine Comprehension</vt:lpstr>
      <vt:lpstr>Motivation and Key Ideas</vt:lpstr>
      <vt:lpstr>GraphFlow Architecture</vt:lpstr>
      <vt:lpstr>GraphFlow: Encoding Layer</vt:lpstr>
      <vt:lpstr>GraphFlow: Reasoning Layer</vt:lpstr>
      <vt:lpstr>GraphFlow: Reasoning Layer (cont’d)</vt:lpstr>
      <vt:lpstr>RGNN: Technical Details</vt:lpstr>
      <vt:lpstr>GraphFlow: Prediction Layer</vt:lpstr>
      <vt:lpstr>GraphFlow: Training and Inference</vt:lpstr>
      <vt:lpstr>Experimental Results: CoQA Benchmark</vt:lpstr>
      <vt:lpstr>Experimental Results: DoQA Benchmark</vt:lpstr>
      <vt:lpstr>Experimental Results: QuAC Benchmark</vt:lpstr>
      <vt:lpstr>Experimental Results: Ablation Study</vt:lpstr>
      <vt:lpstr>Experimental Results: Interpretability Analysis </vt:lpstr>
      <vt:lpstr>Motivation and Key Ideas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Yu</dc:creator>
  <cp:lastModifiedBy>CHEN YU</cp:lastModifiedBy>
  <cp:revision>293</cp:revision>
  <dcterms:created xsi:type="dcterms:W3CDTF">2019-11-18T03:19:15Z</dcterms:created>
  <dcterms:modified xsi:type="dcterms:W3CDTF">2021-01-02T17:01:25Z</dcterms:modified>
</cp:coreProperties>
</file>