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7" r:id="rId2"/>
    <p:sldId id="382" r:id="rId3"/>
    <p:sldId id="403" r:id="rId4"/>
    <p:sldId id="357" r:id="rId5"/>
    <p:sldId id="365" r:id="rId6"/>
    <p:sldId id="378" r:id="rId7"/>
    <p:sldId id="359" r:id="rId8"/>
    <p:sldId id="401" r:id="rId9"/>
    <p:sldId id="387" r:id="rId10"/>
    <p:sldId id="388" r:id="rId11"/>
    <p:sldId id="389" r:id="rId12"/>
    <p:sldId id="379" r:id="rId13"/>
    <p:sldId id="390" r:id="rId14"/>
    <p:sldId id="391" r:id="rId15"/>
    <p:sldId id="397" r:id="rId16"/>
    <p:sldId id="405" r:id="rId17"/>
    <p:sldId id="406" r:id="rId18"/>
    <p:sldId id="392" r:id="rId19"/>
    <p:sldId id="399" r:id="rId20"/>
    <p:sldId id="400" r:id="rId21"/>
    <p:sldId id="402" r:id="rId22"/>
    <p:sldId id="393" r:id="rId23"/>
    <p:sldId id="380" r:id="rId24"/>
    <p:sldId id="407" r:id="rId25"/>
    <p:sldId id="356" r:id="rId26"/>
    <p:sldId id="394" r:id="rId27"/>
    <p:sldId id="395" r:id="rId28"/>
    <p:sldId id="396" r:id="rId29"/>
    <p:sldId id="381" r:id="rId30"/>
    <p:sldId id="355" r:id="rId31"/>
    <p:sldId id="375" r:id="rId32"/>
    <p:sldId id="334" r:id="rId33"/>
    <p:sldId id="36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81FF"/>
    <a:srgbClr val="FF7E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9"/>
    <p:restoredTop sz="85131"/>
  </p:normalViewPr>
  <p:slideViewPr>
    <p:cSldViewPr snapToGrid="0" snapToObjects="1">
      <p:cViewPr varScale="1">
        <p:scale>
          <a:sx n="89" d="100"/>
          <a:sy n="89" d="100"/>
        </p:scale>
        <p:origin x="81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8EFA63-31BF-A249-9AC6-2EEE77A4338F}" type="datetimeFigureOut">
              <a:rPr lang="en-US" smtClean="0"/>
              <a:t>4/28/20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0F70D-FEDF-F846-9CCB-26A1A925D03C}" type="slidenum">
              <a:rPr lang="en-US" smtClean="0"/>
              <a:t>‹#›</a:t>
            </a:fld>
            <a:endParaRPr lang="en-US"/>
          </a:p>
        </p:txBody>
      </p:sp>
    </p:spTree>
    <p:extLst>
      <p:ext uri="{BB962C8B-B14F-4D97-AF65-F5344CB8AC3E}">
        <p14:creationId xmlns:p14="http://schemas.microsoft.com/office/powerpoint/2010/main" val="2742711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66" name="Google Shape;166;p3:notes"/>
          <p:cNvSpPr txBox="1">
            <a:spLocks noGrp="1"/>
          </p:cNvSpPr>
          <p:nvPr>
            <p:ph type="sldNum" idx="12"/>
          </p:nvPr>
        </p:nvSpPr>
        <p:spPr>
          <a:xfrm>
            <a:off x="3884612"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86361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D0F70D-FEDF-F846-9CCB-26A1A925D03C}" type="slidenum">
              <a:rPr lang="en-US" smtClean="0"/>
              <a:t>18</a:t>
            </a:fld>
            <a:endParaRPr lang="en-US"/>
          </a:p>
        </p:txBody>
      </p:sp>
    </p:spTree>
    <p:extLst>
      <p:ext uri="{BB962C8B-B14F-4D97-AF65-F5344CB8AC3E}">
        <p14:creationId xmlns:p14="http://schemas.microsoft.com/office/powerpoint/2010/main" val="1228373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effectively learn the graph embeddings from the constructed text graph, we propose a novel Bidirectional Gated Graph Neural Network (</a:t>
            </a:r>
            <a:r>
              <a:rPr lang="en-US" sz="1200" kern="1200" dirty="0" err="1">
                <a:solidFill>
                  <a:schemeClr val="tx1"/>
                </a:solidFill>
                <a:effectLst/>
                <a:latin typeface="+mn-lt"/>
                <a:ea typeface="+mn-ea"/>
                <a:cs typeface="+mn-cs"/>
              </a:rPr>
              <a:t>BiGGNN</a:t>
            </a:r>
            <a:r>
              <a:rPr lang="en-US" sz="1200" kern="1200" dirty="0">
                <a:solidFill>
                  <a:schemeClr val="tx1"/>
                </a:solidFill>
                <a:effectLst/>
                <a:latin typeface="+mn-lt"/>
                <a:ea typeface="+mn-ea"/>
                <a:cs typeface="+mn-cs"/>
              </a:rPr>
              <a:t>) which extends Gated Graph Sequence Neural Networks (Li et al., 2015) by learning node embeddings from both incoming and outgoing edges in an interleaved fashion when processing the directed passage graph.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fuse the intermediate node embeddings from both incoming and outgoing directions in every iteration </a:t>
            </a:r>
            <a:endParaRPr lang="en-US" dirty="0"/>
          </a:p>
          <a:p>
            <a:endParaRPr lang="en-US" dirty="0"/>
          </a:p>
        </p:txBody>
      </p:sp>
      <p:sp>
        <p:nvSpPr>
          <p:cNvPr id="4" name="Slide Number Placeholder 3"/>
          <p:cNvSpPr>
            <a:spLocks noGrp="1"/>
          </p:cNvSpPr>
          <p:nvPr>
            <p:ph type="sldNum" sz="quarter" idx="5"/>
          </p:nvPr>
        </p:nvSpPr>
        <p:spPr/>
        <p:txBody>
          <a:bodyPr/>
          <a:lstStyle/>
          <a:p>
            <a:fld id="{64D0F70D-FEDF-F846-9CCB-26A1A925D03C}" type="slidenum">
              <a:rPr lang="en-US" smtClean="0"/>
              <a:t>20</a:t>
            </a:fld>
            <a:endParaRPr lang="en-US"/>
          </a:p>
        </p:txBody>
      </p:sp>
    </p:spTree>
    <p:extLst>
      <p:ext uri="{BB962C8B-B14F-4D97-AF65-F5344CB8AC3E}">
        <p14:creationId xmlns:p14="http://schemas.microsoft.com/office/powerpoint/2010/main" val="1719965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Abigail See, Peter J Liu, and Christopher D Manning. Get to the point: Summarization with pointer- generator networks. </a:t>
            </a:r>
            <a:r>
              <a:rPr lang="en-US" dirty="0" err="1"/>
              <a:t>arXiv</a:t>
            </a:r>
            <a:r>
              <a:rPr lang="en-US" dirty="0"/>
              <a:t> preprint arXiv:1704.04368, 2017.</a:t>
            </a:r>
          </a:p>
        </p:txBody>
      </p:sp>
      <p:sp>
        <p:nvSpPr>
          <p:cNvPr id="4" name="Slide Number Placeholder 3"/>
          <p:cNvSpPr>
            <a:spLocks noGrp="1"/>
          </p:cNvSpPr>
          <p:nvPr>
            <p:ph type="sldNum" sz="quarter" idx="5"/>
          </p:nvPr>
        </p:nvSpPr>
        <p:spPr/>
        <p:txBody>
          <a:bodyPr/>
          <a:lstStyle/>
          <a:p>
            <a:fld id="{64D0F70D-FEDF-F846-9CCB-26A1A925D03C}" type="slidenum">
              <a:rPr lang="en-US" smtClean="0"/>
              <a:t>21</a:t>
            </a:fld>
            <a:endParaRPr lang="en-US"/>
          </a:p>
        </p:txBody>
      </p:sp>
    </p:spTree>
    <p:extLst>
      <p:ext uri="{BB962C8B-B14F-4D97-AF65-F5344CB8AC3E}">
        <p14:creationId xmlns:p14="http://schemas.microsoft.com/office/powerpoint/2010/main" val="1890965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 has been observed that optimizing such cross-entropy based training objectives for sequence learn- </a:t>
            </a:r>
            <a:r>
              <a:rPr lang="en-US" sz="1200" kern="1200" dirty="0" err="1">
                <a:solidFill>
                  <a:schemeClr val="tx1"/>
                </a:solidFill>
                <a:effectLst/>
                <a:latin typeface="+mn-lt"/>
                <a:ea typeface="+mn-ea"/>
                <a:cs typeface="+mn-cs"/>
              </a:rPr>
              <a:t>ing</a:t>
            </a:r>
            <a:r>
              <a:rPr lang="en-US" sz="1200" kern="1200" dirty="0">
                <a:solidFill>
                  <a:schemeClr val="tx1"/>
                </a:solidFill>
                <a:effectLst/>
                <a:latin typeface="+mn-lt"/>
                <a:ea typeface="+mn-ea"/>
                <a:cs typeface="+mn-cs"/>
              </a:rPr>
              <a:t> does not always produce the best results on discrete evaluation metrics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Major limitations of this strategy include exposure bias and evaluation discrepancy between training and testing.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tackle these issues, some recent QG approaches (Song et al., 2017; Kumar et al., 2018b) directly optimize evaluation metrics using REINFORCE. We further use a mixed objective function with both cro</a:t>
            </a:r>
            <a:r>
              <a:rPr lang="en-US" altLang="zh-CN" sz="1200" kern="1200" dirty="0">
                <a:solidFill>
                  <a:schemeClr val="tx1"/>
                </a:solidFill>
                <a:effectLst/>
                <a:latin typeface="+mn-lt"/>
                <a:ea typeface="+mn-ea"/>
                <a:cs typeface="+mn-cs"/>
              </a:rPr>
              <a:t>ss-entropy</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and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RL</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loss</a:t>
            </a:r>
            <a:r>
              <a:rPr lang="zh-CN" altLang="en-US"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for guiding text generation. </a:t>
            </a:r>
            <a:endParaRPr lang="en-US" dirty="0"/>
          </a:p>
          <a:p>
            <a:endParaRPr lang="en-US" dirty="0">
              <a:effectLst/>
            </a:endParaRPr>
          </a:p>
          <a:p>
            <a:endParaRPr lang="en-US" dirty="0">
              <a:effectLst/>
            </a:endParaRPr>
          </a:p>
          <a:p>
            <a:endParaRPr lang="en-US" dirty="0">
              <a:effectLst/>
            </a:endParaRPr>
          </a:p>
          <a:p>
            <a:r>
              <a:rPr lang="en-US" dirty="0">
                <a:effectLst/>
              </a:rPr>
              <a:t>RL algorithm</a:t>
            </a:r>
          </a:p>
          <a:p>
            <a:r>
              <a:rPr lang="en-US" dirty="0">
                <a:effectLst/>
              </a:rPr>
              <a:t>- self-critical sequence training (SCST) algorithm</a:t>
            </a:r>
          </a:p>
          <a:p>
            <a:r>
              <a:rPr lang="en-US" dirty="0">
                <a:effectLst/>
              </a:rPr>
              <a:t>- efficient, utilizes the output of its own test-time inference algorithm to normalize the rewards it experiences</a:t>
            </a:r>
          </a:p>
          <a:p>
            <a:r>
              <a:rPr lang="en-US" dirty="0">
                <a:effectLst/>
              </a:rPr>
              <a:t>- two outputs:  the sampled output produced by multinomial sampling &amp; baseline output produced by greedy search</a:t>
            </a:r>
          </a:p>
          <a:p>
            <a:r>
              <a:rPr lang="en-US" dirty="0">
                <a:effectLst/>
              </a:rPr>
              <a:t>- if the sampled output has a higher reward than the baseline one, we maximize its likelihood, and vice versa.</a:t>
            </a:r>
          </a:p>
        </p:txBody>
      </p:sp>
      <p:sp>
        <p:nvSpPr>
          <p:cNvPr id="4" name="Slide Number Placeholder 3"/>
          <p:cNvSpPr>
            <a:spLocks noGrp="1"/>
          </p:cNvSpPr>
          <p:nvPr>
            <p:ph type="sldNum" sz="quarter" idx="5"/>
          </p:nvPr>
        </p:nvSpPr>
        <p:spPr/>
        <p:txBody>
          <a:bodyPr/>
          <a:lstStyle/>
          <a:p>
            <a:fld id="{64D0F70D-FEDF-F846-9CCB-26A1A925D03C}" type="slidenum">
              <a:rPr lang="en-US" smtClean="0"/>
              <a:t>22</a:t>
            </a:fld>
            <a:endParaRPr lang="en-US"/>
          </a:p>
        </p:txBody>
      </p:sp>
    </p:spTree>
    <p:extLst>
      <p:ext uri="{BB962C8B-B14F-4D97-AF65-F5344CB8AC3E}">
        <p14:creationId xmlns:p14="http://schemas.microsoft.com/office/powerpoint/2010/main" val="1116067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SQuAD</a:t>
            </a:r>
            <a:r>
              <a:rPr lang="en-US" sz="1200" kern="1200" dirty="0">
                <a:solidFill>
                  <a:schemeClr val="tx1"/>
                </a:solidFill>
                <a:effectLst/>
                <a:latin typeface="+mn-lt"/>
                <a:ea typeface="+mn-ea"/>
                <a:cs typeface="+mn-cs"/>
              </a:rPr>
              <a:t> contains more than 100K questions posed by crowd workers on 536 Wikipedia articles. Since the test set of the original </a:t>
            </a:r>
            <a:r>
              <a:rPr lang="en-US" sz="1200" kern="1200" dirty="0" err="1">
                <a:solidFill>
                  <a:schemeClr val="tx1"/>
                </a:solidFill>
                <a:effectLst/>
                <a:latin typeface="+mn-lt"/>
                <a:ea typeface="+mn-ea"/>
                <a:cs typeface="+mn-cs"/>
              </a:rPr>
              <a:t>SQuAD</a:t>
            </a:r>
            <a:r>
              <a:rPr lang="en-US" sz="1200" kern="1200" dirty="0">
                <a:solidFill>
                  <a:schemeClr val="tx1"/>
                </a:solidFill>
                <a:effectLst/>
                <a:latin typeface="+mn-lt"/>
                <a:ea typeface="+mn-ea"/>
                <a:cs typeface="+mn-cs"/>
              </a:rPr>
              <a:t> is not publicly available, the accessible parts (90%) are used as the entire dataset in our experiments. For fair comparison with previous methods, we evaluated our model on both data split-1 (Song et al., 2018a)1 that contains 75,500/17,934/11,805 (train/development/test) examples and data split-2 (Zhou et al., 2017) 2 that contains 86,635/8,965/8,964 examples. </a:t>
            </a:r>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Initially, BLEU-4 and METEOR were designed for evaluating machine translation systems and ROUGE-L was designed for evaluating text summarization systems. Recently, Q-BLEU1 was de- signed for better evaluating question generation systems, which was shown to correlate significantly better with human judgments compared to existing metrics. </a:t>
            </a:r>
            <a:endParaRPr lang="en-US" dirty="0"/>
          </a:p>
          <a:p>
            <a:endParaRPr lang="en-US" dirty="0"/>
          </a:p>
        </p:txBody>
      </p:sp>
      <p:sp>
        <p:nvSpPr>
          <p:cNvPr id="4" name="Slide Number Placeholder 3"/>
          <p:cNvSpPr>
            <a:spLocks noGrp="1"/>
          </p:cNvSpPr>
          <p:nvPr>
            <p:ph type="sldNum" sz="quarter" idx="5"/>
          </p:nvPr>
        </p:nvSpPr>
        <p:spPr/>
        <p:txBody>
          <a:bodyPr/>
          <a:lstStyle/>
          <a:p>
            <a:fld id="{64D0F70D-FEDF-F846-9CCB-26A1A925D03C}" type="slidenum">
              <a:rPr lang="en-US" smtClean="0"/>
              <a:t>24</a:t>
            </a:fld>
            <a:endParaRPr lang="en-US"/>
          </a:p>
        </p:txBody>
      </p:sp>
    </p:spTree>
    <p:extLst>
      <p:ext uri="{BB962C8B-B14F-4D97-AF65-F5344CB8AC3E}">
        <p14:creationId xmlns:p14="http://schemas.microsoft.com/office/powerpoint/2010/main" val="3684294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can see that both of our full models G2Ssta+BERT+RL and G2Sdyn+BERT+RL achieve the new state-of-the-art scores on both data splits and consistently outperform previous methods by a significant margin.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highlights that our RL-based Graph2Seq model, together with the deep alignment network, successfully addresses the three issues we highlighted in Sec. 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Between these two variants, G2Ssta+BERT+RL outperforms G2Sdyn+BERT+RL on all the metrics.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Also, unlike the baseline methods, our model does not rely on any hand-crafted rules or ad-hoc strategies, and is fully end-to-end trainable.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64D0F70D-FEDF-F846-9CCB-26A1A925D03C}" type="slidenum">
              <a:rPr lang="en-US" smtClean="0"/>
              <a:t>25</a:t>
            </a:fld>
            <a:endParaRPr lang="en-US"/>
          </a:p>
        </p:txBody>
      </p:sp>
    </p:spTree>
    <p:extLst>
      <p:ext uri="{BB962C8B-B14F-4D97-AF65-F5344CB8AC3E}">
        <p14:creationId xmlns:p14="http://schemas.microsoft.com/office/powerpoint/2010/main" val="2166659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asked 5 human evaluators to give feedback on the quality of questions generated by a set of anonymized competing systems.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is this generated question syntactically correct? ii) is this generated question semantically correct? and iii) is this generated question relevant to the passage?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each evaluation question, the rating scale is from 1 to 5 where a higher score means better quality (i.e., 1: Poor, 2: Marginal, 3: Acceptable, 4: Good, 5: Excellent). Responses from all evaluators were collected and averaged.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can see that our best performing model achieves good results even compared to the ground-truth, and outperforms the strong baseline method MPQG+R.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Our error analysis shows that main syntactic error occurs in repeated/unknown words in generated questions. Further, the slightly lower quality on semantics also impacts the relevance. </a:t>
            </a:r>
            <a:endParaRPr lang="en-US" dirty="0"/>
          </a:p>
          <a:p>
            <a:endParaRPr lang="en-US" dirty="0"/>
          </a:p>
        </p:txBody>
      </p:sp>
      <p:sp>
        <p:nvSpPr>
          <p:cNvPr id="4" name="Slide Number Placeholder 3"/>
          <p:cNvSpPr>
            <a:spLocks noGrp="1"/>
          </p:cNvSpPr>
          <p:nvPr>
            <p:ph type="sldNum" sz="quarter" idx="5"/>
          </p:nvPr>
        </p:nvSpPr>
        <p:spPr/>
        <p:txBody>
          <a:bodyPr/>
          <a:lstStyle/>
          <a:p>
            <a:fld id="{64D0F70D-FEDF-F846-9CCB-26A1A925D03C}" type="slidenum">
              <a:rPr lang="en-US" smtClean="0"/>
              <a:t>26</a:t>
            </a:fld>
            <a:endParaRPr lang="en-US"/>
          </a:p>
        </p:txBody>
      </p:sp>
    </p:spTree>
    <p:extLst>
      <p:ext uri="{BB962C8B-B14F-4D97-AF65-F5344CB8AC3E}">
        <p14:creationId xmlns:p14="http://schemas.microsoft.com/office/powerpoint/2010/main" val="14594463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D0F70D-FEDF-F846-9CCB-26A1A925D03C}" type="slidenum">
              <a:rPr lang="en-US" smtClean="0"/>
              <a:t>27</a:t>
            </a:fld>
            <a:endParaRPr lang="en-US"/>
          </a:p>
        </p:txBody>
      </p:sp>
    </p:spTree>
    <p:extLst>
      <p:ext uri="{BB962C8B-B14F-4D97-AF65-F5344CB8AC3E}">
        <p14:creationId xmlns:p14="http://schemas.microsoft.com/office/powerpoint/2010/main" val="20354638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incorporating answer information helps the model identify the answer type of the question to be generated, and thus makes the generated questions more relevant and specific.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Graph2Seq model can generate more complete and valid questions compared to the Seq2Seq baseline.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fine-tuning the model using REINFORCE can improve the quality of the generated questions.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64D0F70D-FEDF-F846-9CCB-26A1A925D03C}" type="slidenum">
              <a:rPr lang="en-US" smtClean="0"/>
              <a:t>28</a:t>
            </a:fld>
            <a:endParaRPr lang="en-US"/>
          </a:p>
        </p:txBody>
      </p:sp>
    </p:spTree>
    <p:extLst>
      <p:ext uri="{BB962C8B-B14F-4D97-AF65-F5344CB8AC3E}">
        <p14:creationId xmlns:p14="http://schemas.microsoft.com/office/powerpoint/2010/main" val="4382729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D0F70D-FEDF-F846-9CCB-26A1A925D03C}" type="slidenum">
              <a:rPr lang="en-US" smtClean="0"/>
              <a:t>31</a:t>
            </a:fld>
            <a:endParaRPr lang="en-US"/>
          </a:p>
        </p:txBody>
      </p:sp>
    </p:spTree>
    <p:extLst>
      <p:ext uri="{BB962C8B-B14F-4D97-AF65-F5344CB8AC3E}">
        <p14:creationId xmlns:p14="http://schemas.microsoft.com/office/powerpoint/2010/main" val="630836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Jack </a:t>
            </a:r>
            <a:r>
              <a:rPr lang="en-US" sz="1200" kern="1200" dirty="0" err="1">
                <a:solidFill>
                  <a:schemeClr val="tx1"/>
                </a:solidFill>
                <a:effectLst/>
                <a:latin typeface="+mn-lt"/>
                <a:ea typeface="+mn-ea"/>
                <a:cs typeface="+mn-cs"/>
              </a:rPr>
              <a:t>Mostow</a:t>
            </a:r>
            <a:r>
              <a:rPr lang="en-US" sz="1200" kern="1200" dirty="0">
                <a:solidFill>
                  <a:schemeClr val="tx1"/>
                </a:solidFill>
                <a:effectLst/>
                <a:latin typeface="+mn-lt"/>
                <a:ea typeface="+mn-ea"/>
                <a:cs typeface="+mn-cs"/>
              </a:rPr>
              <a:t> and Wei Chen. Generating instruction automatically for the reading strategy of self- questioning. 2009.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Michael Heilman and Noah A Smith. Good question! statistical ranking for question generation. In </a:t>
            </a:r>
            <a:r>
              <a:rPr lang="en-US" sz="1200" i="1" kern="1200" dirty="0">
                <a:solidFill>
                  <a:schemeClr val="tx1"/>
                </a:solidFill>
                <a:effectLst/>
                <a:latin typeface="+mn-lt"/>
                <a:ea typeface="+mn-ea"/>
                <a:cs typeface="+mn-cs"/>
              </a:rPr>
              <a:t>Human Language Technologies: The 2010 Annual Conference of the North American Chapter of the Association for Computational Linguistics</a:t>
            </a:r>
            <a:r>
              <a:rPr lang="en-US" sz="1200" kern="1200" dirty="0">
                <a:solidFill>
                  <a:schemeClr val="tx1"/>
                </a:solidFill>
                <a:effectLst/>
                <a:latin typeface="+mn-lt"/>
                <a:ea typeface="+mn-ea"/>
                <a:cs typeface="+mn-cs"/>
              </a:rPr>
              <a:t>, pp. 609–617. Association for Computational Linguistics, 2010.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Michael Heilman. Automatic factual question generation from text. 2011.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Xinya</a:t>
            </a:r>
            <a:r>
              <a:rPr lang="en-US" sz="1200" kern="1200" dirty="0">
                <a:solidFill>
                  <a:schemeClr val="tx1"/>
                </a:solidFill>
                <a:effectLst/>
                <a:latin typeface="+mn-lt"/>
                <a:ea typeface="+mn-ea"/>
                <a:cs typeface="+mn-cs"/>
              </a:rPr>
              <a:t> Du, </a:t>
            </a:r>
            <a:r>
              <a:rPr lang="en-US" sz="1200" kern="1200" dirty="0" err="1">
                <a:solidFill>
                  <a:schemeClr val="tx1"/>
                </a:solidFill>
                <a:effectLst/>
                <a:latin typeface="+mn-lt"/>
                <a:ea typeface="+mn-ea"/>
                <a:cs typeface="+mn-cs"/>
              </a:rPr>
              <a:t>Junru</a:t>
            </a:r>
            <a:r>
              <a:rPr lang="en-US" sz="1200" kern="1200" dirty="0">
                <a:solidFill>
                  <a:schemeClr val="tx1"/>
                </a:solidFill>
                <a:effectLst/>
                <a:latin typeface="+mn-lt"/>
                <a:ea typeface="+mn-ea"/>
                <a:cs typeface="+mn-cs"/>
              </a:rPr>
              <a:t> Shao, and Claire </a:t>
            </a:r>
            <a:r>
              <a:rPr lang="en-US" sz="1200" kern="1200" dirty="0" err="1">
                <a:solidFill>
                  <a:schemeClr val="tx1"/>
                </a:solidFill>
                <a:effectLst/>
                <a:latin typeface="+mn-lt"/>
                <a:ea typeface="+mn-ea"/>
                <a:cs typeface="+mn-cs"/>
              </a:rPr>
              <a:t>Cardie</a:t>
            </a:r>
            <a:r>
              <a:rPr lang="en-US" sz="1200" kern="1200" dirty="0">
                <a:solidFill>
                  <a:schemeClr val="tx1"/>
                </a:solidFill>
                <a:effectLst/>
                <a:latin typeface="+mn-lt"/>
                <a:ea typeface="+mn-ea"/>
                <a:cs typeface="+mn-cs"/>
              </a:rPr>
              <a:t>. Learning to ask: Neural question generation for reading comprehension. </a:t>
            </a:r>
            <a:r>
              <a:rPr lang="en-US" sz="1200" i="1" kern="1200" dirty="0" err="1">
                <a:solidFill>
                  <a:schemeClr val="tx1"/>
                </a:solidFill>
                <a:effectLst/>
                <a:latin typeface="+mn-lt"/>
                <a:ea typeface="+mn-ea"/>
                <a:cs typeface="+mn-cs"/>
              </a:rPr>
              <a:t>arXiv</a:t>
            </a:r>
            <a:r>
              <a:rPr lang="en-US" sz="1200" i="1" kern="1200" dirty="0">
                <a:solidFill>
                  <a:schemeClr val="tx1"/>
                </a:solidFill>
                <a:effectLst/>
                <a:latin typeface="+mn-lt"/>
                <a:ea typeface="+mn-ea"/>
                <a:cs typeface="+mn-cs"/>
              </a:rPr>
              <a:t> preprint arXiv:1705.00106</a:t>
            </a:r>
            <a:r>
              <a:rPr lang="en-US" sz="1200" kern="1200" dirty="0">
                <a:solidFill>
                  <a:schemeClr val="tx1"/>
                </a:solidFill>
                <a:effectLst/>
                <a:latin typeface="+mn-lt"/>
                <a:ea typeface="+mn-ea"/>
                <a:cs typeface="+mn-cs"/>
              </a:rPr>
              <a:t>, 2017.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Qingyu</a:t>
            </a:r>
            <a:r>
              <a:rPr lang="en-US" sz="1200" kern="1200" dirty="0">
                <a:solidFill>
                  <a:schemeClr val="tx1"/>
                </a:solidFill>
                <a:effectLst/>
                <a:latin typeface="+mn-lt"/>
                <a:ea typeface="+mn-ea"/>
                <a:cs typeface="+mn-cs"/>
              </a:rPr>
              <a:t> Zhou, Nan Yang, </a:t>
            </a:r>
            <a:r>
              <a:rPr lang="en-US" sz="1200" kern="1200" dirty="0" err="1">
                <a:solidFill>
                  <a:schemeClr val="tx1"/>
                </a:solidFill>
                <a:effectLst/>
                <a:latin typeface="+mn-lt"/>
                <a:ea typeface="+mn-ea"/>
                <a:cs typeface="+mn-cs"/>
              </a:rPr>
              <a:t>Furu</a:t>
            </a:r>
            <a:r>
              <a:rPr lang="en-US" sz="1200" kern="1200" dirty="0">
                <a:solidFill>
                  <a:schemeClr val="tx1"/>
                </a:solidFill>
                <a:effectLst/>
                <a:latin typeface="+mn-lt"/>
                <a:ea typeface="+mn-ea"/>
                <a:cs typeface="+mn-cs"/>
              </a:rPr>
              <a:t> Wei, Chuanqi Tan, </a:t>
            </a:r>
            <a:r>
              <a:rPr lang="en-US" sz="1200" kern="1200" dirty="0" err="1">
                <a:solidFill>
                  <a:schemeClr val="tx1"/>
                </a:solidFill>
                <a:effectLst/>
                <a:latin typeface="+mn-lt"/>
                <a:ea typeface="+mn-ea"/>
                <a:cs typeface="+mn-cs"/>
              </a:rPr>
              <a:t>Hangbo</a:t>
            </a:r>
            <a:r>
              <a:rPr lang="en-US" sz="1200" kern="1200" dirty="0">
                <a:solidFill>
                  <a:schemeClr val="tx1"/>
                </a:solidFill>
                <a:effectLst/>
                <a:latin typeface="+mn-lt"/>
                <a:ea typeface="+mn-ea"/>
                <a:cs typeface="+mn-cs"/>
              </a:rPr>
              <a:t> Bao, and Ming Zhou. Neural question generation from text: A preliminary study. In </a:t>
            </a:r>
            <a:r>
              <a:rPr lang="en-US" sz="1200" i="1" kern="1200" dirty="0">
                <a:solidFill>
                  <a:schemeClr val="tx1"/>
                </a:solidFill>
                <a:effectLst/>
                <a:latin typeface="+mn-lt"/>
                <a:ea typeface="+mn-ea"/>
                <a:cs typeface="+mn-cs"/>
              </a:rPr>
              <a:t>National CCF Conference on Natural Language Processing and Chinese Computing</a:t>
            </a:r>
            <a:r>
              <a:rPr lang="en-US" sz="1200" kern="1200" dirty="0">
                <a:solidFill>
                  <a:schemeClr val="tx1"/>
                </a:solidFill>
                <a:effectLst/>
                <a:latin typeface="+mn-lt"/>
                <a:ea typeface="+mn-ea"/>
                <a:cs typeface="+mn-cs"/>
              </a:rPr>
              <a:t>, pp. 662–671. Springer, 2017.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Linfeng</a:t>
            </a:r>
            <a:r>
              <a:rPr lang="en-US" sz="1200" kern="1200" dirty="0">
                <a:solidFill>
                  <a:schemeClr val="tx1"/>
                </a:solidFill>
                <a:effectLst/>
                <a:latin typeface="+mn-lt"/>
                <a:ea typeface="+mn-ea"/>
                <a:cs typeface="+mn-cs"/>
              </a:rPr>
              <a:t> Song, </a:t>
            </a:r>
            <a:r>
              <a:rPr lang="en-US" sz="1200" kern="1200" dirty="0" err="1">
                <a:solidFill>
                  <a:schemeClr val="tx1"/>
                </a:solidFill>
                <a:effectLst/>
                <a:latin typeface="+mn-lt"/>
                <a:ea typeface="+mn-ea"/>
                <a:cs typeface="+mn-cs"/>
              </a:rPr>
              <a:t>Zhiguo</a:t>
            </a:r>
            <a:r>
              <a:rPr lang="en-US" sz="1200" kern="1200" dirty="0">
                <a:solidFill>
                  <a:schemeClr val="tx1"/>
                </a:solidFill>
                <a:effectLst/>
                <a:latin typeface="+mn-lt"/>
                <a:ea typeface="+mn-ea"/>
                <a:cs typeface="+mn-cs"/>
              </a:rPr>
              <a:t> Wang, Wael Hamza, Yue Zhang, and Daniel Gildea. Leveraging context in- formation for natural question generation. In </a:t>
            </a:r>
            <a:r>
              <a:rPr lang="en-US" sz="1200" i="1" kern="1200" dirty="0">
                <a:solidFill>
                  <a:schemeClr val="tx1"/>
                </a:solidFill>
                <a:effectLst/>
                <a:latin typeface="+mn-lt"/>
                <a:ea typeface="+mn-ea"/>
                <a:cs typeface="+mn-cs"/>
              </a:rPr>
              <a:t>Proceedings of the 2018 Conference of the North American Chapter of the Association for Computational Linguistics: Human Language </a:t>
            </a:r>
            <a:r>
              <a:rPr lang="en-US" sz="1200" i="1" kern="1200" dirty="0" err="1">
                <a:solidFill>
                  <a:schemeClr val="tx1"/>
                </a:solidFill>
                <a:effectLst/>
                <a:latin typeface="+mn-lt"/>
                <a:ea typeface="+mn-ea"/>
                <a:cs typeface="+mn-cs"/>
              </a:rPr>
              <a:t>Technolo</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gies</a:t>
            </a:r>
            <a:r>
              <a:rPr lang="en-US" sz="1200" i="1" kern="1200" dirty="0">
                <a:solidFill>
                  <a:schemeClr val="tx1"/>
                </a:solidFill>
                <a:effectLst/>
                <a:latin typeface="+mn-lt"/>
                <a:ea typeface="+mn-ea"/>
                <a:cs typeface="+mn-cs"/>
              </a:rPr>
              <a:t>, Volume 2 (Short Papers)</a:t>
            </a:r>
            <a:r>
              <a:rPr lang="en-US" sz="1200" kern="1200" dirty="0">
                <a:solidFill>
                  <a:schemeClr val="tx1"/>
                </a:solidFill>
                <a:effectLst/>
                <a:latin typeface="+mn-lt"/>
                <a:ea typeface="+mn-ea"/>
                <a:cs typeface="+mn-cs"/>
              </a:rPr>
              <a:t>, pp. 569–574, 2018a.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Vishwajeet</a:t>
            </a:r>
            <a:r>
              <a:rPr lang="en-US" sz="1200" kern="1200" dirty="0">
                <a:solidFill>
                  <a:schemeClr val="tx1"/>
                </a:solidFill>
                <a:effectLst/>
                <a:latin typeface="+mn-lt"/>
                <a:ea typeface="+mn-ea"/>
                <a:cs typeface="+mn-cs"/>
              </a:rPr>
              <a:t> Kumar, </a:t>
            </a:r>
            <a:r>
              <a:rPr lang="en-US" sz="1200" kern="1200" dirty="0" err="1">
                <a:solidFill>
                  <a:schemeClr val="tx1"/>
                </a:solidFill>
                <a:effectLst/>
                <a:latin typeface="+mn-lt"/>
                <a:ea typeface="+mn-ea"/>
                <a:cs typeface="+mn-cs"/>
              </a:rPr>
              <a:t>Kireeti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Boorla</a:t>
            </a:r>
            <a:r>
              <a:rPr lang="en-US" sz="1200" kern="1200" dirty="0">
                <a:solidFill>
                  <a:schemeClr val="tx1"/>
                </a:solidFill>
                <a:effectLst/>
                <a:latin typeface="+mn-lt"/>
                <a:ea typeface="+mn-ea"/>
                <a:cs typeface="+mn-cs"/>
              </a:rPr>
              <a:t>, Yogesh Meena, Ganesh Ramakrishnan, and Yuan-Fang Li. Au- </a:t>
            </a:r>
            <a:r>
              <a:rPr lang="en-US" sz="1200" kern="1200" dirty="0" err="1">
                <a:solidFill>
                  <a:schemeClr val="tx1"/>
                </a:solidFill>
                <a:effectLst/>
                <a:latin typeface="+mn-lt"/>
                <a:ea typeface="+mn-ea"/>
                <a:cs typeface="+mn-cs"/>
              </a:rPr>
              <a:t>tomating</a:t>
            </a:r>
            <a:r>
              <a:rPr lang="en-US" sz="1200" kern="1200" dirty="0">
                <a:solidFill>
                  <a:schemeClr val="tx1"/>
                </a:solidFill>
                <a:effectLst/>
                <a:latin typeface="+mn-lt"/>
                <a:ea typeface="+mn-ea"/>
                <a:cs typeface="+mn-cs"/>
              </a:rPr>
              <a:t> reading comprehension by generating question and answer pairs. In </a:t>
            </a:r>
            <a:r>
              <a:rPr lang="en-US" sz="1200" i="1" kern="1200" dirty="0">
                <a:solidFill>
                  <a:schemeClr val="tx1"/>
                </a:solidFill>
                <a:effectLst/>
                <a:latin typeface="+mn-lt"/>
                <a:ea typeface="+mn-ea"/>
                <a:cs typeface="+mn-cs"/>
              </a:rPr>
              <a:t>Pacific-Asia Con- </a:t>
            </a:r>
            <a:r>
              <a:rPr lang="en-US" sz="1200" i="1" kern="1200" dirty="0" err="1">
                <a:solidFill>
                  <a:schemeClr val="tx1"/>
                </a:solidFill>
                <a:effectLst/>
                <a:latin typeface="+mn-lt"/>
                <a:ea typeface="+mn-ea"/>
                <a:cs typeface="+mn-cs"/>
              </a:rPr>
              <a:t>ference</a:t>
            </a:r>
            <a:r>
              <a:rPr lang="en-US" sz="1200" i="1" kern="1200" dirty="0">
                <a:solidFill>
                  <a:schemeClr val="tx1"/>
                </a:solidFill>
                <a:effectLst/>
                <a:latin typeface="+mn-lt"/>
                <a:ea typeface="+mn-ea"/>
                <a:cs typeface="+mn-cs"/>
              </a:rPr>
              <a:t> on Knowledge Discovery and Data Mining</a:t>
            </a:r>
            <a:r>
              <a:rPr lang="en-US" sz="1200" kern="1200" dirty="0">
                <a:solidFill>
                  <a:schemeClr val="tx1"/>
                </a:solidFill>
                <a:effectLst/>
                <a:latin typeface="+mn-lt"/>
                <a:ea typeface="+mn-ea"/>
                <a:cs typeface="+mn-cs"/>
              </a:rPr>
              <a:t>, pp. 335–348. Springer, 2018a.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4D0F70D-FEDF-F846-9CCB-26A1A925D03C}" type="slidenum">
              <a:rPr lang="en-US" smtClean="0"/>
              <a:t>7</a:t>
            </a:fld>
            <a:endParaRPr lang="en-US"/>
          </a:p>
        </p:txBody>
      </p:sp>
    </p:spTree>
    <p:extLst>
      <p:ext uri="{BB962C8B-B14F-4D97-AF65-F5344CB8AC3E}">
        <p14:creationId xmlns:p14="http://schemas.microsoft.com/office/powerpoint/2010/main" val="2197696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Yanghoon</a:t>
            </a:r>
            <a:r>
              <a:rPr lang="en-US" sz="1200" kern="1200" dirty="0">
                <a:solidFill>
                  <a:schemeClr val="tx1"/>
                </a:solidFill>
                <a:effectLst/>
                <a:latin typeface="+mn-lt"/>
                <a:ea typeface="+mn-ea"/>
                <a:cs typeface="+mn-cs"/>
              </a:rPr>
              <a:t> Kim, </a:t>
            </a:r>
            <a:r>
              <a:rPr lang="en-US" sz="1200" kern="1200" dirty="0" err="1">
                <a:solidFill>
                  <a:schemeClr val="tx1"/>
                </a:solidFill>
                <a:effectLst/>
                <a:latin typeface="+mn-lt"/>
                <a:ea typeface="+mn-ea"/>
                <a:cs typeface="+mn-cs"/>
              </a:rPr>
              <a:t>Hwanhee</a:t>
            </a:r>
            <a:r>
              <a:rPr lang="en-US" sz="1200" kern="1200" dirty="0">
                <a:solidFill>
                  <a:schemeClr val="tx1"/>
                </a:solidFill>
                <a:effectLst/>
                <a:latin typeface="+mn-lt"/>
                <a:ea typeface="+mn-ea"/>
                <a:cs typeface="+mn-cs"/>
              </a:rPr>
              <a:t> Lee, </a:t>
            </a:r>
            <a:r>
              <a:rPr lang="en-US" sz="1200" kern="1200" dirty="0" err="1">
                <a:solidFill>
                  <a:schemeClr val="tx1"/>
                </a:solidFill>
                <a:effectLst/>
                <a:latin typeface="+mn-lt"/>
                <a:ea typeface="+mn-ea"/>
                <a:cs typeface="+mn-cs"/>
              </a:rPr>
              <a:t>Joongbo</a:t>
            </a:r>
            <a:r>
              <a:rPr lang="en-US" sz="1200" kern="1200" dirty="0">
                <a:solidFill>
                  <a:schemeClr val="tx1"/>
                </a:solidFill>
                <a:effectLst/>
                <a:latin typeface="+mn-lt"/>
                <a:ea typeface="+mn-ea"/>
                <a:cs typeface="+mn-cs"/>
              </a:rPr>
              <a:t> Shin, and </a:t>
            </a:r>
            <a:r>
              <a:rPr lang="en-US" sz="1200" kern="1200" dirty="0" err="1">
                <a:solidFill>
                  <a:schemeClr val="tx1"/>
                </a:solidFill>
                <a:effectLst/>
                <a:latin typeface="+mn-lt"/>
                <a:ea typeface="+mn-ea"/>
                <a:cs typeface="+mn-cs"/>
              </a:rPr>
              <a:t>Kyomin</a:t>
            </a:r>
            <a:r>
              <a:rPr lang="en-US" sz="1200" kern="1200" dirty="0">
                <a:solidFill>
                  <a:schemeClr val="tx1"/>
                </a:solidFill>
                <a:effectLst/>
                <a:latin typeface="+mn-lt"/>
                <a:ea typeface="+mn-ea"/>
                <a:cs typeface="+mn-cs"/>
              </a:rPr>
              <a:t> Jung. Improving neural question </a:t>
            </a:r>
            <a:r>
              <a:rPr lang="en-US" sz="1200" kern="1200" dirty="0" err="1">
                <a:solidFill>
                  <a:schemeClr val="tx1"/>
                </a:solidFill>
                <a:effectLst/>
                <a:latin typeface="+mn-lt"/>
                <a:ea typeface="+mn-ea"/>
                <a:cs typeface="+mn-cs"/>
              </a:rPr>
              <a:t>gener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ation</a:t>
            </a:r>
            <a:r>
              <a:rPr lang="en-US" sz="1200" kern="1200" dirty="0">
                <a:solidFill>
                  <a:schemeClr val="tx1"/>
                </a:solidFill>
                <a:effectLst/>
                <a:latin typeface="+mn-lt"/>
                <a:ea typeface="+mn-ea"/>
                <a:cs typeface="+mn-cs"/>
              </a:rPr>
              <a:t> using answer separation. </a:t>
            </a:r>
            <a:r>
              <a:rPr lang="en-US" sz="1200" i="1" kern="1200" dirty="0" err="1">
                <a:solidFill>
                  <a:schemeClr val="tx1"/>
                </a:solidFill>
                <a:effectLst/>
                <a:latin typeface="+mn-lt"/>
                <a:ea typeface="+mn-ea"/>
                <a:cs typeface="+mn-cs"/>
              </a:rPr>
              <a:t>arXiv</a:t>
            </a:r>
            <a:r>
              <a:rPr lang="en-US" sz="1200" i="1" kern="1200" dirty="0">
                <a:solidFill>
                  <a:schemeClr val="tx1"/>
                </a:solidFill>
                <a:effectLst/>
                <a:latin typeface="+mn-lt"/>
                <a:ea typeface="+mn-ea"/>
                <a:cs typeface="+mn-cs"/>
              </a:rPr>
              <a:t> preprint arXiv:1809.02393</a:t>
            </a:r>
            <a:r>
              <a:rPr lang="en-US" sz="1200" kern="1200" dirty="0">
                <a:solidFill>
                  <a:schemeClr val="tx1"/>
                </a:solidFill>
                <a:effectLst/>
                <a:latin typeface="+mn-lt"/>
                <a:ea typeface="+mn-ea"/>
                <a:cs typeface="+mn-cs"/>
              </a:rPr>
              <a:t>, 2018. </a:t>
            </a:r>
            <a:endParaRPr lang="en-US" dirty="0"/>
          </a:p>
          <a:p>
            <a:endParaRPr lang="en-US" dirty="0"/>
          </a:p>
        </p:txBody>
      </p:sp>
      <p:sp>
        <p:nvSpPr>
          <p:cNvPr id="4" name="Slide Number Placeholder 3"/>
          <p:cNvSpPr>
            <a:spLocks noGrp="1"/>
          </p:cNvSpPr>
          <p:nvPr>
            <p:ph type="sldNum" sz="quarter" idx="5"/>
          </p:nvPr>
        </p:nvSpPr>
        <p:spPr/>
        <p:txBody>
          <a:bodyPr/>
          <a:lstStyle/>
          <a:p>
            <a:fld id="{64D0F70D-FEDF-F846-9CCB-26A1A925D03C}" type="slidenum">
              <a:rPr lang="en-US" smtClean="0"/>
              <a:t>8</a:t>
            </a:fld>
            <a:endParaRPr lang="en-US"/>
          </a:p>
        </p:txBody>
      </p:sp>
    </p:spTree>
    <p:extLst>
      <p:ext uri="{BB962C8B-B14F-4D97-AF65-F5344CB8AC3E}">
        <p14:creationId xmlns:p14="http://schemas.microsoft.com/office/powerpoint/2010/main" val="2986918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Bang Liu, </a:t>
            </a:r>
            <a:r>
              <a:rPr lang="en-US" sz="1200" kern="1200" dirty="0" err="1">
                <a:solidFill>
                  <a:schemeClr val="tx1"/>
                </a:solidFill>
                <a:effectLst/>
                <a:latin typeface="+mn-lt"/>
                <a:ea typeface="+mn-ea"/>
                <a:cs typeface="+mn-cs"/>
              </a:rPr>
              <a:t>Mingjun</a:t>
            </a:r>
            <a:r>
              <a:rPr lang="en-US" sz="1200" kern="1200" dirty="0">
                <a:solidFill>
                  <a:schemeClr val="tx1"/>
                </a:solidFill>
                <a:effectLst/>
                <a:latin typeface="+mn-lt"/>
                <a:ea typeface="+mn-ea"/>
                <a:cs typeface="+mn-cs"/>
              </a:rPr>
              <a:t> Zhao, Di </a:t>
            </a:r>
            <a:r>
              <a:rPr lang="en-US" sz="1200" kern="1200" dirty="0" err="1">
                <a:solidFill>
                  <a:schemeClr val="tx1"/>
                </a:solidFill>
                <a:effectLst/>
                <a:latin typeface="+mn-lt"/>
                <a:ea typeface="+mn-ea"/>
                <a:cs typeface="+mn-cs"/>
              </a:rPr>
              <a:t>Niu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Kunfeng</a:t>
            </a:r>
            <a:r>
              <a:rPr lang="en-US" sz="1200" kern="1200" dirty="0">
                <a:solidFill>
                  <a:schemeClr val="tx1"/>
                </a:solidFill>
                <a:effectLst/>
                <a:latin typeface="+mn-lt"/>
                <a:ea typeface="+mn-ea"/>
                <a:cs typeface="+mn-cs"/>
              </a:rPr>
              <a:t> Lai, </a:t>
            </a:r>
            <a:r>
              <a:rPr lang="en-US" sz="1200" kern="1200" dirty="0" err="1">
                <a:solidFill>
                  <a:schemeClr val="tx1"/>
                </a:solidFill>
                <a:effectLst/>
                <a:latin typeface="+mn-lt"/>
                <a:ea typeface="+mn-ea"/>
                <a:cs typeface="+mn-cs"/>
              </a:rPr>
              <a:t>Yancheng</a:t>
            </a:r>
            <a:r>
              <a:rPr lang="en-US" sz="1200" kern="1200" dirty="0">
                <a:solidFill>
                  <a:schemeClr val="tx1"/>
                </a:solidFill>
                <a:effectLst/>
                <a:latin typeface="+mn-lt"/>
                <a:ea typeface="+mn-ea"/>
                <a:cs typeface="+mn-cs"/>
              </a:rPr>
              <a:t> He, </a:t>
            </a:r>
            <a:r>
              <a:rPr lang="en-US" sz="1200" kern="1200" dirty="0" err="1">
                <a:solidFill>
                  <a:schemeClr val="tx1"/>
                </a:solidFill>
                <a:effectLst/>
                <a:latin typeface="+mn-lt"/>
                <a:ea typeface="+mn-ea"/>
                <a:cs typeface="+mn-cs"/>
              </a:rPr>
              <a:t>Haojie</a:t>
            </a:r>
            <a:r>
              <a:rPr lang="en-US" sz="1200" kern="1200" dirty="0">
                <a:solidFill>
                  <a:schemeClr val="tx1"/>
                </a:solidFill>
                <a:effectLst/>
                <a:latin typeface="+mn-lt"/>
                <a:ea typeface="+mn-ea"/>
                <a:cs typeface="+mn-cs"/>
              </a:rPr>
              <a:t> Wei, and Yu Xu. Learning to generate questions by learning what not to generate. </a:t>
            </a:r>
            <a:r>
              <a:rPr lang="en-US" sz="1200" i="1" kern="1200" dirty="0" err="1">
                <a:solidFill>
                  <a:schemeClr val="tx1"/>
                </a:solidFill>
                <a:effectLst/>
                <a:latin typeface="+mn-lt"/>
                <a:ea typeface="+mn-ea"/>
                <a:cs typeface="+mn-cs"/>
              </a:rPr>
              <a:t>arXiv</a:t>
            </a:r>
            <a:r>
              <a:rPr lang="en-US" sz="1200" i="1" kern="1200" dirty="0">
                <a:solidFill>
                  <a:schemeClr val="tx1"/>
                </a:solidFill>
                <a:effectLst/>
                <a:latin typeface="+mn-lt"/>
                <a:ea typeface="+mn-ea"/>
                <a:cs typeface="+mn-cs"/>
              </a:rPr>
              <a:t> preprint arXiv:1902.10418</a:t>
            </a:r>
            <a:r>
              <a:rPr lang="en-US" sz="1200" kern="1200" dirty="0">
                <a:solidFill>
                  <a:schemeClr val="tx1"/>
                </a:solidFill>
                <a:effectLst/>
                <a:latin typeface="+mn-lt"/>
                <a:ea typeface="+mn-ea"/>
                <a:cs typeface="+mn-cs"/>
              </a:rPr>
              <a:t>, 2019. </a:t>
            </a:r>
            <a:endParaRPr lang="en-US" dirty="0"/>
          </a:p>
          <a:p>
            <a:endParaRPr lang="en-US" dirty="0"/>
          </a:p>
        </p:txBody>
      </p:sp>
      <p:sp>
        <p:nvSpPr>
          <p:cNvPr id="4" name="Slide Number Placeholder 3"/>
          <p:cNvSpPr>
            <a:spLocks noGrp="1"/>
          </p:cNvSpPr>
          <p:nvPr>
            <p:ph type="sldNum" sz="quarter" idx="5"/>
          </p:nvPr>
        </p:nvSpPr>
        <p:spPr/>
        <p:txBody>
          <a:bodyPr/>
          <a:lstStyle/>
          <a:p>
            <a:fld id="{64D0F70D-FEDF-F846-9CCB-26A1A925D03C}" type="slidenum">
              <a:rPr lang="en-US" smtClean="0"/>
              <a:t>9</a:t>
            </a:fld>
            <a:endParaRPr lang="en-US"/>
          </a:p>
        </p:txBody>
      </p:sp>
    </p:spTree>
    <p:extLst>
      <p:ext uri="{BB962C8B-B14F-4D97-AF65-F5344CB8AC3E}">
        <p14:creationId xmlns:p14="http://schemas.microsoft.com/office/powerpoint/2010/main" val="411691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motivation of our work is driven by some limitations of previous QG methods.</a:t>
            </a:r>
          </a:p>
        </p:txBody>
      </p:sp>
      <p:sp>
        <p:nvSpPr>
          <p:cNvPr id="4" name="Slide Number Placeholder 3"/>
          <p:cNvSpPr>
            <a:spLocks noGrp="1"/>
          </p:cNvSpPr>
          <p:nvPr>
            <p:ph type="sldNum" sz="quarter" idx="5"/>
          </p:nvPr>
        </p:nvSpPr>
        <p:spPr/>
        <p:txBody>
          <a:bodyPr/>
          <a:lstStyle/>
          <a:p>
            <a:fld id="{64D0F70D-FEDF-F846-9CCB-26A1A925D03C}" type="slidenum">
              <a:rPr lang="en-US" smtClean="0"/>
              <a:t>10</a:t>
            </a:fld>
            <a:endParaRPr lang="en-US"/>
          </a:p>
        </p:txBody>
      </p:sp>
    </p:spTree>
    <p:extLst>
      <p:ext uri="{BB962C8B-B14F-4D97-AF65-F5344CB8AC3E}">
        <p14:creationId xmlns:p14="http://schemas.microsoft.com/office/powerpoint/2010/main" val="4158830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exact alignment first: exact text matching, does not capture semantic meanings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Unlike previous methods that neglect potential semantic relations between passage and answer words, we explicitly model the global interactions among them in the embedding space. </a:t>
            </a: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4D0F70D-FEDF-F846-9CCB-26A1A925D03C}" type="slidenum">
              <a:rPr lang="en-US" smtClean="0"/>
              <a:t>14</a:t>
            </a:fld>
            <a:endParaRPr lang="en-US"/>
          </a:p>
        </p:txBody>
      </p:sp>
    </p:spTree>
    <p:extLst>
      <p:ext uri="{BB962C8B-B14F-4D97-AF65-F5344CB8AC3E}">
        <p14:creationId xmlns:p14="http://schemas.microsoft.com/office/powerpoint/2010/main" val="374411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 </a:t>
            </a:r>
            <a:r>
              <a:rPr lang="en-US" sz="1200" kern="1200" dirty="0" err="1">
                <a:solidFill>
                  <a:schemeClr val="tx1"/>
                </a:solidFill>
                <a:effectLst/>
                <a:latin typeface="+mn-lt"/>
                <a:ea typeface="+mn-ea"/>
                <a:cs typeface="+mn-cs"/>
              </a:rPr>
              <a:t>X^p</a:t>
            </a:r>
            <a:r>
              <a:rPr lang="en-US" sz="1200" kern="1200" dirty="0">
                <a:solidFill>
                  <a:schemeClr val="tx1"/>
                </a:solidFill>
                <a:effectLst/>
                <a:latin typeface="+mn-lt"/>
                <a:ea typeface="+mn-ea"/>
                <a:cs typeface="+mn-cs"/>
              </a:rPr>
              <a:t> and \tilde{X}^p denote two embeddings associated with passage text </a:t>
            </a:r>
            <a:endParaRPr lang="en-US" dirty="0"/>
          </a:p>
        </p:txBody>
      </p:sp>
      <p:sp>
        <p:nvSpPr>
          <p:cNvPr id="4" name="Slide Number Placeholder 3"/>
          <p:cNvSpPr>
            <a:spLocks noGrp="1"/>
          </p:cNvSpPr>
          <p:nvPr>
            <p:ph type="sldNum" sz="quarter" idx="5"/>
          </p:nvPr>
        </p:nvSpPr>
        <p:spPr/>
        <p:txBody>
          <a:bodyPr/>
          <a:lstStyle/>
          <a:p>
            <a:fld id="{64D0F70D-FEDF-F846-9CCB-26A1A925D03C}" type="slidenum">
              <a:rPr lang="en-US" smtClean="0"/>
              <a:t>15</a:t>
            </a:fld>
            <a:endParaRPr lang="en-US"/>
          </a:p>
        </p:txBody>
      </p:sp>
    </p:spTree>
    <p:extLst>
      <p:ext uri="{BB962C8B-B14F-4D97-AF65-F5344CB8AC3E}">
        <p14:creationId xmlns:p14="http://schemas.microsoft.com/office/powerpoint/2010/main" val="2514991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 </a:t>
            </a:r>
            <a:r>
              <a:rPr lang="en-US" sz="1200" kern="1200" dirty="0" err="1">
                <a:solidFill>
                  <a:schemeClr val="tx1"/>
                </a:solidFill>
                <a:effectLst/>
                <a:latin typeface="+mn-lt"/>
                <a:ea typeface="+mn-ea"/>
                <a:cs typeface="+mn-cs"/>
              </a:rPr>
              <a:t>X^p</a:t>
            </a:r>
            <a:r>
              <a:rPr lang="en-US" sz="1200" kern="1200" dirty="0">
                <a:solidFill>
                  <a:schemeClr val="tx1"/>
                </a:solidFill>
                <a:effectLst/>
                <a:latin typeface="+mn-lt"/>
                <a:ea typeface="+mn-ea"/>
                <a:cs typeface="+mn-cs"/>
              </a:rPr>
              <a:t> and \tilde{X}^p denote two embeddings associated with passage text </a:t>
            </a:r>
            <a:endParaRPr lang="en-US" dirty="0"/>
          </a:p>
        </p:txBody>
      </p:sp>
      <p:sp>
        <p:nvSpPr>
          <p:cNvPr id="4" name="Slide Number Placeholder 3"/>
          <p:cNvSpPr>
            <a:spLocks noGrp="1"/>
          </p:cNvSpPr>
          <p:nvPr>
            <p:ph type="sldNum" sz="quarter" idx="5"/>
          </p:nvPr>
        </p:nvSpPr>
        <p:spPr/>
        <p:txBody>
          <a:bodyPr/>
          <a:lstStyle/>
          <a:p>
            <a:fld id="{64D0F70D-FEDF-F846-9CCB-26A1A925D03C}" type="slidenum">
              <a:rPr lang="en-US" smtClean="0"/>
              <a:t>16</a:t>
            </a:fld>
            <a:endParaRPr lang="en-US"/>
          </a:p>
        </p:txBody>
      </p:sp>
    </p:spTree>
    <p:extLst>
      <p:ext uri="{BB962C8B-B14F-4D97-AF65-F5344CB8AC3E}">
        <p14:creationId xmlns:p14="http://schemas.microsoft.com/office/powerpoint/2010/main" val="2065912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D0F70D-FEDF-F846-9CCB-26A1A925D03C}" type="slidenum">
              <a:rPr lang="en-US" smtClean="0"/>
              <a:t>17</a:t>
            </a:fld>
            <a:endParaRPr lang="en-US"/>
          </a:p>
        </p:txBody>
      </p:sp>
    </p:spTree>
    <p:extLst>
      <p:ext uri="{BB962C8B-B14F-4D97-AF65-F5344CB8AC3E}">
        <p14:creationId xmlns:p14="http://schemas.microsoft.com/office/powerpoint/2010/main" val="3971279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28112-5567-294A-91D5-BDB4301782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811851-53B2-1C48-8BA4-AF226BE60C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853004-B8C9-C24C-A848-55D337F08366}"/>
              </a:ext>
            </a:extLst>
          </p:cNvPr>
          <p:cNvSpPr>
            <a:spLocks noGrp="1"/>
          </p:cNvSpPr>
          <p:nvPr>
            <p:ph type="dt" sz="half" idx="10"/>
          </p:nvPr>
        </p:nvSpPr>
        <p:spPr/>
        <p:txBody>
          <a:bodyPr/>
          <a:lstStyle/>
          <a:p>
            <a:fld id="{164DF740-D5E6-CB4C-8F0A-BBC43DF86654}" type="datetimeFigureOut">
              <a:rPr lang="en-US" smtClean="0"/>
              <a:t>4/28/20</a:t>
            </a:fld>
            <a:endParaRPr lang="en-US"/>
          </a:p>
        </p:txBody>
      </p:sp>
      <p:sp>
        <p:nvSpPr>
          <p:cNvPr id="5" name="Footer Placeholder 4">
            <a:extLst>
              <a:ext uri="{FF2B5EF4-FFF2-40B4-BE49-F238E27FC236}">
                <a16:creationId xmlns:a16="http://schemas.microsoft.com/office/drawing/2014/main" id="{8E50583A-CBCE-C941-AD3E-98998D8281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F1A2B7-D87B-5B42-92B0-0825815F0022}"/>
              </a:ext>
            </a:extLst>
          </p:cNvPr>
          <p:cNvSpPr>
            <a:spLocks noGrp="1"/>
          </p:cNvSpPr>
          <p:nvPr>
            <p:ph type="sldNum" sz="quarter" idx="12"/>
          </p:nvPr>
        </p:nvSpPr>
        <p:spPr/>
        <p:txBody>
          <a:bodyPr/>
          <a:lstStyle/>
          <a:p>
            <a:fld id="{FB2DA656-1F3B-C846-8E66-DBAEF52727E8}" type="slidenum">
              <a:rPr lang="en-US" smtClean="0"/>
              <a:t>‹#›</a:t>
            </a:fld>
            <a:endParaRPr lang="en-US"/>
          </a:p>
        </p:txBody>
      </p:sp>
    </p:spTree>
    <p:extLst>
      <p:ext uri="{BB962C8B-B14F-4D97-AF65-F5344CB8AC3E}">
        <p14:creationId xmlns:p14="http://schemas.microsoft.com/office/powerpoint/2010/main" val="4427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5F7BE-4E6D-AE47-879E-C778CFD863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FD3421-808C-EA45-A201-E60397D89C1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B07412-4FFC-5F49-9CC0-E0A57EC595D6}"/>
              </a:ext>
            </a:extLst>
          </p:cNvPr>
          <p:cNvSpPr>
            <a:spLocks noGrp="1"/>
          </p:cNvSpPr>
          <p:nvPr>
            <p:ph type="dt" sz="half" idx="10"/>
          </p:nvPr>
        </p:nvSpPr>
        <p:spPr/>
        <p:txBody>
          <a:bodyPr/>
          <a:lstStyle/>
          <a:p>
            <a:fld id="{164DF740-D5E6-CB4C-8F0A-BBC43DF86654}" type="datetimeFigureOut">
              <a:rPr lang="en-US" smtClean="0"/>
              <a:t>4/28/20</a:t>
            </a:fld>
            <a:endParaRPr lang="en-US"/>
          </a:p>
        </p:txBody>
      </p:sp>
      <p:sp>
        <p:nvSpPr>
          <p:cNvPr id="5" name="Footer Placeholder 4">
            <a:extLst>
              <a:ext uri="{FF2B5EF4-FFF2-40B4-BE49-F238E27FC236}">
                <a16:creationId xmlns:a16="http://schemas.microsoft.com/office/drawing/2014/main" id="{37D3E0AC-C1D1-714A-BAEB-BC1FFEA560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928B37-6CD4-0C43-8D24-E2779BE27D70}"/>
              </a:ext>
            </a:extLst>
          </p:cNvPr>
          <p:cNvSpPr>
            <a:spLocks noGrp="1"/>
          </p:cNvSpPr>
          <p:nvPr>
            <p:ph type="sldNum" sz="quarter" idx="12"/>
          </p:nvPr>
        </p:nvSpPr>
        <p:spPr/>
        <p:txBody>
          <a:bodyPr/>
          <a:lstStyle/>
          <a:p>
            <a:fld id="{FB2DA656-1F3B-C846-8E66-DBAEF52727E8}" type="slidenum">
              <a:rPr lang="en-US" smtClean="0"/>
              <a:t>‹#›</a:t>
            </a:fld>
            <a:endParaRPr lang="en-US"/>
          </a:p>
        </p:txBody>
      </p:sp>
    </p:spTree>
    <p:extLst>
      <p:ext uri="{BB962C8B-B14F-4D97-AF65-F5344CB8AC3E}">
        <p14:creationId xmlns:p14="http://schemas.microsoft.com/office/powerpoint/2010/main" val="3490865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E6CEE5-E394-AD4B-96BF-E561AC5714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183FAC-A6E5-CA42-917D-2938D63D99A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8BD46-A3C4-FE44-B563-F77014DAA0B0}"/>
              </a:ext>
            </a:extLst>
          </p:cNvPr>
          <p:cNvSpPr>
            <a:spLocks noGrp="1"/>
          </p:cNvSpPr>
          <p:nvPr>
            <p:ph type="dt" sz="half" idx="10"/>
          </p:nvPr>
        </p:nvSpPr>
        <p:spPr/>
        <p:txBody>
          <a:bodyPr/>
          <a:lstStyle/>
          <a:p>
            <a:fld id="{164DF740-D5E6-CB4C-8F0A-BBC43DF86654}" type="datetimeFigureOut">
              <a:rPr lang="en-US" smtClean="0"/>
              <a:t>4/28/20</a:t>
            </a:fld>
            <a:endParaRPr lang="en-US"/>
          </a:p>
        </p:txBody>
      </p:sp>
      <p:sp>
        <p:nvSpPr>
          <p:cNvPr id="5" name="Footer Placeholder 4">
            <a:extLst>
              <a:ext uri="{FF2B5EF4-FFF2-40B4-BE49-F238E27FC236}">
                <a16:creationId xmlns:a16="http://schemas.microsoft.com/office/drawing/2014/main" id="{DF5DADC2-3191-004D-94C9-D7E59B47F6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FEB96-2576-0E41-93FD-1FE05B5E9A2B}"/>
              </a:ext>
            </a:extLst>
          </p:cNvPr>
          <p:cNvSpPr>
            <a:spLocks noGrp="1"/>
          </p:cNvSpPr>
          <p:nvPr>
            <p:ph type="sldNum" sz="quarter" idx="12"/>
          </p:nvPr>
        </p:nvSpPr>
        <p:spPr/>
        <p:txBody>
          <a:bodyPr/>
          <a:lstStyle/>
          <a:p>
            <a:fld id="{FB2DA656-1F3B-C846-8E66-DBAEF52727E8}" type="slidenum">
              <a:rPr lang="en-US" smtClean="0"/>
              <a:t>‹#›</a:t>
            </a:fld>
            <a:endParaRPr lang="en-US"/>
          </a:p>
        </p:txBody>
      </p:sp>
    </p:spTree>
    <p:extLst>
      <p:ext uri="{BB962C8B-B14F-4D97-AF65-F5344CB8AC3E}">
        <p14:creationId xmlns:p14="http://schemas.microsoft.com/office/powerpoint/2010/main" val="1405589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08BA1-661E-7447-85E2-C362E0A66A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157101-3198-6446-9E55-588931946F9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988F60-3FE3-B041-8AF3-BBF1DB4958BE}"/>
              </a:ext>
            </a:extLst>
          </p:cNvPr>
          <p:cNvSpPr>
            <a:spLocks noGrp="1"/>
          </p:cNvSpPr>
          <p:nvPr>
            <p:ph type="dt" sz="half" idx="10"/>
          </p:nvPr>
        </p:nvSpPr>
        <p:spPr/>
        <p:txBody>
          <a:bodyPr/>
          <a:lstStyle/>
          <a:p>
            <a:fld id="{164DF740-D5E6-CB4C-8F0A-BBC43DF86654}" type="datetimeFigureOut">
              <a:rPr lang="en-US" smtClean="0"/>
              <a:t>4/28/20</a:t>
            </a:fld>
            <a:endParaRPr lang="en-US"/>
          </a:p>
        </p:txBody>
      </p:sp>
      <p:sp>
        <p:nvSpPr>
          <p:cNvPr id="5" name="Footer Placeholder 4">
            <a:extLst>
              <a:ext uri="{FF2B5EF4-FFF2-40B4-BE49-F238E27FC236}">
                <a16:creationId xmlns:a16="http://schemas.microsoft.com/office/drawing/2014/main" id="{0C3C603C-42B3-F843-8037-EA732CD2EE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5E0B90-FCF5-0647-9926-E6D1B3163A1A}"/>
              </a:ext>
            </a:extLst>
          </p:cNvPr>
          <p:cNvSpPr>
            <a:spLocks noGrp="1"/>
          </p:cNvSpPr>
          <p:nvPr>
            <p:ph type="sldNum" sz="quarter" idx="12"/>
          </p:nvPr>
        </p:nvSpPr>
        <p:spPr/>
        <p:txBody>
          <a:bodyPr/>
          <a:lstStyle/>
          <a:p>
            <a:fld id="{FB2DA656-1F3B-C846-8E66-DBAEF52727E8}" type="slidenum">
              <a:rPr lang="en-US" smtClean="0"/>
              <a:t>‹#›</a:t>
            </a:fld>
            <a:endParaRPr lang="en-US"/>
          </a:p>
        </p:txBody>
      </p:sp>
    </p:spTree>
    <p:extLst>
      <p:ext uri="{BB962C8B-B14F-4D97-AF65-F5344CB8AC3E}">
        <p14:creationId xmlns:p14="http://schemas.microsoft.com/office/powerpoint/2010/main" val="503660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24245-062F-874C-B4BE-DD2200CC79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F3E74F-B068-8343-ACB2-FC03A2FF5C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1904097-749B-004F-81C1-0F5EECFCE18D}"/>
              </a:ext>
            </a:extLst>
          </p:cNvPr>
          <p:cNvSpPr>
            <a:spLocks noGrp="1"/>
          </p:cNvSpPr>
          <p:nvPr>
            <p:ph type="dt" sz="half" idx="10"/>
          </p:nvPr>
        </p:nvSpPr>
        <p:spPr/>
        <p:txBody>
          <a:bodyPr/>
          <a:lstStyle/>
          <a:p>
            <a:fld id="{164DF740-D5E6-CB4C-8F0A-BBC43DF86654}" type="datetimeFigureOut">
              <a:rPr lang="en-US" smtClean="0"/>
              <a:t>4/28/20</a:t>
            </a:fld>
            <a:endParaRPr lang="en-US"/>
          </a:p>
        </p:txBody>
      </p:sp>
      <p:sp>
        <p:nvSpPr>
          <p:cNvPr id="5" name="Footer Placeholder 4">
            <a:extLst>
              <a:ext uri="{FF2B5EF4-FFF2-40B4-BE49-F238E27FC236}">
                <a16:creationId xmlns:a16="http://schemas.microsoft.com/office/drawing/2014/main" id="{027CFEA5-58F6-FD43-97D3-EE72605825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A1456-F755-0D4D-BA36-13E05E4D2906}"/>
              </a:ext>
            </a:extLst>
          </p:cNvPr>
          <p:cNvSpPr>
            <a:spLocks noGrp="1"/>
          </p:cNvSpPr>
          <p:nvPr>
            <p:ph type="sldNum" sz="quarter" idx="12"/>
          </p:nvPr>
        </p:nvSpPr>
        <p:spPr/>
        <p:txBody>
          <a:bodyPr/>
          <a:lstStyle/>
          <a:p>
            <a:fld id="{FB2DA656-1F3B-C846-8E66-DBAEF52727E8}" type="slidenum">
              <a:rPr lang="en-US" smtClean="0"/>
              <a:t>‹#›</a:t>
            </a:fld>
            <a:endParaRPr lang="en-US"/>
          </a:p>
        </p:txBody>
      </p:sp>
    </p:spTree>
    <p:extLst>
      <p:ext uri="{BB962C8B-B14F-4D97-AF65-F5344CB8AC3E}">
        <p14:creationId xmlns:p14="http://schemas.microsoft.com/office/powerpoint/2010/main" val="2284112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E352F-5E00-354B-BBA3-50D91707E7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D3376B-5641-4C4C-822F-808805CF698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8A7B47-A955-E64F-ABD2-9E463E4DD66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968E18-B568-8443-88B2-ADCB724AE30D}"/>
              </a:ext>
            </a:extLst>
          </p:cNvPr>
          <p:cNvSpPr>
            <a:spLocks noGrp="1"/>
          </p:cNvSpPr>
          <p:nvPr>
            <p:ph type="dt" sz="half" idx="10"/>
          </p:nvPr>
        </p:nvSpPr>
        <p:spPr/>
        <p:txBody>
          <a:bodyPr/>
          <a:lstStyle/>
          <a:p>
            <a:fld id="{164DF740-D5E6-CB4C-8F0A-BBC43DF86654}" type="datetimeFigureOut">
              <a:rPr lang="en-US" smtClean="0"/>
              <a:t>4/28/20</a:t>
            </a:fld>
            <a:endParaRPr lang="en-US"/>
          </a:p>
        </p:txBody>
      </p:sp>
      <p:sp>
        <p:nvSpPr>
          <p:cNvPr id="6" name="Footer Placeholder 5">
            <a:extLst>
              <a:ext uri="{FF2B5EF4-FFF2-40B4-BE49-F238E27FC236}">
                <a16:creationId xmlns:a16="http://schemas.microsoft.com/office/drawing/2014/main" id="{A7AD5801-0690-6A4C-9C66-30E3D8D746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828228-780F-2C4E-8512-2CA41D063225}"/>
              </a:ext>
            </a:extLst>
          </p:cNvPr>
          <p:cNvSpPr>
            <a:spLocks noGrp="1"/>
          </p:cNvSpPr>
          <p:nvPr>
            <p:ph type="sldNum" sz="quarter" idx="12"/>
          </p:nvPr>
        </p:nvSpPr>
        <p:spPr/>
        <p:txBody>
          <a:bodyPr/>
          <a:lstStyle/>
          <a:p>
            <a:fld id="{FB2DA656-1F3B-C846-8E66-DBAEF52727E8}" type="slidenum">
              <a:rPr lang="en-US" smtClean="0"/>
              <a:t>‹#›</a:t>
            </a:fld>
            <a:endParaRPr lang="en-US"/>
          </a:p>
        </p:txBody>
      </p:sp>
    </p:spTree>
    <p:extLst>
      <p:ext uri="{BB962C8B-B14F-4D97-AF65-F5344CB8AC3E}">
        <p14:creationId xmlns:p14="http://schemas.microsoft.com/office/powerpoint/2010/main" val="2526827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E3767-0979-C64C-8638-4F997615DF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B5FBE1-155C-9341-AB10-40CDF462B1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7C2A547-E3AC-D149-BF9D-C59C538D4A2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A5F1C4-AF03-1D42-9312-6F7048A13C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54E65A5-5EFD-154D-B432-7A69D506B6C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06C93B-B6F8-6549-9F9E-481CB537E967}"/>
              </a:ext>
            </a:extLst>
          </p:cNvPr>
          <p:cNvSpPr>
            <a:spLocks noGrp="1"/>
          </p:cNvSpPr>
          <p:nvPr>
            <p:ph type="dt" sz="half" idx="10"/>
          </p:nvPr>
        </p:nvSpPr>
        <p:spPr/>
        <p:txBody>
          <a:bodyPr/>
          <a:lstStyle/>
          <a:p>
            <a:fld id="{164DF740-D5E6-CB4C-8F0A-BBC43DF86654}" type="datetimeFigureOut">
              <a:rPr lang="en-US" smtClean="0"/>
              <a:t>4/28/20</a:t>
            </a:fld>
            <a:endParaRPr lang="en-US"/>
          </a:p>
        </p:txBody>
      </p:sp>
      <p:sp>
        <p:nvSpPr>
          <p:cNvPr id="8" name="Footer Placeholder 7">
            <a:extLst>
              <a:ext uri="{FF2B5EF4-FFF2-40B4-BE49-F238E27FC236}">
                <a16:creationId xmlns:a16="http://schemas.microsoft.com/office/drawing/2014/main" id="{0F488C33-3EC4-584D-95E9-A5ABBEF1A5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5D3E06-8B2D-CB46-81BB-F6D0BE09BBB7}"/>
              </a:ext>
            </a:extLst>
          </p:cNvPr>
          <p:cNvSpPr>
            <a:spLocks noGrp="1"/>
          </p:cNvSpPr>
          <p:nvPr>
            <p:ph type="sldNum" sz="quarter" idx="12"/>
          </p:nvPr>
        </p:nvSpPr>
        <p:spPr/>
        <p:txBody>
          <a:bodyPr/>
          <a:lstStyle/>
          <a:p>
            <a:fld id="{FB2DA656-1F3B-C846-8E66-DBAEF52727E8}" type="slidenum">
              <a:rPr lang="en-US" smtClean="0"/>
              <a:t>‹#›</a:t>
            </a:fld>
            <a:endParaRPr lang="en-US"/>
          </a:p>
        </p:txBody>
      </p:sp>
    </p:spTree>
    <p:extLst>
      <p:ext uri="{BB962C8B-B14F-4D97-AF65-F5344CB8AC3E}">
        <p14:creationId xmlns:p14="http://schemas.microsoft.com/office/powerpoint/2010/main" val="1120465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0601C-F72C-C542-AA6E-ECC9684C68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9408AC-C211-B443-A059-907F793D0D08}"/>
              </a:ext>
            </a:extLst>
          </p:cNvPr>
          <p:cNvSpPr>
            <a:spLocks noGrp="1"/>
          </p:cNvSpPr>
          <p:nvPr>
            <p:ph type="dt" sz="half" idx="10"/>
          </p:nvPr>
        </p:nvSpPr>
        <p:spPr/>
        <p:txBody>
          <a:bodyPr/>
          <a:lstStyle/>
          <a:p>
            <a:fld id="{164DF740-D5E6-CB4C-8F0A-BBC43DF86654}" type="datetimeFigureOut">
              <a:rPr lang="en-US" smtClean="0"/>
              <a:t>4/28/20</a:t>
            </a:fld>
            <a:endParaRPr lang="en-US"/>
          </a:p>
        </p:txBody>
      </p:sp>
      <p:sp>
        <p:nvSpPr>
          <p:cNvPr id="4" name="Footer Placeholder 3">
            <a:extLst>
              <a:ext uri="{FF2B5EF4-FFF2-40B4-BE49-F238E27FC236}">
                <a16:creationId xmlns:a16="http://schemas.microsoft.com/office/drawing/2014/main" id="{CA69603F-1DF6-6C4B-8AD1-784B2D9094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6F76D5-056D-7845-9108-099572AD3BA2}"/>
              </a:ext>
            </a:extLst>
          </p:cNvPr>
          <p:cNvSpPr>
            <a:spLocks noGrp="1"/>
          </p:cNvSpPr>
          <p:nvPr>
            <p:ph type="sldNum" sz="quarter" idx="12"/>
          </p:nvPr>
        </p:nvSpPr>
        <p:spPr/>
        <p:txBody>
          <a:bodyPr/>
          <a:lstStyle/>
          <a:p>
            <a:fld id="{FB2DA656-1F3B-C846-8E66-DBAEF52727E8}" type="slidenum">
              <a:rPr lang="en-US" smtClean="0"/>
              <a:t>‹#›</a:t>
            </a:fld>
            <a:endParaRPr lang="en-US"/>
          </a:p>
        </p:txBody>
      </p:sp>
    </p:spTree>
    <p:extLst>
      <p:ext uri="{BB962C8B-B14F-4D97-AF65-F5344CB8AC3E}">
        <p14:creationId xmlns:p14="http://schemas.microsoft.com/office/powerpoint/2010/main" val="1831623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E6D4CC-D29C-4B41-88EA-1076C3652625}"/>
              </a:ext>
            </a:extLst>
          </p:cNvPr>
          <p:cNvSpPr>
            <a:spLocks noGrp="1"/>
          </p:cNvSpPr>
          <p:nvPr>
            <p:ph type="dt" sz="half" idx="10"/>
          </p:nvPr>
        </p:nvSpPr>
        <p:spPr/>
        <p:txBody>
          <a:bodyPr/>
          <a:lstStyle/>
          <a:p>
            <a:fld id="{164DF740-D5E6-CB4C-8F0A-BBC43DF86654}" type="datetimeFigureOut">
              <a:rPr lang="en-US" smtClean="0"/>
              <a:t>4/28/20</a:t>
            </a:fld>
            <a:endParaRPr lang="en-US"/>
          </a:p>
        </p:txBody>
      </p:sp>
      <p:sp>
        <p:nvSpPr>
          <p:cNvPr id="3" name="Footer Placeholder 2">
            <a:extLst>
              <a:ext uri="{FF2B5EF4-FFF2-40B4-BE49-F238E27FC236}">
                <a16:creationId xmlns:a16="http://schemas.microsoft.com/office/drawing/2014/main" id="{3AE3189A-D577-1E49-9F28-51BB392811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153106-4C8E-5948-9750-E9C7D2D417E7}"/>
              </a:ext>
            </a:extLst>
          </p:cNvPr>
          <p:cNvSpPr>
            <a:spLocks noGrp="1"/>
          </p:cNvSpPr>
          <p:nvPr>
            <p:ph type="sldNum" sz="quarter" idx="12"/>
          </p:nvPr>
        </p:nvSpPr>
        <p:spPr/>
        <p:txBody>
          <a:bodyPr/>
          <a:lstStyle/>
          <a:p>
            <a:fld id="{FB2DA656-1F3B-C846-8E66-DBAEF52727E8}" type="slidenum">
              <a:rPr lang="en-US" smtClean="0"/>
              <a:t>‹#›</a:t>
            </a:fld>
            <a:endParaRPr lang="en-US"/>
          </a:p>
        </p:txBody>
      </p:sp>
    </p:spTree>
    <p:extLst>
      <p:ext uri="{BB962C8B-B14F-4D97-AF65-F5344CB8AC3E}">
        <p14:creationId xmlns:p14="http://schemas.microsoft.com/office/powerpoint/2010/main" val="557989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048E6-D6F7-9F4A-8CA3-E81EEE7071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97D5B3-276E-A84A-AAA1-A50DAA0BFE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BA9E4B-6E89-D249-8104-9509F33630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9A72D5F-95E7-7D45-B46D-D98046C541CB}"/>
              </a:ext>
            </a:extLst>
          </p:cNvPr>
          <p:cNvSpPr>
            <a:spLocks noGrp="1"/>
          </p:cNvSpPr>
          <p:nvPr>
            <p:ph type="dt" sz="half" idx="10"/>
          </p:nvPr>
        </p:nvSpPr>
        <p:spPr/>
        <p:txBody>
          <a:bodyPr/>
          <a:lstStyle/>
          <a:p>
            <a:fld id="{164DF740-D5E6-CB4C-8F0A-BBC43DF86654}" type="datetimeFigureOut">
              <a:rPr lang="en-US" smtClean="0"/>
              <a:t>4/28/20</a:t>
            </a:fld>
            <a:endParaRPr lang="en-US"/>
          </a:p>
        </p:txBody>
      </p:sp>
      <p:sp>
        <p:nvSpPr>
          <p:cNvPr id="6" name="Footer Placeholder 5">
            <a:extLst>
              <a:ext uri="{FF2B5EF4-FFF2-40B4-BE49-F238E27FC236}">
                <a16:creationId xmlns:a16="http://schemas.microsoft.com/office/drawing/2014/main" id="{B4A6C653-E0CE-BA4F-B66F-17571F5C33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360151-4D71-844F-8DDD-4AAF4A416CEF}"/>
              </a:ext>
            </a:extLst>
          </p:cNvPr>
          <p:cNvSpPr>
            <a:spLocks noGrp="1"/>
          </p:cNvSpPr>
          <p:nvPr>
            <p:ph type="sldNum" sz="quarter" idx="12"/>
          </p:nvPr>
        </p:nvSpPr>
        <p:spPr/>
        <p:txBody>
          <a:bodyPr/>
          <a:lstStyle/>
          <a:p>
            <a:fld id="{FB2DA656-1F3B-C846-8E66-DBAEF52727E8}" type="slidenum">
              <a:rPr lang="en-US" smtClean="0"/>
              <a:t>‹#›</a:t>
            </a:fld>
            <a:endParaRPr lang="en-US"/>
          </a:p>
        </p:txBody>
      </p:sp>
    </p:spTree>
    <p:extLst>
      <p:ext uri="{BB962C8B-B14F-4D97-AF65-F5344CB8AC3E}">
        <p14:creationId xmlns:p14="http://schemas.microsoft.com/office/powerpoint/2010/main" val="3410569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25FCC-2759-4241-9321-DBE8B1282E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FF3F84-816D-F64F-B0F4-FE8CD9211A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07B168-F742-444E-8014-234ED1DAC1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73F73B-5DAD-6D42-92C1-E3EC459B6C5E}"/>
              </a:ext>
            </a:extLst>
          </p:cNvPr>
          <p:cNvSpPr>
            <a:spLocks noGrp="1"/>
          </p:cNvSpPr>
          <p:nvPr>
            <p:ph type="dt" sz="half" idx="10"/>
          </p:nvPr>
        </p:nvSpPr>
        <p:spPr/>
        <p:txBody>
          <a:bodyPr/>
          <a:lstStyle/>
          <a:p>
            <a:fld id="{164DF740-D5E6-CB4C-8F0A-BBC43DF86654}" type="datetimeFigureOut">
              <a:rPr lang="en-US" smtClean="0"/>
              <a:t>4/28/20</a:t>
            </a:fld>
            <a:endParaRPr lang="en-US"/>
          </a:p>
        </p:txBody>
      </p:sp>
      <p:sp>
        <p:nvSpPr>
          <p:cNvPr id="6" name="Footer Placeholder 5">
            <a:extLst>
              <a:ext uri="{FF2B5EF4-FFF2-40B4-BE49-F238E27FC236}">
                <a16:creationId xmlns:a16="http://schemas.microsoft.com/office/drawing/2014/main" id="{4DA3C127-C7C6-5C4A-85E4-530C9A5BF3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621442-715B-8747-9047-430AE1A39A51}"/>
              </a:ext>
            </a:extLst>
          </p:cNvPr>
          <p:cNvSpPr>
            <a:spLocks noGrp="1"/>
          </p:cNvSpPr>
          <p:nvPr>
            <p:ph type="sldNum" sz="quarter" idx="12"/>
          </p:nvPr>
        </p:nvSpPr>
        <p:spPr/>
        <p:txBody>
          <a:bodyPr/>
          <a:lstStyle/>
          <a:p>
            <a:fld id="{FB2DA656-1F3B-C846-8E66-DBAEF52727E8}" type="slidenum">
              <a:rPr lang="en-US" smtClean="0"/>
              <a:t>‹#›</a:t>
            </a:fld>
            <a:endParaRPr lang="en-US"/>
          </a:p>
        </p:txBody>
      </p:sp>
    </p:spTree>
    <p:extLst>
      <p:ext uri="{BB962C8B-B14F-4D97-AF65-F5344CB8AC3E}">
        <p14:creationId xmlns:p14="http://schemas.microsoft.com/office/powerpoint/2010/main" val="385982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8BC3C6-584F-FD48-8814-B7F710700F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FD96E6-5DCC-764B-B914-C263CABB48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AF5AA6-97F3-D041-99B7-050742F448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4DF740-D5E6-CB4C-8F0A-BBC43DF86654}" type="datetimeFigureOut">
              <a:rPr lang="en-US" smtClean="0"/>
              <a:t>4/28/20</a:t>
            </a:fld>
            <a:endParaRPr lang="en-US"/>
          </a:p>
        </p:txBody>
      </p:sp>
      <p:sp>
        <p:nvSpPr>
          <p:cNvPr id="5" name="Footer Placeholder 4">
            <a:extLst>
              <a:ext uri="{FF2B5EF4-FFF2-40B4-BE49-F238E27FC236}">
                <a16:creationId xmlns:a16="http://schemas.microsoft.com/office/drawing/2014/main" id="{A1E9E684-77C4-214D-A139-F6BD6F0105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A94147-FD4B-C644-A4E7-DB5622991C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2DA656-1F3B-C846-8E66-DBAEF52727E8}" type="slidenum">
              <a:rPr lang="en-US" smtClean="0"/>
              <a:t>‹#›</a:t>
            </a:fld>
            <a:endParaRPr lang="en-US"/>
          </a:p>
        </p:txBody>
      </p:sp>
    </p:spTree>
    <p:extLst>
      <p:ext uri="{BB962C8B-B14F-4D97-AF65-F5344CB8AC3E}">
        <p14:creationId xmlns:p14="http://schemas.microsoft.com/office/powerpoint/2010/main" val="1500643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9" name="Google Shape;169;p26"/>
          <p:cNvSpPr txBox="1"/>
          <p:nvPr/>
        </p:nvSpPr>
        <p:spPr>
          <a:xfrm>
            <a:off x="1573288" y="954441"/>
            <a:ext cx="9139594" cy="4809255"/>
          </a:xfrm>
          <a:prstGeom prst="rect">
            <a:avLst/>
          </a:prstGeom>
          <a:noFill/>
          <a:ln>
            <a:noFill/>
          </a:ln>
        </p:spPr>
        <p:txBody>
          <a:bodyPr spcFirstLastPara="1" wrap="square" lIns="91425" tIns="45700" rIns="91425" bIns="45700" anchor="t" anchorCtr="0">
            <a:noAutofit/>
          </a:bodyPr>
          <a:lstStyle/>
          <a:p>
            <a:pPr lvl="0" algn="ctr">
              <a:buClr>
                <a:srgbClr val="C00000"/>
              </a:buClr>
              <a:buSzPts val="900"/>
            </a:pPr>
            <a:r>
              <a:rPr lang="en-US" sz="4400" b="1" dirty="0">
                <a:solidFill>
                  <a:srgbClr val="C00000"/>
                </a:solidFill>
                <a:ea typeface="Calibri"/>
                <a:cs typeface="Calibri"/>
                <a:sym typeface="Calibri"/>
              </a:rPr>
              <a:t>Reinforcement Learning Based Graph-to-Sequence Model for Natural Question Generation</a:t>
            </a:r>
            <a:endParaRPr sz="4400" b="1" dirty="0">
              <a:solidFill>
                <a:srgbClr val="C00000"/>
              </a:solidFill>
              <a:latin typeface="Calibri"/>
              <a:ea typeface="Calibri"/>
              <a:cs typeface="Calibri"/>
              <a:sym typeface="Calibri"/>
            </a:endParaRPr>
          </a:p>
        </p:txBody>
      </p:sp>
      <p:sp>
        <p:nvSpPr>
          <p:cNvPr id="2" name="TextBox 1">
            <a:extLst>
              <a:ext uri="{FF2B5EF4-FFF2-40B4-BE49-F238E27FC236}">
                <a16:creationId xmlns:a16="http://schemas.microsoft.com/office/drawing/2014/main" id="{DC5C6A74-00CB-B04A-81CF-F2DB92C8704C}"/>
              </a:ext>
            </a:extLst>
          </p:cNvPr>
          <p:cNvSpPr txBox="1"/>
          <p:nvPr/>
        </p:nvSpPr>
        <p:spPr>
          <a:xfrm>
            <a:off x="2513149" y="3429000"/>
            <a:ext cx="7259872" cy="3108543"/>
          </a:xfrm>
          <a:prstGeom prst="rect">
            <a:avLst/>
          </a:prstGeom>
          <a:noFill/>
        </p:spPr>
        <p:txBody>
          <a:bodyPr wrap="none" rtlCol="0">
            <a:spAutoFit/>
          </a:bodyPr>
          <a:lstStyle/>
          <a:p>
            <a:pPr algn="ctr">
              <a:buClr>
                <a:srgbClr val="0000CC"/>
              </a:buClr>
              <a:buSzPts val="700"/>
            </a:pPr>
            <a:r>
              <a:rPr lang="en-US" sz="2800" b="1" dirty="0">
                <a:solidFill>
                  <a:schemeClr val="dk1"/>
                </a:solidFill>
                <a:latin typeface="Calibri" panose="020F0502020204030204" pitchFamily="34" charset="0"/>
                <a:ea typeface="Helvetica Neue"/>
                <a:cs typeface="Calibri" panose="020F0502020204030204" pitchFamily="34" charset="0"/>
                <a:sym typeface="Helvetica Neue"/>
              </a:rPr>
              <a:t>Presenter: </a:t>
            </a:r>
            <a:r>
              <a:rPr lang="en-US" sz="2800" b="1" dirty="0">
                <a:solidFill>
                  <a:srgbClr val="0000CC"/>
                </a:solidFill>
                <a:latin typeface="Calibri" panose="020F0502020204030204" pitchFamily="34" charset="0"/>
                <a:ea typeface="Calibri"/>
                <a:cs typeface="Calibri" panose="020F0502020204030204" pitchFamily="34" charset="0"/>
                <a:sym typeface="Calibri"/>
              </a:rPr>
              <a:t>Yu (Hugo) Chen</a:t>
            </a:r>
            <a:r>
              <a:rPr lang="en-US" sz="2800" dirty="0">
                <a:solidFill>
                  <a:schemeClr val="dk1"/>
                </a:solidFill>
                <a:latin typeface="Calibri" panose="020F0502020204030204" pitchFamily="34" charset="0"/>
                <a:ea typeface="Helvetica Neue"/>
                <a:cs typeface="Calibri" panose="020F0502020204030204" pitchFamily="34" charset="0"/>
                <a:sym typeface="Helvetica Neue"/>
              </a:rPr>
              <a:t> </a:t>
            </a:r>
            <a:endParaRPr lang="en-US" sz="2800" dirty="0">
              <a:latin typeface="Calibri" panose="020F0502020204030204" pitchFamily="34" charset="0"/>
              <a:cs typeface="Calibri" panose="020F0502020204030204" pitchFamily="34" charset="0"/>
              <a:sym typeface="Helvetica Neue"/>
            </a:endParaRPr>
          </a:p>
          <a:p>
            <a:pPr algn="ctr">
              <a:buClr>
                <a:srgbClr val="0000CC"/>
              </a:buClr>
              <a:buSzPts val="700"/>
            </a:pPr>
            <a:endParaRPr lang="en-US" sz="2400" dirty="0">
              <a:solidFill>
                <a:schemeClr val="dk1"/>
              </a:solidFill>
              <a:latin typeface="Calibri" panose="020F0502020204030204" pitchFamily="34" charset="0"/>
              <a:ea typeface="Helvetica Neue"/>
              <a:cs typeface="Calibri" panose="020F0502020204030204" pitchFamily="34" charset="0"/>
              <a:sym typeface="Helvetica Neue"/>
            </a:endParaRPr>
          </a:p>
          <a:p>
            <a:pPr algn="ctr">
              <a:buClr>
                <a:schemeClr val="dk1"/>
              </a:buClr>
              <a:buSzPts val="500"/>
            </a:pPr>
            <a:r>
              <a:rPr lang="en-US" sz="2400" dirty="0">
                <a:solidFill>
                  <a:schemeClr val="dk1"/>
                </a:solidFill>
                <a:latin typeface="Calibri" panose="020F0502020204030204" pitchFamily="34" charset="0"/>
                <a:ea typeface="Helvetica Neue"/>
                <a:cs typeface="Calibri" panose="020F0502020204030204" pitchFamily="34" charset="0"/>
                <a:sym typeface="Helvetica Neue"/>
              </a:rPr>
              <a:t>Department of Computer Science</a:t>
            </a:r>
            <a:endParaRPr lang="en-US" sz="2400" dirty="0">
              <a:latin typeface="Calibri" panose="020F0502020204030204" pitchFamily="34" charset="0"/>
              <a:cs typeface="Calibri" panose="020F0502020204030204" pitchFamily="34" charset="0"/>
            </a:endParaRPr>
          </a:p>
          <a:p>
            <a:pPr algn="ctr">
              <a:buClr>
                <a:schemeClr val="dk1"/>
              </a:buClr>
              <a:buSzPts val="600"/>
            </a:pPr>
            <a:r>
              <a:rPr lang="en-US" sz="2400" dirty="0">
                <a:solidFill>
                  <a:schemeClr val="dk1"/>
                </a:solidFill>
                <a:latin typeface="Calibri" panose="020F0502020204030204" pitchFamily="34" charset="0"/>
                <a:ea typeface="Helvetica Neue"/>
                <a:cs typeface="Calibri" panose="020F0502020204030204" pitchFamily="34" charset="0"/>
                <a:sym typeface="Helvetica Neue"/>
              </a:rPr>
              <a:t>Rensselaer Polytechnic Institute, Troy, NY 12180</a:t>
            </a:r>
            <a:r>
              <a:rPr lang="en-US" sz="2400" b="1" dirty="0">
                <a:solidFill>
                  <a:schemeClr val="dk1"/>
                </a:solidFill>
                <a:latin typeface="Calibri" panose="020F0502020204030204" pitchFamily="34" charset="0"/>
                <a:ea typeface="Helvetica Neue"/>
                <a:cs typeface="Calibri" panose="020F0502020204030204" pitchFamily="34" charset="0"/>
                <a:sym typeface="Helvetica Neue"/>
              </a:rPr>
              <a:t> </a:t>
            </a:r>
          </a:p>
          <a:p>
            <a:pPr algn="ctr">
              <a:buClr>
                <a:schemeClr val="dk1"/>
              </a:buClr>
              <a:buSzPts val="600"/>
            </a:pPr>
            <a:endParaRPr lang="en-US" sz="2400" b="1" dirty="0">
              <a:solidFill>
                <a:schemeClr val="dk1"/>
              </a:solidFill>
              <a:latin typeface="Calibri" panose="020F0502020204030204" pitchFamily="34" charset="0"/>
              <a:ea typeface="Helvetica Neue"/>
              <a:cs typeface="Calibri" panose="020F0502020204030204" pitchFamily="34" charset="0"/>
              <a:sym typeface="Helvetica Neue"/>
            </a:endParaRPr>
          </a:p>
          <a:p>
            <a:pPr algn="ctr">
              <a:buClr>
                <a:schemeClr val="dk1"/>
              </a:buClr>
              <a:buSzPts val="600"/>
            </a:pPr>
            <a:r>
              <a:rPr lang="en-US" sz="2400" dirty="0">
                <a:solidFill>
                  <a:schemeClr val="dk1"/>
                </a:solidFill>
                <a:latin typeface="Calibri" panose="020F0502020204030204" pitchFamily="34" charset="0"/>
                <a:ea typeface="Helvetica Neue"/>
                <a:cs typeface="Calibri" panose="020F0502020204030204" pitchFamily="34" charset="0"/>
                <a:sym typeface="Helvetica Neue"/>
              </a:rPr>
              <a:t>April 2</a:t>
            </a:r>
            <a:r>
              <a:rPr lang="en-US" altLang="zh-CN" sz="2400" dirty="0">
                <a:solidFill>
                  <a:schemeClr val="dk1"/>
                </a:solidFill>
                <a:latin typeface="Calibri" panose="020F0502020204030204" pitchFamily="34" charset="0"/>
                <a:ea typeface="Helvetica Neue"/>
                <a:cs typeface="Calibri" panose="020F0502020204030204" pitchFamily="34" charset="0"/>
                <a:sym typeface="Helvetica Neue"/>
              </a:rPr>
              <a:t>9</a:t>
            </a:r>
            <a:r>
              <a:rPr lang="en-US" sz="2400" dirty="0">
                <a:solidFill>
                  <a:schemeClr val="dk1"/>
                </a:solidFill>
                <a:latin typeface="Calibri" panose="020F0502020204030204" pitchFamily="34" charset="0"/>
                <a:ea typeface="Helvetica Neue"/>
                <a:cs typeface="Calibri" panose="020F0502020204030204" pitchFamily="34" charset="0"/>
                <a:sym typeface="Helvetica Neue"/>
              </a:rPr>
              <a:t>, 20</a:t>
            </a:r>
            <a:r>
              <a:rPr lang="en-US" altLang="zh-CN" sz="2400" dirty="0">
                <a:solidFill>
                  <a:schemeClr val="dk1"/>
                </a:solidFill>
                <a:latin typeface="Calibri" panose="020F0502020204030204" pitchFamily="34" charset="0"/>
                <a:ea typeface="Helvetica Neue"/>
                <a:cs typeface="Calibri" panose="020F0502020204030204" pitchFamily="34" charset="0"/>
                <a:sym typeface="Helvetica Neue"/>
              </a:rPr>
              <a:t>20</a:t>
            </a:r>
            <a:endParaRPr lang="en-US" sz="2400" dirty="0">
              <a:solidFill>
                <a:schemeClr val="dk1"/>
              </a:solidFill>
              <a:latin typeface="Calibri" panose="020F0502020204030204" pitchFamily="34" charset="0"/>
              <a:ea typeface="Helvetica Neue"/>
              <a:cs typeface="Calibri" panose="020F0502020204030204" pitchFamily="34" charset="0"/>
              <a:sym typeface="Helvetica Neue"/>
            </a:endParaRPr>
          </a:p>
          <a:p>
            <a:pPr algn="ctr">
              <a:buClr>
                <a:schemeClr val="dk1"/>
              </a:buClr>
              <a:buSzPts val="600"/>
            </a:pPr>
            <a:endParaRPr lang="en-US" sz="2400" b="1" dirty="0">
              <a:solidFill>
                <a:schemeClr val="dk1"/>
              </a:solidFill>
              <a:latin typeface="Calibri" panose="020F0502020204030204" pitchFamily="34" charset="0"/>
              <a:ea typeface="Helvetica Neue"/>
              <a:cs typeface="Calibri" panose="020F0502020204030204" pitchFamily="34" charset="0"/>
              <a:sym typeface="Helvetica Neue"/>
            </a:endParaRPr>
          </a:p>
          <a:p>
            <a:pPr algn="ctr">
              <a:buClr>
                <a:schemeClr val="dk1"/>
              </a:buClr>
              <a:buSzPts val="600"/>
            </a:pPr>
            <a:r>
              <a:rPr lang="en-US" sz="2400" dirty="0">
                <a:solidFill>
                  <a:schemeClr val="dk1"/>
                </a:solidFill>
                <a:latin typeface="Calibri" panose="020F0502020204030204" pitchFamily="34" charset="0"/>
                <a:ea typeface="Helvetica Neue"/>
                <a:cs typeface="Calibri" panose="020F0502020204030204" pitchFamily="34" charset="0"/>
                <a:sym typeface="Helvetica Neue"/>
              </a:rPr>
              <a:t>Jo</a:t>
            </a:r>
            <a:r>
              <a:rPr lang="en-US" altLang="zh-CN" sz="2400" dirty="0">
                <a:solidFill>
                  <a:schemeClr val="dk1"/>
                </a:solidFill>
                <a:latin typeface="Calibri" panose="020F0502020204030204" pitchFamily="34" charset="0"/>
                <a:ea typeface="Helvetica Neue"/>
                <a:cs typeface="Calibri" panose="020F0502020204030204" pitchFamily="34" charset="0"/>
                <a:sym typeface="Helvetica Neue"/>
              </a:rPr>
              <a:t>int work with Dr. </a:t>
            </a:r>
            <a:r>
              <a:rPr lang="en-US" altLang="zh-CN" sz="2400" dirty="0" err="1">
                <a:solidFill>
                  <a:schemeClr val="dk1"/>
                </a:solidFill>
                <a:latin typeface="Calibri" panose="020F0502020204030204" pitchFamily="34" charset="0"/>
                <a:ea typeface="Helvetica Neue"/>
                <a:cs typeface="Calibri" panose="020F0502020204030204" pitchFamily="34" charset="0"/>
                <a:sym typeface="Helvetica Neue"/>
              </a:rPr>
              <a:t>Lingfei</a:t>
            </a:r>
            <a:r>
              <a:rPr lang="en-US" altLang="zh-CN" sz="2400" dirty="0">
                <a:solidFill>
                  <a:schemeClr val="dk1"/>
                </a:solidFill>
                <a:latin typeface="Calibri" panose="020F0502020204030204" pitchFamily="34" charset="0"/>
                <a:ea typeface="Helvetica Neue"/>
                <a:cs typeface="Calibri" panose="020F0502020204030204" pitchFamily="34" charset="0"/>
                <a:sym typeface="Helvetica Neue"/>
              </a:rPr>
              <a:t> Wu and Dr. Mohammed J. </a:t>
            </a:r>
            <a:r>
              <a:rPr lang="en-US" altLang="zh-CN" sz="2400" dirty="0" err="1">
                <a:solidFill>
                  <a:schemeClr val="dk1"/>
                </a:solidFill>
                <a:latin typeface="Calibri" panose="020F0502020204030204" pitchFamily="34" charset="0"/>
                <a:ea typeface="Helvetica Neue"/>
                <a:cs typeface="Calibri" panose="020F0502020204030204" pitchFamily="34" charset="0"/>
                <a:sym typeface="Helvetica Neue"/>
              </a:rPr>
              <a:t>Zaki</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0141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90472-B239-2746-B536-16595756778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Mo</a:t>
            </a:r>
            <a:r>
              <a:rPr lang="en-US" altLang="zh-CN" sz="3200" dirty="0">
                <a:solidFill>
                  <a:schemeClr val="bg1"/>
                </a:solidFill>
              </a:rPr>
              <a:t>tivation</a:t>
            </a:r>
            <a:endParaRPr lang="en-US" sz="3200" kern="1200" dirty="0">
              <a:solidFill>
                <a:schemeClr val="bg1"/>
              </a:solidFill>
              <a:latin typeface="+mj-lt"/>
              <a:ea typeface="+mj-ea"/>
              <a:cs typeface="+mj-cs"/>
            </a:endParaRPr>
          </a:p>
        </p:txBody>
      </p:sp>
      <p:sp>
        <p:nvSpPr>
          <p:cNvPr id="10" name="Content Placeholder 9">
            <a:extLst>
              <a:ext uri="{FF2B5EF4-FFF2-40B4-BE49-F238E27FC236}">
                <a16:creationId xmlns:a16="http://schemas.microsoft.com/office/drawing/2014/main" id="{80EC87F6-A982-6543-9038-CCFAAC53C032}"/>
              </a:ext>
            </a:extLst>
          </p:cNvPr>
          <p:cNvSpPr>
            <a:spLocks noGrp="1"/>
          </p:cNvSpPr>
          <p:nvPr>
            <p:ph idx="1"/>
          </p:nvPr>
        </p:nvSpPr>
        <p:spPr>
          <a:xfrm>
            <a:off x="838200" y="1825625"/>
            <a:ext cx="10841610" cy="4351338"/>
          </a:xfrm>
        </p:spPr>
        <p:txBody>
          <a:bodyPr>
            <a:normAutofit lnSpcReduction="10000"/>
          </a:bodyPr>
          <a:lstStyle/>
          <a:p>
            <a:pPr marL="0" indent="0">
              <a:buNone/>
            </a:pPr>
            <a:r>
              <a:rPr lang="en-US" altLang="zh-CN" dirty="0"/>
              <a:t>Limitations</a:t>
            </a:r>
            <a:r>
              <a:rPr lang="zh-CN" altLang="en-US" dirty="0"/>
              <a:t> </a:t>
            </a:r>
            <a:r>
              <a:rPr lang="en-US" altLang="zh-CN" dirty="0"/>
              <a:t>of</a:t>
            </a:r>
            <a:r>
              <a:rPr lang="zh-CN" altLang="en-US" dirty="0"/>
              <a:t> </a:t>
            </a:r>
            <a:r>
              <a:rPr lang="en-US" altLang="zh-CN" dirty="0"/>
              <a:t>previous</a:t>
            </a:r>
            <a:r>
              <a:rPr lang="zh-CN" altLang="en-US" dirty="0"/>
              <a:t> </a:t>
            </a:r>
            <a:r>
              <a:rPr lang="en-US" altLang="zh-CN" dirty="0"/>
              <a:t>QG</a:t>
            </a:r>
            <a:r>
              <a:rPr lang="zh-CN" altLang="en-US" dirty="0"/>
              <a:t> </a:t>
            </a:r>
            <a:r>
              <a:rPr lang="en-US" altLang="zh-CN" dirty="0"/>
              <a:t>methods</a:t>
            </a:r>
          </a:p>
          <a:p>
            <a:pPr marL="571500" indent="-571500">
              <a:buFont typeface="Wingdings" pitchFamily="2" charset="2"/>
              <a:buChar char="Ø"/>
            </a:pPr>
            <a:r>
              <a:rPr lang="en-US" altLang="zh-CN" sz="2600" dirty="0">
                <a:latin typeface="Calibri" charset="0"/>
                <a:cs typeface="Calibri" charset="0"/>
              </a:rPr>
              <a:t>Ig</a:t>
            </a:r>
            <a:r>
              <a:rPr lang="en-US" sz="2600" dirty="0">
                <a:latin typeface="Calibri" charset="0"/>
                <a:cs typeface="Calibri" charset="0"/>
              </a:rPr>
              <a:t>nore</a:t>
            </a:r>
            <a:r>
              <a:rPr lang="en-US" sz="2600" dirty="0">
                <a:solidFill>
                  <a:srgbClr val="C00000"/>
                </a:solidFill>
                <a:latin typeface="Calibri" charset="0"/>
                <a:cs typeface="Calibri" charset="0"/>
              </a:rPr>
              <a:t> </a:t>
            </a:r>
            <a:r>
              <a:rPr lang="en-US" sz="2600" dirty="0">
                <a:latin typeface="Calibri" charset="0"/>
                <a:cs typeface="Calibri" charset="0"/>
              </a:rPr>
              <a:t>the</a:t>
            </a:r>
            <a:r>
              <a:rPr lang="en-US" sz="2600" dirty="0">
                <a:solidFill>
                  <a:srgbClr val="C00000"/>
                </a:solidFill>
                <a:latin typeface="Calibri" charset="0"/>
                <a:cs typeface="Calibri" charset="0"/>
              </a:rPr>
              <a:t> </a:t>
            </a:r>
            <a:r>
              <a:rPr lang="en-US" sz="2600" dirty="0">
                <a:solidFill>
                  <a:srgbClr val="FF0000"/>
                </a:solidFill>
                <a:latin typeface="Calibri" charset="0"/>
                <a:cs typeface="Calibri" charset="0"/>
              </a:rPr>
              <a:t>rich</a:t>
            </a:r>
            <a:r>
              <a:rPr lang="en-US" sz="2600" dirty="0">
                <a:solidFill>
                  <a:srgbClr val="C00000"/>
                </a:solidFill>
                <a:latin typeface="Calibri" charset="0"/>
                <a:cs typeface="Calibri" charset="0"/>
              </a:rPr>
              <a:t> </a:t>
            </a:r>
            <a:r>
              <a:rPr lang="en-US" sz="2600" dirty="0">
                <a:solidFill>
                  <a:srgbClr val="FF0000"/>
                </a:solidFill>
                <a:latin typeface="Calibri" charset="0"/>
                <a:cs typeface="Calibri" charset="0"/>
              </a:rPr>
              <a:t>structure</a:t>
            </a:r>
            <a:r>
              <a:rPr lang="en-US" sz="2600" dirty="0">
                <a:solidFill>
                  <a:srgbClr val="000000"/>
                </a:solidFill>
                <a:latin typeface="Calibri" charset="0"/>
                <a:cs typeface="Calibri" charset="0"/>
              </a:rPr>
              <a:t> </a:t>
            </a:r>
            <a:r>
              <a:rPr lang="en-US" sz="2600" dirty="0">
                <a:solidFill>
                  <a:srgbClr val="FF0000"/>
                </a:solidFill>
                <a:latin typeface="Calibri" charset="0"/>
                <a:cs typeface="Calibri" charset="0"/>
              </a:rPr>
              <a:t>information</a:t>
            </a:r>
            <a:r>
              <a:rPr lang="en-US" sz="2600" dirty="0">
                <a:solidFill>
                  <a:srgbClr val="000000"/>
                </a:solidFill>
                <a:latin typeface="Calibri" charset="0"/>
                <a:cs typeface="Calibri" charset="0"/>
              </a:rPr>
              <a:t> hidden in text</a:t>
            </a:r>
          </a:p>
          <a:p>
            <a:pPr lvl="1">
              <a:buFont typeface="Wingdings" pitchFamily="2" charset="2"/>
              <a:buChar char="q"/>
            </a:pPr>
            <a:r>
              <a:rPr lang="en-US" dirty="0">
                <a:solidFill>
                  <a:srgbClr val="000000"/>
                </a:solidFill>
                <a:latin typeface="Calibri" charset="0"/>
                <a:cs typeface="Calibri" charset="0"/>
              </a:rPr>
              <a:t> Text is more than a sequence of tokens!</a:t>
            </a:r>
          </a:p>
          <a:p>
            <a:pPr lvl="1">
              <a:buFont typeface="Wingdings" pitchFamily="2" charset="2"/>
              <a:buChar char="q"/>
            </a:pPr>
            <a:r>
              <a:rPr lang="en-US" dirty="0">
                <a:solidFill>
                  <a:srgbClr val="000000"/>
                </a:solidFill>
                <a:latin typeface="Calibri" charset="0"/>
                <a:cs typeface="Calibri" charset="0"/>
              </a:rPr>
              <a:t> Solution: apply a </a:t>
            </a:r>
            <a:r>
              <a:rPr lang="en-US" dirty="0">
                <a:solidFill>
                  <a:srgbClr val="FF0000"/>
                </a:solidFill>
                <a:latin typeface="Calibri" charset="0"/>
                <a:cs typeface="Calibri" charset="0"/>
              </a:rPr>
              <a:t>GNN-based</a:t>
            </a:r>
            <a:r>
              <a:rPr lang="en-US" dirty="0">
                <a:solidFill>
                  <a:srgbClr val="000000"/>
                </a:solidFill>
                <a:latin typeface="Calibri" charset="0"/>
                <a:cs typeface="Calibri" charset="0"/>
              </a:rPr>
              <a:t> encoder to capture rich structure information.</a:t>
            </a:r>
          </a:p>
          <a:p>
            <a:pPr marL="571500" indent="-571500">
              <a:buFont typeface="Wingdings" pitchFamily="2" charset="2"/>
              <a:buChar char="Ø"/>
            </a:pPr>
            <a:r>
              <a:rPr lang="en-US" sz="2600" dirty="0">
                <a:latin typeface="Calibri" charset="0"/>
                <a:cs typeface="Calibri" charset="0"/>
              </a:rPr>
              <a:t>Solely rely on </a:t>
            </a:r>
            <a:r>
              <a:rPr lang="en-US" sz="2600" dirty="0">
                <a:solidFill>
                  <a:srgbClr val="FF0000"/>
                </a:solidFill>
                <a:latin typeface="Calibri" charset="0"/>
                <a:cs typeface="Calibri" charset="0"/>
              </a:rPr>
              <a:t>cross-entropy loss </a:t>
            </a:r>
          </a:p>
          <a:p>
            <a:pPr lvl="1">
              <a:buFont typeface="Wingdings" pitchFamily="2" charset="2"/>
              <a:buChar char="q"/>
            </a:pPr>
            <a:r>
              <a:rPr lang="en-US" dirty="0">
                <a:solidFill>
                  <a:srgbClr val="000000"/>
                </a:solidFill>
                <a:latin typeface="Calibri" charset="0"/>
                <a:cs typeface="Calibri" charset="0"/>
              </a:rPr>
              <a:t> This leads to issues like exposure bias and inconsistency between train/test measurement</a:t>
            </a:r>
          </a:p>
          <a:p>
            <a:pPr lvl="1">
              <a:buFont typeface="Wingdings" pitchFamily="2" charset="2"/>
              <a:buChar char="q"/>
            </a:pPr>
            <a:r>
              <a:rPr lang="en-US" dirty="0">
                <a:solidFill>
                  <a:srgbClr val="000000"/>
                </a:solidFill>
                <a:latin typeface="Calibri" charset="0"/>
                <a:cs typeface="Calibri" charset="0"/>
              </a:rPr>
              <a:t> Solution: design a </a:t>
            </a:r>
            <a:r>
              <a:rPr lang="en-US" dirty="0">
                <a:solidFill>
                  <a:srgbClr val="FF0000"/>
                </a:solidFill>
                <a:latin typeface="Calibri" charset="0"/>
                <a:cs typeface="Calibri" charset="0"/>
              </a:rPr>
              <a:t>hybrid loss </a:t>
            </a:r>
            <a:r>
              <a:rPr lang="en-US" dirty="0">
                <a:solidFill>
                  <a:srgbClr val="000000"/>
                </a:solidFill>
                <a:latin typeface="Calibri" charset="0"/>
                <a:cs typeface="Calibri" charset="0"/>
              </a:rPr>
              <a:t>combining both cross-entropy loss and RL loss.</a:t>
            </a:r>
          </a:p>
          <a:p>
            <a:pPr marL="571500" indent="-571500">
              <a:buFont typeface="Wingdings" pitchFamily="2" charset="2"/>
              <a:buChar char="Ø"/>
            </a:pPr>
            <a:r>
              <a:rPr lang="en-US" sz="2600" dirty="0">
                <a:latin typeface="Calibri" charset="0"/>
                <a:cs typeface="Calibri" charset="0"/>
              </a:rPr>
              <a:t>Fail to fully exploit the </a:t>
            </a:r>
            <a:r>
              <a:rPr lang="en-US" sz="2600" dirty="0">
                <a:solidFill>
                  <a:srgbClr val="FF0000"/>
                </a:solidFill>
                <a:latin typeface="Calibri" charset="0"/>
                <a:cs typeface="Calibri" charset="0"/>
              </a:rPr>
              <a:t>answer</a:t>
            </a:r>
            <a:r>
              <a:rPr lang="en-US" sz="2600" dirty="0">
                <a:solidFill>
                  <a:srgbClr val="C00000"/>
                </a:solidFill>
                <a:latin typeface="Calibri" charset="0"/>
                <a:cs typeface="Calibri" charset="0"/>
              </a:rPr>
              <a:t> </a:t>
            </a:r>
            <a:r>
              <a:rPr lang="en-US" sz="2600" dirty="0">
                <a:solidFill>
                  <a:srgbClr val="000000"/>
                </a:solidFill>
                <a:latin typeface="Calibri" charset="0"/>
                <a:cs typeface="Calibri" charset="0"/>
              </a:rPr>
              <a:t>information</a:t>
            </a:r>
          </a:p>
          <a:p>
            <a:pPr lvl="1">
              <a:buFont typeface="Wingdings" pitchFamily="2" charset="2"/>
              <a:buChar char="q"/>
            </a:pPr>
            <a:r>
              <a:rPr lang="en-US" dirty="0">
                <a:solidFill>
                  <a:srgbClr val="000000"/>
                </a:solidFill>
                <a:latin typeface="Calibri" charset="0"/>
                <a:cs typeface="Calibri" charset="0"/>
              </a:rPr>
              <a:t> Solution: propose a </a:t>
            </a:r>
            <a:r>
              <a:rPr lang="en-US" dirty="0">
                <a:solidFill>
                  <a:srgbClr val="FF0000"/>
                </a:solidFill>
                <a:latin typeface="Calibri" charset="0"/>
                <a:cs typeface="Calibri" charset="0"/>
              </a:rPr>
              <a:t>deep alignment network </a:t>
            </a:r>
            <a:r>
              <a:rPr lang="en-US" dirty="0">
                <a:solidFill>
                  <a:srgbClr val="000000"/>
                </a:solidFill>
                <a:latin typeface="Calibri" charset="0"/>
                <a:cs typeface="Calibri" charset="0"/>
              </a:rPr>
              <a:t>for attention-based soft alignment between passage and answer.</a:t>
            </a:r>
          </a:p>
          <a:p>
            <a:pPr marL="0" indent="0">
              <a:buNone/>
            </a:pPr>
            <a:endParaRPr lang="en-US" altLang="zh-CN" sz="2600" dirty="0"/>
          </a:p>
          <a:p>
            <a:pPr marL="0" indent="0">
              <a:buNone/>
            </a:pPr>
            <a:endParaRPr lang="en-US" altLang="zh-CN" sz="2600" dirty="0"/>
          </a:p>
          <a:p>
            <a:pPr marL="0" indent="0">
              <a:buNone/>
            </a:pPr>
            <a:endParaRPr lang="en-US" sz="2600" dirty="0"/>
          </a:p>
        </p:txBody>
      </p:sp>
    </p:spTree>
    <p:extLst>
      <p:ext uri="{BB962C8B-B14F-4D97-AF65-F5344CB8AC3E}">
        <p14:creationId xmlns:p14="http://schemas.microsoft.com/office/powerpoint/2010/main" val="841475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90472-B239-2746-B536-16595756778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Contributions</a:t>
            </a:r>
            <a:endParaRPr lang="en-US" sz="3200" kern="1200" dirty="0">
              <a:solidFill>
                <a:schemeClr val="bg1"/>
              </a:solidFill>
              <a:latin typeface="+mj-lt"/>
              <a:ea typeface="+mj-ea"/>
              <a:cs typeface="+mj-cs"/>
            </a:endParaRPr>
          </a:p>
        </p:txBody>
      </p:sp>
      <p:sp>
        <p:nvSpPr>
          <p:cNvPr id="10" name="Content Placeholder 9">
            <a:extLst>
              <a:ext uri="{FF2B5EF4-FFF2-40B4-BE49-F238E27FC236}">
                <a16:creationId xmlns:a16="http://schemas.microsoft.com/office/drawing/2014/main" id="{80EC87F6-A982-6543-9038-CCFAAC53C032}"/>
              </a:ext>
            </a:extLst>
          </p:cNvPr>
          <p:cNvSpPr>
            <a:spLocks noGrp="1"/>
          </p:cNvSpPr>
          <p:nvPr>
            <p:ph idx="1"/>
          </p:nvPr>
        </p:nvSpPr>
        <p:spPr/>
        <p:txBody>
          <a:bodyPr>
            <a:normAutofit fontScale="92500" lnSpcReduction="20000"/>
          </a:bodyPr>
          <a:lstStyle/>
          <a:p>
            <a:pPr marL="685800" indent="-685800">
              <a:buFont typeface="Wingdings" pitchFamily="2" charset="2"/>
              <a:buChar char="Ø"/>
            </a:pPr>
            <a:r>
              <a:rPr lang="en-US" dirty="0">
                <a:solidFill>
                  <a:srgbClr val="000000"/>
                </a:solidFill>
                <a:latin typeface="Calibri" charset="0"/>
                <a:cs typeface="Calibri" charset="0"/>
              </a:rPr>
              <a:t>We propose a novel </a:t>
            </a:r>
            <a:r>
              <a:rPr lang="en-US" dirty="0">
                <a:solidFill>
                  <a:srgbClr val="FF0000"/>
                </a:solidFill>
                <a:latin typeface="Calibri" charset="0"/>
                <a:cs typeface="Calibri" charset="0"/>
              </a:rPr>
              <a:t>RL-based Graph2Seq </a:t>
            </a:r>
            <a:r>
              <a:rPr lang="en-US" dirty="0">
                <a:solidFill>
                  <a:srgbClr val="000000"/>
                </a:solidFill>
                <a:latin typeface="Calibri" charset="0"/>
                <a:cs typeface="Calibri" charset="0"/>
              </a:rPr>
              <a:t>model for natural question generation. To the best of our knowledge, we are the first to introduce the Graph2Seq architecture for QG.</a:t>
            </a:r>
          </a:p>
          <a:p>
            <a:pPr marL="685800" indent="-685800">
              <a:buFont typeface="Wingdings" pitchFamily="2" charset="2"/>
              <a:buChar char="Ø"/>
            </a:pPr>
            <a:r>
              <a:rPr lang="en-US" dirty="0">
                <a:latin typeface="Calibri" panose="020F0502020204030204" pitchFamily="34" charset="0"/>
                <a:cs typeface="Calibri" panose="020F0502020204030204" pitchFamily="34" charset="0"/>
              </a:rPr>
              <a:t>We design a novel </a:t>
            </a:r>
            <a:r>
              <a:rPr lang="en-US" dirty="0">
                <a:solidFill>
                  <a:srgbClr val="FF0000"/>
                </a:solidFill>
                <a:latin typeface="Calibri" panose="020F0502020204030204" pitchFamily="34" charset="0"/>
                <a:cs typeface="Calibri" panose="020F0502020204030204" pitchFamily="34" charset="0"/>
              </a:rPr>
              <a:t>deep alignment network </a:t>
            </a:r>
            <a:r>
              <a:rPr lang="en-US" dirty="0">
                <a:latin typeface="Calibri" panose="020F0502020204030204" pitchFamily="34" charset="0"/>
                <a:cs typeface="Calibri" panose="020F0502020204030204" pitchFamily="34" charset="0"/>
              </a:rPr>
              <a:t>to effectively utilize the answer information for QG.</a:t>
            </a:r>
          </a:p>
          <a:p>
            <a:pPr marL="685800" indent="-685800">
              <a:buFont typeface="Wingdings" pitchFamily="2" charset="2"/>
              <a:buChar char="Ø"/>
            </a:pPr>
            <a:r>
              <a:rPr lang="en-US" dirty="0">
                <a:latin typeface="Calibri" panose="020F0502020204030204" pitchFamily="34" charset="0"/>
                <a:cs typeface="Calibri" panose="020F0502020204030204" pitchFamily="34" charset="0"/>
              </a:rPr>
              <a:t>We present a </a:t>
            </a:r>
            <a:r>
              <a:rPr lang="en-US" dirty="0">
                <a:solidFill>
                  <a:srgbClr val="FF0000"/>
                </a:solidFill>
                <a:latin typeface="Calibri" panose="020F0502020204030204" pitchFamily="34" charset="0"/>
                <a:cs typeface="Calibri" panose="020F0502020204030204" pitchFamily="34" charset="0"/>
              </a:rPr>
              <a:t>mixed loss </a:t>
            </a:r>
            <a:r>
              <a:rPr lang="en-US" dirty="0">
                <a:latin typeface="Calibri" panose="020F0502020204030204" pitchFamily="34" charset="0"/>
                <a:cs typeface="Calibri" panose="020F0502020204030204" pitchFamily="34" charset="0"/>
              </a:rPr>
              <a:t>function combining both cross-entropy loss and RL loss.</a:t>
            </a:r>
          </a:p>
          <a:p>
            <a:pPr marL="685800" indent="-685800">
              <a:buFont typeface="Wingdings" pitchFamily="2" charset="2"/>
              <a:buChar char="Ø"/>
            </a:pPr>
            <a:r>
              <a:rPr lang="en-US" dirty="0">
                <a:latin typeface="Calibri" panose="020F0502020204030204" pitchFamily="34" charset="0"/>
                <a:cs typeface="Calibri" panose="020F0502020204030204" pitchFamily="34" charset="0"/>
              </a:rPr>
              <a:t>We explore both</a:t>
            </a:r>
            <a:r>
              <a:rPr lang="en-US" dirty="0">
                <a:solidFill>
                  <a:srgbClr val="FF0000"/>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static and dynamic ways of </a:t>
            </a:r>
            <a:r>
              <a:rPr lang="en-US" dirty="0">
                <a:solidFill>
                  <a:srgbClr val="FF0000"/>
                </a:solidFill>
                <a:latin typeface="Calibri" panose="020F0502020204030204" pitchFamily="34" charset="0"/>
                <a:cs typeface="Calibri" panose="020F0502020204030204" pitchFamily="34" charset="0"/>
              </a:rPr>
              <a:t>constructing graph from text</a:t>
            </a:r>
            <a:r>
              <a:rPr lang="en-US" dirty="0">
                <a:solidFill>
                  <a:srgbClr val="C00000"/>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and are the first to systematically investigate their performance impacts on a GNN encoder.</a:t>
            </a:r>
          </a:p>
          <a:p>
            <a:pPr marL="685800" indent="-685800">
              <a:buFont typeface="Wingdings" pitchFamily="2" charset="2"/>
              <a:buChar char="Ø"/>
            </a:pPr>
            <a:r>
              <a:rPr lang="en-US" dirty="0">
                <a:latin typeface="Calibri" panose="020F0502020204030204" pitchFamily="34" charset="0"/>
                <a:cs typeface="Calibri" panose="020F0502020204030204" pitchFamily="34" charset="0"/>
              </a:rPr>
              <a:t>The proposed model outperforms existing methods by a significant margin on the standard </a:t>
            </a:r>
            <a:r>
              <a:rPr lang="en-US" dirty="0" err="1">
                <a:latin typeface="Calibri" panose="020F0502020204030204" pitchFamily="34" charset="0"/>
                <a:cs typeface="Calibri" panose="020F0502020204030204" pitchFamily="34" charset="0"/>
              </a:rPr>
              <a:t>SQuAD</a:t>
            </a:r>
            <a:r>
              <a:rPr lang="en-US" dirty="0">
                <a:latin typeface="Calibri" panose="020F0502020204030204" pitchFamily="34" charset="0"/>
                <a:cs typeface="Calibri" panose="020F0502020204030204" pitchFamily="34" charset="0"/>
              </a:rPr>
              <a:t> benchmark for QG.</a:t>
            </a:r>
          </a:p>
        </p:txBody>
      </p:sp>
    </p:spTree>
    <p:extLst>
      <p:ext uri="{BB962C8B-B14F-4D97-AF65-F5344CB8AC3E}">
        <p14:creationId xmlns:p14="http://schemas.microsoft.com/office/powerpoint/2010/main" val="1053456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90472-B239-2746-B536-16595756778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Outline</a:t>
            </a:r>
            <a:endParaRPr lang="en-US" sz="3200" kern="1200" dirty="0">
              <a:solidFill>
                <a:schemeClr val="bg1"/>
              </a:solidFill>
              <a:latin typeface="+mj-lt"/>
              <a:ea typeface="+mj-ea"/>
              <a:cs typeface="+mj-cs"/>
            </a:endParaRPr>
          </a:p>
        </p:txBody>
      </p:sp>
      <p:sp>
        <p:nvSpPr>
          <p:cNvPr id="14" name="Google Shape;178;p27">
            <a:extLst>
              <a:ext uri="{FF2B5EF4-FFF2-40B4-BE49-F238E27FC236}">
                <a16:creationId xmlns:a16="http://schemas.microsoft.com/office/drawing/2014/main" id="{C277D52C-29D7-5744-886C-3144EC4C49D5}"/>
              </a:ext>
            </a:extLst>
          </p:cNvPr>
          <p:cNvSpPr txBox="1"/>
          <p:nvPr/>
        </p:nvSpPr>
        <p:spPr>
          <a:xfrm>
            <a:off x="1059558" y="1604984"/>
            <a:ext cx="5883408" cy="4423582"/>
          </a:xfrm>
          <a:prstGeom prst="rect">
            <a:avLst/>
          </a:prstGeom>
          <a:noFill/>
          <a:ln>
            <a:noFill/>
          </a:ln>
        </p:spPr>
        <p:txBody>
          <a:bodyPr spcFirstLastPara="1" wrap="square" lIns="91425" tIns="45700" rIns="91425" bIns="45700" anchor="t" anchorCtr="0">
            <a:noAutofit/>
          </a:bodyPr>
          <a:lstStyle/>
          <a:p>
            <a:pPr algn="ctr">
              <a:buClr>
                <a:srgbClr val="000000"/>
              </a:buClr>
            </a:pPr>
            <a:endParaRPr sz="1600" kern="0" dirty="0">
              <a:solidFill>
                <a:srgbClr val="000000"/>
              </a:solidFill>
              <a:latin typeface="Arial"/>
              <a:cs typeface="Arial"/>
              <a:sym typeface="Arial"/>
            </a:endParaRPr>
          </a:p>
          <a:p>
            <a:pPr>
              <a:buClr>
                <a:srgbClr val="000000"/>
              </a:buClr>
            </a:pPr>
            <a:endParaRPr sz="2800" kern="0" dirty="0">
              <a:solidFill>
                <a:srgbClr val="000000"/>
              </a:solidFill>
              <a:latin typeface="Calibri"/>
              <a:ea typeface="Calibri"/>
              <a:cs typeface="Calibri"/>
              <a:sym typeface="Calibri"/>
            </a:endParaRPr>
          </a:p>
          <a:p>
            <a:pPr marL="342900" indent="-342900">
              <a:lnSpc>
                <a:spcPct val="150000"/>
              </a:lnSpc>
              <a:buClr>
                <a:srgbClr val="000000"/>
              </a:buClr>
              <a:buSzPts val="2400"/>
              <a:buFont typeface="Arial"/>
              <a:buChar char="•"/>
            </a:pPr>
            <a:r>
              <a:rPr lang="en" sz="2800" b="1" dirty="0">
                <a:solidFill>
                  <a:srgbClr val="999999"/>
                </a:solidFill>
                <a:latin typeface="Calibri"/>
                <a:cs typeface="Calibri"/>
                <a:sym typeface="Calibri"/>
              </a:rPr>
              <a:t>Background</a:t>
            </a:r>
            <a:endParaRPr sz="2800" b="1" dirty="0">
              <a:solidFill>
                <a:srgbClr val="999999"/>
              </a:solidFill>
              <a:latin typeface="Calibri"/>
              <a:cs typeface="Calibri"/>
              <a:sym typeface="Arial"/>
            </a:endParaRPr>
          </a:p>
          <a:p>
            <a:pPr marL="342900" indent="-342900">
              <a:lnSpc>
                <a:spcPct val="150000"/>
              </a:lnSpc>
              <a:buClr>
                <a:srgbClr val="999999"/>
              </a:buClr>
              <a:buSzPts val="2400"/>
              <a:buFont typeface="Arial"/>
              <a:buChar char="•"/>
            </a:pPr>
            <a:r>
              <a:rPr lang="en-US" altLang="zh-CN" sz="2800" b="1" dirty="0">
                <a:solidFill>
                  <a:srgbClr val="999999"/>
                </a:solidFill>
                <a:latin typeface="Calibri"/>
                <a:cs typeface="Calibri"/>
                <a:sym typeface="Calibri"/>
              </a:rPr>
              <a:t>Related work</a:t>
            </a:r>
            <a:r>
              <a:rPr lang="en" sz="2800" b="1" dirty="0">
                <a:solidFill>
                  <a:srgbClr val="999999"/>
                </a:solidFill>
                <a:latin typeface="Calibri"/>
                <a:cs typeface="Calibri"/>
                <a:sym typeface="Calibri"/>
              </a:rPr>
              <a:t> </a:t>
            </a:r>
            <a:endParaRPr sz="2800" b="1" dirty="0">
              <a:solidFill>
                <a:srgbClr val="999999"/>
              </a:solidFill>
              <a:latin typeface="Calibri"/>
              <a:cs typeface="Calibri"/>
              <a:sym typeface="Arial"/>
            </a:endParaRPr>
          </a:p>
          <a:p>
            <a:pPr marL="342900" indent="-342900">
              <a:lnSpc>
                <a:spcPct val="150000"/>
              </a:lnSpc>
              <a:buClr>
                <a:srgbClr val="999999"/>
              </a:buClr>
              <a:buSzPts val="2400"/>
              <a:buFont typeface="Arial"/>
              <a:buChar char="•"/>
            </a:pPr>
            <a:r>
              <a:rPr lang="en-US" sz="2800" b="1" kern="0" dirty="0">
                <a:solidFill>
                  <a:srgbClr val="000000"/>
                </a:solidFill>
                <a:latin typeface="Calibri"/>
                <a:cs typeface="Calibri"/>
                <a:sym typeface="Calibri"/>
              </a:rPr>
              <a:t>Approach</a:t>
            </a:r>
          </a:p>
          <a:p>
            <a:pPr marL="342900" indent="-342900">
              <a:lnSpc>
                <a:spcPct val="150000"/>
              </a:lnSpc>
              <a:buClr>
                <a:srgbClr val="999999"/>
              </a:buClr>
              <a:buSzPts val="2400"/>
              <a:buFont typeface="Arial"/>
              <a:buChar char="•"/>
            </a:pPr>
            <a:r>
              <a:rPr lang="en-US" sz="2800" b="1" dirty="0">
                <a:solidFill>
                  <a:srgbClr val="999999"/>
                </a:solidFill>
                <a:latin typeface="Calibri"/>
                <a:ea typeface="Calibri"/>
                <a:cs typeface="Calibri"/>
                <a:sym typeface="Calibri"/>
              </a:rPr>
              <a:t>Experiments</a:t>
            </a:r>
          </a:p>
          <a:p>
            <a:pPr marL="342900" indent="-342900">
              <a:lnSpc>
                <a:spcPct val="150000"/>
              </a:lnSpc>
              <a:buClr>
                <a:srgbClr val="999999"/>
              </a:buClr>
              <a:buSzPts val="2400"/>
              <a:buFont typeface="Arial"/>
              <a:buChar char="•"/>
            </a:pPr>
            <a:r>
              <a:rPr lang="en-US" sz="2800" b="1" kern="0" dirty="0">
                <a:solidFill>
                  <a:srgbClr val="999999"/>
                </a:solidFill>
                <a:latin typeface="Calibri"/>
                <a:ea typeface="Calibri"/>
                <a:cs typeface="Calibri"/>
                <a:sym typeface="Calibri"/>
              </a:rPr>
              <a:t>Conclusion &amp; future work</a:t>
            </a:r>
            <a:endParaRPr sz="1400" kern="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091626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90472-B239-2746-B536-16595756778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Overall Model Architecture</a:t>
            </a:r>
            <a:endParaRPr lang="en-US" sz="3200" kern="1200" dirty="0">
              <a:solidFill>
                <a:schemeClr val="bg1"/>
              </a:solidFill>
              <a:latin typeface="+mj-lt"/>
              <a:ea typeface="+mj-ea"/>
              <a:cs typeface="+mj-cs"/>
            </a:endParaRPr>
          </a:p>
        </p:txBody>
      </p:sp>
      <p:pic>
        <p:nvPicPr>
          <p:cNvPr id="4" name="Content Placeholder 3" descr="A picture containing clock&#10;&#10;Description automatically generated">
            <a:extLst>
              <a:ext uri="{FF2B5EF4-FFF2-40B4-BE49-F238E27FC236}">
                <a16:creationId xmlns:a16="http://schemas.microsoft.com/office/drawing/2014/main" id="{1D4E109E-ED78-0B47-8614-EC075251D349}"/>
              </a:ext>
            </a:extLst>
          </p:cNvPr>
          <p:cNvPicPr>
            <a:picLocks noGrp="1" noChangeAspect="1"/>
          </p:cNvPicPr>
          <p:nvPr>
            <p:ph idx="1"/>
          </p:nvPr>
        </p:nvPicPr>
        <p:blipFill>
          <a:blip r:embed="rId2"/>
          <a:stretch>
            <a:fillRect/>
          </a:stretch>
        </p:blipFill>
        <p:spPr>
          <a:xfrm>
            <a:off x="1992548" y="1484248"/>
            <a:ext cx="8504764" cy="5229942"/>
          </a:xfrm>
        </p:spPr>
      </p:pic>
    </p:spTree>
    <p:extLst>
      <p:ext uri="{BB962C8B-B14F-4D97-AF65-F5344CB8AC3E}">
        <p14:creationId xmlns:p14="http://schemas.microsoft.com/office/powerpoint/2010/main" val="2990011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90472-B239-2746-B536-16595756778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Deep Answer Alignment</a:t>
            </a:r>
            <a:endParaRPr lang="en-US" sz="3200" kern="1200" dirty="0">
              <a:solidFill>
                <a:schemeClr val="bg1"/>
              </a:solidFill>
              <a:latin typeface="+mj-lt"/>
              <a:ea typeface="+mj-ea"/>
              <a:cs typeface="+mj-cs"/>
            </a:endParaRPr>
          </a:p>
        </p:txBody>
      </p:sp>
      <p:sp>
        <p:nvSpPr>
          <p:cNvPr id="9" name="Content Placeholder 8">
            <a:extLst>
              <a:ext uri="{FF2B5EF4-FFF2-40B4-BE49-F238E27FC236}">
                <a16:creationId xmlns:a16="http://schemas.microsoft.com/office/drawing/2014/main" id="{2A251C8F-A756-8346-A163-B4C590C86D0A}"/>
              </a:ext>
            </a:extLst>
          </p:cNvPr>
          <p:cNvSpPr>
            <a:spLocks noGrp="1"/>
          </p:cNvSpPr>
          <p:nvPr>
            <p:ph idx="1"/>
          </p:nvPr>
        </p:nvSpPr>
        <p:spPr/>
        <p:txBody>
          <a:bodyPr>
            <a:normAutofit fontScale="92500" lnSpcReduction="20000"/>
          </a:bodyPr>
          <a:lstStyle/>
          <a:p>
            <a:pPr>
              <a:buFont typeface="Wingdings" pitchFamily="2" charset="2"/>
              <a:buChar char="Ø"/>
            </a:pPr>
            <a:r>
              <a:rPr lang="en-US" altLang="zh-CN" dirty="0">
                <a:latin typeface="Calibri" panose="020F0502020204030204" pitchFamily="34" charset="0"/>
                <a:cs typeface="Calibri" panose="020F0502020204030204" pitchFamily="34" charset="0"/>
              </a:rPr>
              <a:t>Motivation: </a:t>
            </a:r>
          </a:p>
          <a:p>
            <a:pPr lvl="1">
              <a:buFont typeface="Wingdings" pitchFamily="2" charset="2"/>
              <a:buChar char="q"/>
            </a:pPr>
            <a:r>
              <a:rPr lang="en-US" altLang="zh-CN" dirty="0">
                <a:latin typeface="Calibri" panose="020F0502020204030204" pitchFamily="34" charset="0"/>
                <a:cs typeface="Calibri" panose="020F0502020204030204" pitchFamily="34" charset="0"/>
              </a:rPr>
              <a:t> </a:t>
            </a:r>
            <a:r>
              <a:rPr lang="en-US" altLang="zh-CN" sz="2600" dirty="0">
                <a:latin typeface="Calibri" panose="020F0502020204030204" pitchFamily="34" charset="0"/>
                <a:cs typeface="Calibri" panose="020F0502020204030204" pitchFamily="34" charset="0"/>
              </a:rPr>
              <a:t>Answer information is crucial for generating relevant and high quality questions from a passage.</a:t>
            </a:r>
          </a:p>
          <a:p>
            <a:pPr lvl="1">
              <a:buFont typeface="Wingdings" pitchFamily="2" charset="2"/>
              <a:buChar char="q"/>
            </a:pPr>
            <a:r>
              <a:rPr lang="en-US" altLang="zh-CN" sz="2600" dirty="0">
                <a:latin typeface="Calibri" panose="020F0502020204030204" pitchFamily="34" charset="0"/>
                <a:cs typeface="Calibri" panose="020F0502020204030204" pitchFamily="34" charset="0"/>
              </a:rPr>
              <a:t> We explicitly model the global interactions among them in the embedding space.</a:t>
            </a:r>
          </a:p>
          <a:p>
            <a:pPr lvl="1">
              <a:buFont typeface="Wingdings" pitchFamily="2" charset="2"/>
              <a:buChar char="q"/>
            </a:pPr>
            <a:endParaRPr lang="en-US" altLang="zh-CN" sz="2600" dirty="0">
              <a:latin typeface="Calibri" panose="020F0502020204030204" pitchFamily="34" charset="0"/>
              <a:cs typeface="Calibri" panose="020F0502020204030204" pitchFamily="34" charset="0"/>
            </a:endParaRPr>
          </a:p>
          <a:p>
            <a:pPr>
              <a:buFont typeface="Wingdings" pitchFamily="2" charset="2"/>
              <a:buChar char="Ø"/>
            </a:pPr>
            <a:r>
              <a:rPr lang="en-US" altLang="zh-CN" dirty="0">
                <a:latin typeface="Calibri" panose="020F0502020204030204" pitchFamily="34" charset="0"/>
                <a:cs typeface="Calibri" panose="020F0502020204030204" pitchFamily="34" charset="0"/>
              </a:rPr>
              <a:t>A</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d</a:t>
            </a:r>
            <a:r>
              <a:rPr lang="en-US" dirty="0">
                <a:latin typeface="Calibri" panose="020F0502020204030204" pitchFamily="34" charset="0"/>
                <a:cs typeface="Calibri" panose="020F0502020204030204" pitchFamily="34" charset="0"/>
              </a:rPr>
              <a:t>eep </a:t>
            </a:r>
            <a:r>
              <a:rPr lang="en-US" altLang="zh-CN" dirty="0">
                <a:latin typeface="Calibri" panose="020F0502020204030204" pitchFamily="34" charset="0"/>
                <a:cs typeface="Calibri" panose="020F0502020204030204" pitchFamily="34" charset="0"/>
              </a:rPr>
              <a:t>a</a:t>
            </a:r>
            <a:r>
              <a:rPr lang="en-US" dirty="0">
                <a:latin typeface="Calibri" panose="020F0502020204030204" pitchFamily="34" charset="0"/>
                <a:cs typeface="Calibri" panose="020F0502020204030204" pitchFamily="34" charset="0"/>
              </a:rPr>
              <a:t>lignment </a:t>
            </a:r>
            <a:r>
              <a:rPr lang="en-US" altLang="zh-CN" dirty="0">
                <a:latin typeface="Calibri" panose="020F0502020204030204" pitchFamily="34" charset="0"/>
                <a:cs typeface="Calibri" panose="020F0502020204030204" pitchFamily="34" charset="0"/>
              </a:rPr>
              <a:t>n</a:t>
            </a:r>
            <a:r>
              <a:rPr lang="en-US" dirty="0">
                <a:latin typeface="Calibri" panose="020F0502020204030204" pitchFamily="34" charset="0"/>
                <a:cs typeface="Calibri" panose="020F0502020204030204" pitchFamily="34" charset="0"/>
              </a:rPr>
              <a:t>etwork for </a:t>
            </a:r>
            <a:r>
              <a:rPr lang="en-US" dirty="0">
                <a:solidFill>
                  <a:srgbClr val="FF0000"/>
                </a:solidFill>
                <a:latin typeface="Calibri" panose="020F0502020204030204" pitchFamily="34" charset="0"/>
                <a:cs typeface="Calibri" panose="020F0502020204030204" pitchFamily="34" charset="0"/>
              </a:rPr>
              <a:t>incorporating </a:t>
            </a:r>
            <a:r>
              <a:rPr lang="en-US" altLang="zh-CN" dirty="0">
                <a:solidFill>
                  <a:srgbClr val="FF0000"/>
                </a:solidFill>
                <a:latin typeface="Calibri" panose="020F0502020204030204" pitchFamily="34" charset="0"/>
                <a:cs typeface="Calibri" panose="020F0502020204030204" pitchFamily="34" charset="0"/>
              </a:rPr>
              <a:t>the</a:t>
            </a:r>
            <a:r>
              <a:rPr lang="zh-CN" altLang="en-US" dirty="0">
                <a:solidFill>
                  <a:srgbClr val="FF0000"/>
                </a:solidFill>
                <a:latin typeface="Calibri" panose="020F0502020204030204" pitchFamily="34" charset="0"/>
                <a:cs typeface="Calibri" panose="020F0502020204030204" pitchFamily="34" charset="0"/>
              </a:rPr>
              <a:t> </a:t>
            </a:r>
            <a:r>
              <a:rPr lang="en-US" dirty="0">
                <a:solidFill>
                  <a:srgbClr val="FF0000"/>
                </a:solidFill>
                <a:latin typeface="Calibri" panose="020F0502020204030204" pitchFamily="34" charset="0"/>
                <a:cs typeface="Calibri" panose="020F0502020204030204" pitchFamily="34" charset="0"/>
              </a:rPr>
              <a:t>answer information </a:t>
            </a:r>
            <a:r>
              <a:rPr lang="en-US" dirty="0">
                <a:latin typeface="Calibri" panose="020F0502020204030204" pitchFamily="34" charset="0"/>
                <a:cs typeface="Calibri" panose="020F0502020204030204" pitchFamily="34" charset="0"/>
              </a:rPr>
              <a:t>into passage</a:t>
            </a:r>
            <a:r>
              <a:rPr lang="en-US" altLang="zh-CN" dirty="0">
                <a:latin typeface="Calibri" panose="020F0502020204030204" pitchFamily="34" charset="0"/>
                <a:cs typeface="Calibri" panose="020F0502020204030204" pitchFamily="34" charset="0"/>
              </a:rPr>
              <a:t>s with multiple granularity levels.</a:t>
            </a:r>
          </a:p>
          <a:p>
            <a:pPr>
              <a:buFont typeface="Wingdings" pitchFamily="2" charset="2"/>
              <a:buChar char="Ø"/>
            </a:pPr>
            <a:endParaRPr lang="en-US" altLang="zh-CN" dirty="0">
              <a:latin typeface="Calibri" panose="020F0502020204030204" pitchFamily="34" charset="0"/>
              <a:cs typeface="Calibri" panose="020F0502020204030204" pitchFamily="34" charset="0"/>
            </a:endParaRPr>
          </a:p>
          <a:p>
            <a:pPr>
              <a:buFont typeface="Wingdings" pitchFamily="2" charset="2"/>
              <a:buChar char="Ø"/>
            </a:pPr>
            <a:r>
              <a:rPr lang="en-US" altLang="zh-CN" dirty="0">
                <a:latin typeface="Calibri" panose="020F0502020204030204" pitchFamily="34" charset="0"/>
                <a:cs typeface="Calibri" panose="020F0502020204030204" pitchFamily="34" charset="0"/>
              </a:rPr>
              <a:t>W</a:t>
            </a:r>
            <a:r>
              <a:rPr lang="en-US" dirty="0">
                <a:latin typeface="Calibri" panose="020F0502020204030204" pitchFamily="34" charset="0"/>
                <a:cs typeface="Calibri" panose="020F0502020204030204" pitchFamily="34" charset="0"/>
              </a:rPr>
              <a:t>e perform attention-based </a:t>
            </a:r>
            <a:r>
              <a:rPr lang="en-US" dirty="0">
                <a:solidFill>
                  <a:srgbClr val="FF0000"/>
                </a:solidFill>
                <a:latin typeface="Calibri" panose="020F0502020204030204" pitchFamily="34" charset="0"/>
                <a:cs typeface="Calibri" panose="020F0502020204030204" pitchFamily="34" charset="0"/>
              </a:rPr>
              <a:t>soft-alignment</a:t>
            </a:r>
            <a:r>
              <a:rPr lang="en-US" dirty="0">
                <a:latin typeface="Calibri" panose="020F0502020204030204" pitchFamily="34" charset="0"/>
                <a:cs typeface="Calibri" panose="020F0502020204030204" pitchFamily="34" charset="0"/>
              </a:rPr>
              <a:t> at </a:t>
            </a:r>
            <a:r>
              <a:rPr lang="en-US" altLang="zh-CN" dirty="0">
                <a:latin typeface="Calibri" panose="020F0502020204030204" pitchFamily="34" charset="0"/>
                <a:cs typeface="Calibri" panose="020F0502020204030204" pitchFamily="34" charset="0"/>
              </a:rPr>
              <a:t>both</a:t>
            </a:r>
            <a:r>
              <a:rPr lang="zh-CN" altLang="en-US"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the </a:t>
            </a:r>
            <a:r>
              <a:rPr lang="en-US" dirty="0">
                <a:solidFill>
                  <a:srgbClr val="FF0000"/>
                </a:solidFill>
                <a:latin typeface="Calibri" panose="020F0502020204030204" pitchFamily="34" charset="0"/>
                <a:cs typeface="Calibri" panose="020F0502020204030204" pitchFamily="34" charset="0"/>
              </a:rPr>
              <a:t>word level</a:t>
            </a:r>
            <a:r>
              <a:rPr lang="zh-CN" altLang="en-US" dirty="0">
                <a:solidFill>
                  <a:srgbClr val="FF0000"/>
                </a:solidFill>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and</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the</a:t>
            </a:r>
            <a:r>
              <a:rPr lang="zh-CN" altLang="en-US" dirty="0">
                <a:latin typeface="Calibri" panose="020F0502020204030204" pitchFamily="34" charset="0"/>
                <a:cs typeface="Calibri" panose="020F0502020204030204" pitchFamily="34" charset="0"/>
              </a:rPr>
              <a:t> </a:t>
            </a:r>
            <a:r>
              <a:rPr lang="en-US" dirty="0">
                <a:solidFill>
                  <a:srgbClr val="FF0000"/>
                </a:solidFill>
              </a:rPr>
              <a:t>contextual</a:t>
            </a:r>
            <a:r>
              <a:rPr lang="en-US" dirty="0">
                <a:solidFill>
                  <a:srgbClr val="FF0000"/>
                </a:solidFill>
                <a:latin typeface="Calibri" panose="020F0502020204030204" pitchFamily="34" charset="0"/>
                <a:cs typeface="Calibri" panose="020F0502020204030204" pitchFamily="34" charset="0"/>
              </a:rPr>
              <a:t> level</a:t>
            </a:r>
            <a:r>
              <a:rPr lang="en-US" dirty="0">
                <a:latin typeface="Calibri" panose="020F0502020204030204" pitchFamily="34" charset="0"/>
                <a:cs typeface="Calibri" panose="020F0502020204030204" pitchFamily="34" charset="0"/>
              </a:rPr>
              <a:t>.</a:t>
            </a:r>
          </a:p>
          <a:p>
            <a:pPr lvl="1">
              <a:buFont typeface="Wingdings" pitchFamily="2" charset="2"/>
              <a:buChar char="q"/>
            </a:pPr>
            <a:r>
              <a:rPr lang="en-US" dirty="0">
                <a:latin typeface="Calibri" panose="020F0502020204030204" pitchFamily="34" charset="0"/>
                <a:cs typeface="Calibri" panose="020F0502020204030204" pitchFamily="34" charset="0"/>
              </a:rPr>
              <a:t> </a:t>
            </a:r>
            <a:r>
              <a:rPr lang="en-US" sz="2600" dirty="0">
                <a:latin typeface="Calibri" panose="020F0502020204030204" pitchFamily="34" charset="0"/>
                <a:cs typeface="Calibri" panose="020F0502020204030204" pitchFamily="34" charset="0"/>
              </a:rPr>
              <a:t>Multiple levels of alignments can help learn hierarchical representations.</a:t>
            </a:r>
          </a:p>
        </p:txBody>
      </p:sp>
    </p:spTree>
    <p:extLst>
      <p:ext uri="{BB962C8B-B14F-4D97-AF65-F5344CB8AC3E}">
        <p14:creationId xmlns:p14="http://schemas.microsoft.com/office/powerpoint/2010/main" val="169071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90472-B239-2746-B536-16595756778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Deep Answer Alignment (cont’d)</a:t>
            </a:r>
            <a:endParaRPr lang="en-US" sz="3200" kern="1200" dirty="0">
              <a:solidFill>
                <a:schemeClr val="bg1"/>
              </a:solidFill>
              <a:latin typeface="+mj-lt"/>
              <a:ea typeface="+mj-ea"/>
              <a:cs typeface="+mj-cs"/>
            </a:endParaRPr>
          </a:p>
        </p:txBody>
      </p:sp>
      <p:pic>
        <p:nvPicPr>
          <p:cNvPr id="7" name="Content Placeholder 6" descr="A picture containing drawing, train&#10;&#10;Description automatically generated">
            <a:extLst>
              <a:ext uri="{FF2B5EF4-FFF2-40B4-BE49-F238E27FC236}">
                <a16:creationId xmlns:a16="http://schemas.microsoft.com/office/drawing/2014/main" id="{41D0957C-EEC4-3847-B0B5-C22651C1EB6F}"/>
              </a:ext>
            </a:extLst>
          </p:cNvPr>
          <p:cNvPicPr>
            <a:picLocks noGrp="1" noChangeAspect="1"/>
          </p:cNvPicPr>
          <p:nvPr>
            <p:ph idx="1"/>
          </p:nvPr>
        </p:nvPicPr>
        <p:blipFill>
          <a:blip r:embed="rId3"/>
          <a:stretch>
            <a:fillRect/>
          </a:stretch>
        </p:blipFill>
        <p:spPr>
          <a:xfrm>
            <a:off x="1996226" y="1690692"/>
            <a:ext cx="7881920" cy="2613166"/>
          </a:xfrm>
        </p:spPr>
      </p:pic>
      <p:grpSp>
        <p:nvGrpSpPr>
          <p:cNvPr id="12" name="Group 11">
            <a:extLst>
              <a:ext uri="{FF2B5EF4-FFF2-40B4-BE49-F238E27FC236}">
                <a16:creationId xmlns:a16="http://schemas.microsoft.com/office/drawing/2014/main" id="{C4D53DC2-86DF-D547-84F1-C92A84FDDA97}"/>
              </a:ext>
            </a:extLst>
          </p:cNvPr>
          <p:cNvGrpSpPr/>
          <p:nvPr/>
        </p:nvGrpSpPr>
        <p:grpSpPr>
          <a:xfrm>
            <a:off x="9449904" y="1455545"/>
            <a:ext cx="2421968" cy="744837"/>
            <a:chOff x="9460991" y="1607298"/>
            <a:chExt cx="2671348" cy="806790"/>
          </a:xfrm>
        </p:grpSpPr>
        <p:sp>
          <p:nvSpPr>
            <p:cNvPr id="8" name="TextBox 7">
              <a:extLst>
                <a:ext uri="{FF2B5EF4-FFF2-40B4-BE49-F238E27FC236}">
                  <a16:creationId xmlns:a16="http://schemas.microsoft.com/office/drawing/2014/main" id="{229683FB-B984-504F-B0B2-2B06D7E31DFE}"/>
                </a:ext>
              </a:extLst>
            </p:cNvPr>
            <p:cNvSpPr txBox="1"/>
            <p:nvPr/>
          </p:nvSpPr>
          <p:spPr>
            <a:xfrm>
              <a:off x="9670719" y="1607298"/>
              <a:ext cx="2461620" cy="806790"/>
            </a:xfrm>
            <a:prstGeom prst="rect">
              <a:avLst/>
            </a:prstGeom>
            <a:noFill/>
          </p:spPr>
          <p:txBody>
            <a:bodyPr wrap="none" rtlCol="0">
              <a:spAutoFit/>
            </a:bodyPr>
            <a:lstStyle/>
            <a:p>
              <a:r>
                <a:rPr lang="en-US" sz="2400" dirty="0"/>
                <a:t>denotes passage</a:t>
              </a:r>
            </a:p>
            <a:p>
              <a:r>
                <a:rPr lang="en-US" sz="2400" dirty="0"/>
                <a:t>denotes answer</a:t>
              </a:r>
            </a:p>
          </p:txBody>
        </p:sp>
        <p:pic>
          <p:nvPicPr>
            <p:cNvPr id="10" name="Picture 9">
              <a:extLst>
                <a:ext uri="{FF2B5EF4-FFF2-40B4-BE49-F238E27FC236}">
                  <a16:creationId xmlns:a16="http://schemas.microsoft.com/office/drawing/2014/main" id="{937EDAF8-28BB-214A-A909-FF5AF23B9F46}"/>
                </a:ext>
              </a:extLst>
            </p:cNvPr>
            <p:cNvPicPr>
              <a:picLocks noChangeAspect="1"/>
            </p:cNvPicPr>
            <p:nvPr/>
          </p:nvPicPr>
          <p:blipFill>
            <a:blip r:embed="rId4"/>
            <a:stretch>
              <a:fillRect/>
            </a:stretch>
          </p:blipFill>
          <p:spPr>
            <a:xfrm>
              <a:off x="9460991" y="1769290"/>
              <a:ext cx="221919" cy="266303"/>
            </a:xfrm>
            <a:prstGeom prst="rect">
              <a:avLst/>
            </a:prstGeom>
          </p:spPr>
        </p:pic>
        <p:pic>
          <p:nvPicPr>
            <p:cNvPr id="11" name="Picture 10">
              <a:extLst>
                <a:ext uri="{FF2B5EF4-FFF2-40B4-BE49-F238E27FC236}">
                  <a16:creationId xmlns:a16="http://schemas.microsoft.com/office/drawing/2014/main" id="{D01D7666-2BC4-7D48-A1A6-FB95224D670C}"/>
                </a:ext>
              </a:extLst>
            </p:cNvPr>
            <p:cNvPicPr>
              <a:picLocks noChangeAspect="1"/>
            </p:cNvPicPr>
            <p:nvPr/>
          </p:nvPicPr>
          <p:blipFill>
            <a:blip r:embed="rId5"/>
            <a:stretch>
              <a:fillRect/>
            </a:stretch>
          </p:blipFill>
          <p:spPr>
            <a:xfrm>
              <a:off x="9464000" y="2159626"/>
              <a:ext cx="215900" cy="215900"/>
            </a:xfrm>
            <a:prstGeom prst="rect">
              <a:avLst/>
            </a:prstGeom>
          </p:spPr>
        </p:pic>
      </p:grpSp>
      <p:grpSp>
        <p:nvGrpSpPr>
          <p:cNvPr id="25" name="Group 24">
            <a:extLst>
              <a:ext uri="{FF2B5EF4-FFF2-40B4-BE49-F238E27FC236}">
                <a16:creationId xmlns:a16="http://schemas.microsoft.com/office/drawing/2014/main" id="{A8CC2813-14F4-AC4E-A970-197CCF94BB68}"/>
              </a:ext>
            </a:extLst>
          </p:cNvPr>
          <p:cNvGrpSpPr/>
          <p:nvPr/>
        </p:nvGrpSpPr>
        <p:grpSpPr>
          <a:xfrm>
            <a:off x="484697" y="4331370"/>
            <a:ext cx="11082263" cy="2428106"/>
            <a:chOff x="22784" y="4529336"/>
            <a:chExt cx="11082263" cy="2428106"/>
          </a:xfrm>
        </p:grpSpPr>
        <p:pic>
          <p:nvPicPr>
            <p:cNvPr id="5" name="Picture 4">
              <a:extLst>
                <a:ext uri="{FF2B5EF4-FFF2-40B4-BE49-F238E27FC236}">
                  <a16:creationId xmlns:a16="http://schemas.microsoft.com/office/drawing/2014/main" id="{CE0D7785-C753-1144-A715-425AE1245A86}"/>
                </a:ext>
              </a:extLst>
            </p:cNvPr>
            <p:cNvPicPr>
              <a:picLocks noChangeAspect="1"/>
            </p:cNvPicPr>
            <p:nvPr/>
          </p:nvPicPr>
          <p:blipFill>
            <a:blip r:embed="rId6"/>
            <a:stretch>
              <a:fillRect/>
            </a:stretch>
          </p:blipFill>
          <p:spPr>
            <a:xfrm>
              <a:off x="1761424" y="5511784"/>
              <a:ext cx="9343623" cy="543105"/>
            </a:xfrm>
            <a:prstGeom prst="rect">
              <a:avLst/>
            </a:prstGeom>
          </p:spPr>
        </p:pic>
        <p:pic>
          <p:nvPicPr>
            <p:cNvPr id="6" name="Picture 5">
              <a:extLst>
                <a:ext uri="{FF2B5EF4-FFF2-40B4-BE49-F238E27FC236}">
                  <a16:creationId xmlns:a16="http://schemas.microsoft.com/office/drawing/2014/main" id="{CCBCCBCE-1E2B-AB45-A07C-546A759E19E8}"/>
                </a:ext>
              </a:extLst>
            </p:cNvPr>
            <p:cNvPicPr>
              <a:picLocks noChangeAspect="1"/>
            </p:cNvPicPr>
            <p:nvPr/>
          </p:nvPicPr>
          <p:blipFill>
            <a:blip r:embed="rId7"/>
            <a:stretch>
              <a:fillRect/>
            </a:stretch>
          </p:blipFill>
          <p:spPr>
            <a:xfrm>
              <a:off x="3436220" y="6081718"/>
              <a:ext cx="5094972" cy="635630"/>
            </a:xfrm>
            <a:prstGeom prst="rect">
              <a:avLst/>
            </a:prstGeom>
          </p:spPr>
        </p:pic>
        <p:sp>
          <p:nvSpPr>
            <p:cNvPr id="3" name="TextBox 2">
              <a:extLst>
                <a:ext uri="{FF2B5EF4-FFF2-40B4-BE49-F238E27FC236}">
                  <a16:creationId xmlns:a16="http://schemas.microsoft.com/office/drawing/2014/main" id="{8031550D-466E-484F-A07C-734EFC01E0A7}"/>
                </a:ext>
              </a:extLst>
            </p:cNvPr>
            <p:cNvSpPr txBox="1"/>
            <p:nvPr/>
          </p:nvSpPr>
          <p:spPr>
            <a:xfrm>
              <a:off x="1181221" y="6034112"/>
              <a:ext cx="1862462" cy="923330"/>
            </a:xfrm>
            <a:prstGeom prst="rect">
              <a:avLst/>
            </a:prstGeom>
            <a:noFill/>
          </p:spPr>
          <p:txBody>
            <a:bodyPr wrap="square" rtlCol="0">
              <a:spAutoFit/>
            </a:bodyPr>
            <a:lstStyle/>
            <a:p>
              <a:r>
                <a:rPr lang="en-US" dirty="0">
                  <a:solidFill>
                    <a:schemeClr val="accent1"/>
                  </a:solidFill>
                </a:rPr>
                <a:t>Step1: compute passage-answer attention matrix</a:t>
              </a:r>
            </a:p>
          </p:txBody>
        </p:sp>
        <p:sp>
          <p:nvSpPr>
            <p:cNvPr id="4" name="TextBox 3">
              <a:extLst>
                <a:ext uri="{FF2B5EF4-FFF2-40B4-BE49-F238E27FC236}">
                  <a16:creationId xmlns:a16="http://schemas.microsoft.com/office/drawing/2014/main" id="{0122662C-12D1-D441-ACA8-FF9C41183F95}"/>
                </a:ext>
              </a:extLst>
            </p:cNvPr>
            <p:cNvSpPr txBox="1"/>
            <p:nvPr/>
          </p:nvSpPr>
          <p:spPr>
            <a:xfrm>
              <a:off x="7183223" y="4529336"/>
              <a:ext cx="2526383" cy="646331"/>
            </a:xfrm>
            <a:prstGeom prst="rect">
              <a:avLst/>
            </a:prstGeom>
            <a:noFill/>
          </p:spPr>
          <p:txBody>
            <a:bodyPr wrap="square" rtlCol="0">
              <a:spAutoFit/>
            </a:bodyPr>
            <a:lstStyle/>
            <a:p>
              <a:r>
                <a:rPr lang="en-US" dirty="0">
                  <a:solidFill>
                    <a:schemeClr val="accent1"/>
                  </a:solidFill>
                </a:rPr>
                <a:t>Step 2: compute aligned answer embeddings</a:t>
              </a:r>
            </a:p>
          </p:txBody>
        </p:sp>
        <p:sp>
          <p:nvSpPr>
            <p:cNvPr id="9" name="TextBox 8">
              <a:extLst>
                <a:ext uri="{FF2B5EF4-FFF2-40B4-BE49-F238E27FC236}">
                  <a16:creationId xmlns:a16="http://schemas.microsoft.com/office/drawing/2014/main" id="{38288657-A5B5-5D48-BA99-806690392223}"/>
                </a:ext>
              </a:extLst>
            </p:cNvPr>
            <p:cNvSpPr txBox="1"/>
            <p:nvPr/>
          </p:nvSpPr>
          <p:spPr>
            <a:xfrm>
              <a:off x="22784" y="4864712"/>
              <a:ext cx="2371623" cy="646331"/>
            </a:xfrm>
            <a:prstGeom prst="rect">
              <a:avLst/>
            </a:prstGeom>
            <a:noFill/>
          </p:spPr>
          <p:txBody>
            <a:bodyPr wrap="square" rtlCol="0">
              <a:spAutoFit/>
            </a:bodyPr>
            <a:lstStyle/>
            <a:p>
              <a:r>
                <a:rPr lang="en-US" dirty="0">
                  <a:solidFill>
                    <a:schemeClr val="accent1"/>
                  </a:solidFill>
                </a:rPr>
                <a:t>Step 3: compute final passage embeddings </a:t>
              </a:r>
            </a:p>
          </p:txBody>
        </p:sp>
        <p:cxnSp>
          <p:nvCxnSpPr>
            <p:cNvPr id="14" name="Straight Arrow Connector 13">
              <a:extLst>
                <a:ext uri="{FF2B5EF4-FFF2-40B4-BE49-F238E27FC236}">
                  <a16:creationId xmlns:a16="http://schemas.microsoft.com/office/drawing/2014/main" id="{BA6B4104-8972-EF4A-9DDE-8614B7BEB252}"/>
                </a:ext>
              </a:extLst>
            </p:cNvPr>
            <p:cNvCxnSpPr>
              <a:cxnSpLocks/>
              <a:endCxn id="5" idx="1"/>
            </p:cNvCxnSpPr>
            <p:nvPr/>
          </p:nvCxnSpPr>
          <p:spPr>
            <a:xfrm>
              <a:off x="1389672" y="5474732"/>
              <a:ext cx="371752" cy="308605"/>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2A6C496-11AA-0B49-9EC5-450C255A9790}"/>
                </a:ext>
              </a:extLst>
            </p:cNvPr>
            <p:cNvCxnSpPr>
              <a:cxnSpLocks/>
            </p:cNvCxnSpPr>
            <p:nvPr/>
          </p:nvCxnSpPr>
          <p:spPr>
            <a:xfrm>
              <a:off x="2931736" y="6357278"/>
              <a:ext cx="504484"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AD36DBA-C32A-9E4B-B320-55E9E0A43461}"/>
                </a:ext>
              </a:extLst>
            </p:cNvPr>
            <p:cNvCxnSpPr>
              <a:cxnSpLocks/>
            </p:cNvCxnSpPr>
            <p:nvPr/>
          </p:nvCxnSpPr>
          <p:spPr>
            <a:xfrm flipH="1">
              <a:off x="7965649" y="5203179"/>
              <a:ext cx="193791" cy="425855"/>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5BA63573-D042-0A49-BC23-03EA92ABE295}"/>
              </a:ext>
            </a:extLst>
          </p:cNvPr>
          <p:cNvSpPr txBox="1"/>
          <p:nvPr/>
        </p:nvSpPr>
        <p:spPr>
          <a:xfrm>
            <a:off x="146856" y="2535610"/>
            <a:ext cx="2076481" cy="923330"/>
          </a:xfrm>
          <a:prstGeom prst="rect">
            <a:avLst/>
          </a:prstGeom>
          <a:noFill/>
        </p:spPr>
        <p:txBody>
          <a:bodyPr wrap="square" rtlCol="0">
            <a:spAutoFit/>
          </a:bodyPr>
          <a:lstStyle/>
          <a:p>
            <a:r>
              <a:rPr lang="en-US" dirty="0"/>
              <a:t>Key-value representations of passage and answer</a:t>
            </a:r>
          </a:p>
        </p:txBody>
      </p:sp>
    </p:spTree>
    <p:extLst>
      <p:ext uri="{BB962C8B-B14F-4D97-AF65-F5344CB8AC3E}">
        <p14:creationId xmlns:p14="http://schemas.microsoft.com/office/powerpoint/2010/main" val="1890263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90472-B239-2746-B536-16595756778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Deep Answer Alignment – Word Level</a:t>
            </a:r>
            <a:endParaRPr lang="en-US" sz="3200" kern="1200" dirty="0">
              <a:solidFill>
                <a:schemeClr val="bg1"/>
              </a:solidFill>
              <a:latin typeface="+mj-lt"/>
              <a:ea typeface="+mj-ea"/>
              <a:cs typeface="+mj-cs"/>
            </a:endParaRPr>
          </a:p>
        </p:txBody>
      </p:sp>
      <p:sp>
        <p:nvSpPr>
          <p:cNvPr id="15" name="Content Placeholder 14">
            <a:extLst>
              <a:ext uri="{FF2B5EF4-FFF2-40B4-BE49-F238E27FC236}">
                <a16:creationId xmlns:a16="http://schemas.microsoft.com/office/drawing/2014/main" id="{F11B5E9D-A1D1-6F4B-8065-87DF0E260FB8}"/>
              </a:ext>
            </a:extLst>
          </p:cNvPr>
          <p:cNvSpPr>
            <a:spLocks noGrp="1"/>
          </p:cNvSpPr>
          <p:nvPr>
            <p:ph idx="1"/>
          </p:nvPr>
        </p:nvSpPr>
        <p:spPr/>
        <p:txBody>
          <a:bodyPr>
            <a:normAutofit/>
          </a:bodyPr>
          <a:lstStyle/>
          <a:p>
            <a:pPr>
              <a:buFont typeface="Wingdings" pitchFamily="2" charset="2"/>
              <a:buChar char="Ø"/>
            </a:pPr>
            <a:r>
              <a:rPr lang="en-US" dirty="0"/>
              <a:t>On the passage side</a:t>
            </a:r>
          </a:p>
          <a:p>
            <a:pPr lvl="1">
              <a:buFont typeface="Wingdings" pitchFamily="2" charset="2"/>
              <a:buChar char="q"/>
            </a:pPr>
            <a:r>
              <a:rPr lang="en-US" dirty="0"/>
              <a:t> We perform deep answer alignment between passage and answer based on their </a:t>
            </a:r>
            <a:r>
              <a:rPr lang="en-US" dirty="0">
                <a:solidFill>
                  <a:srgbClr val="FF0000"/>
                </a:solidFill>
              </a:rPr>
              <a:t>word embeddings </a:t>
            </a:r>
            <a:r>
              <a:rPr lang="en-US" dirty="0"/>
              <a:t>to obtain the passage embeddings      .</a:t>
            </a:r>
          </a:p>
          <a:p>
            <a:pPr lvl="1">
              <a:buFont typeface="Wingdings" pitchFamily="2" charset="2"/>
              <a:buChar char="q"/>
            </a:pPr>
            <a:r>
              <a:rPr lang="en-US" dirty="0"/>
              <a:t> A </a:t>
            </a:r>
            <a:r>
              <a:rPr lang="en-US" dirty="0" err="1"/>
              <a:t>BiLSTM</a:t>
            </a:r>
            <a:r>
              <a:rPr lang="en-US" dirty="0"/>
              <a:t> is applied to       to obtain </a:t>
            </a:r>
            <a:r>
              <a:rPr lang="en-US" dirty="0">
                <a:solidFill>
                  <a:srgbClr val="FF0000"/>
                </a:solidFill>
              </a:rPr>
              <a:t>contextualized passage embeddings</a:t>
            </a:r>
            <a:r>
              <a:rPr lang="en-US" dirty="0"/>
              <a:t>.</a:t>
            </a:r>
          </a:p>
          <a:p>
            <a:pPr>
              <a:buFont typeface="Wingdings" pitchFamily="2" charset="2"/>
              <a:buChar char="Ø"/>
            </a:pPr>
            <a:r>
              <a:rPr lang="en-US" dirty="0"/>
              <a:t>On the answer side</a:t>
            </a:r>
          </a:p>
          <a:p>
            <a:pPr lvl="1">
              <a:buFont typeface="Wingdings" pitchFamily="2" charset="2"/>
              <a:buChar char="q"/>
            </a:pPr>
            <a:r>
              <a:rPr lang="en-US" dirty="0"/>
              <a:t> A </a:t>
            </a:r>
            <a:r>
              <a:rPr lang="en-US" dirty="0" err="1"/>
              <a:t>BiLSTM</a:t>
            </a:r>
            <a:r>
              <a:rPr lang="en-US" dirty="0"/>
              <a:t> is applied to the answer </a:t>
            </a:r>
            <a:r>
              <a:rPr lang="en-US" dirty="0">
                <a:solidFill>
                  <a:srgbClr val="FF0000"/>
                </a:solidFill>
              </a:rPr>
              <a:t>word embedding </a:t>
            </a:r>
            <a:r>
              <a:rPr lang="en-US" dirty="0"/>
              <a:t>sequence to obtain the </a:t>
            </a:r>
            <a:r>
              <a:rPr lang="en-US" dirty="0">
                <a:solidFill>
                  <a:srgbClr val="FF0000"/>
                </a:solidFill>
              </a:rPr>
              <a:t>contextualized answer embeddings</a:t>
            </a:r>
            <a:r>
              <a:rPr lang="en-US" dirty="0"/>
              <a:t>.</a:t>
            </a:r>
          </a:p>
          <a:p>
            <a:pPr lvl="1"/>
            <a:endParaRPr lang="en-US" dirty="0"/>
          </a:p>
          <a:p>
            <a:endParaRPr lang="en-US" dirty="0"/>
          </a:p>
        </p:txBody>
      </p:sp>
      <p:pic>
        <p:nvPicPr>
          <p:cNvPr id="19" name="Picture 18">
            <a:extLst>
              <a:ext uri="{FF2B5EF4-FFF2-40B4-BE49-F238E27FC236}">
                <a16:creationId xmlns:a16="http://schemas.microsoft.com/office/drawing/2014/main" id="{098B7974-C157-9A43-82D7-19DEAB1FF40C}"/>
              </a:ext>
            </a:extLst>
          </p:cNvPr>
          <p:cNvPicPr>
            <a:picLocks noChangeAspect="1"/>
          </p:cNvPicPr>
          <p:nvPr/>
        </p:nvPicPr>
        <p:blipFill>
          <a:blip r:embed="rId3"/>
          <a:stretch>
            <a:fillRect/>
          </a:stretch>
        </p:blipFill>
        <p:spPr>
          <a:xfrm>
            <a:off x="8873766" y="2637147"/>
            <a:ext cx="345650" cy="324047"/>
          </a:xfrm>
          <a:prstGeom prst="rect">
            <a:avLst/>
          </a:prstGeom>
        </p:spPr>
      </p:pic>
      <p:pic>
        <p:nvPicPr>
          <p:cNvPr id="27" name="Picture 26">
            <a:extLst>
              <a:ext uri="{FF2B5EF4-FFF2-40B4-BE49-F238E27FC236}">
                <a16:creationId xmlns:a16="http://schemas.microsoft.com/office/drawing/2014/main" id="{3EF90EAB-0AE3-3A4A-BC98-C3EBC30A0202}"/>
              </a:ext>
            </a:extLst>
          </p:cNvPr>
          <p:cNvPicPr>
            <a:picLocks noChangeAspect="1"/>
          </p:cNvPicPr>
          <p:nvPr/>
        </p:nvPicPr>
        <p:blipFill>
          <a:blip r:embed="rId3"/>
          <a:stretch>
            <a:fillRect/>
          </a:stretch>
        </p:blipFill>
        <p:spPr>
          <a:xfrm>
            <a:off x="4529582" y="3013630"/>
            <a:ext cx="345650" cy="324047"/>
          </a:xfrm>
          <a:prstGeom prst="rect">
            <a:avLst/>
          </a:prstGeom>
        </p:spPr>
      </p:pic>
    </p:spTree>
    <p:extLst>
      <p:ext uri="{BB962C8B-B14F-4D97-AF65-F5344CB8AC3E}">
        <p14:creationId xmlns:p14="http://schemas.microsoft.com/office/powerpoint/2010/main" val="3319692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90472-B239-2746-B536-16595756778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Deep Answer Alignment – Contextual Level</a:t>
            </a:r>
            <a:endParaRPr lang="en-US" sz="3200" kern="1200" dirty="0">
              <a:solidFill>
                <a:schemeClr val="bg1"/>
              </a:solidFill>
              <a:latin typeface="+mj-lt"/>
              <a:ea typeface="+mj-ea"/>
              <a:cs typeface="+mj-cs"/>
            </a:endParaRPr>
          </a:p>
        </p:txBody>
      </p:sp>
      <p:sp>
        <p:nvSpPr>
          <p:cNvPr id="15" name="Content Placeholder 14">
            <a:extLst>
              <a:ext uri="{FF2B5EF4-FFF2-40B4-BE49-F238E27FC236}">
                <a16:creationId xmlns:a16="http://schemas.microsoft.com/office/drawing/2014/main" id="{F11B5E9D-A1D1-6F4B-8065-87DF0E260FB8}"/>
              </a:ext>
            </a:extLst>
          </p:cNvPr>
          <p:cNvSpPr>
            <a:spLocks noGrp="1"/>
          </p:cNvSpPr>
          <p:nvPr>
            <p:ph idx="1"/>
          </p:nvPr>
        </p:nvSpPr>
        <p:spPr/>
        <p:txBody>
          <a:bodyPr>
            <a:normAutofit/>
          </a:bodyPr>
          <a:lstStyle/>
          <a:p>
            <a:pPr>
              <a:buFont typeface="Wingdings" pitchFamily="2" charset="2"/>
              <a:buChar char="Ø"/>
            </a:pPr>
            <a:r>
              <a:rPr lang="en-US" dirty="0"/>
              <a:t>On the passage side</a:t>
            </a:r>
          </a:p>
          <a:p>
            <a:pPr lvl="1">
              <a:buFont typeface="Wingdings" pitchFamily="2" charset="2"/>
              <a:buChar char="q"/>
            </a:pPr>
            <a:r>
              <a:rPr lang="en-US" dirty="0"/>
              <a:t> We perform deep answer alignment between passage and answer based on their </a:t>
            </a:r>
            <a:r>
              <a:rPr lang="en-US" dirty="0">
                <a:solidFill>
                  <a:srgbClr val="FF0000"/>
                </a:solidFill>
              </a:rPr>
              <a:t>contextualized embeddings</a:t>
            </a:r>
            <a:r>
              <a:rPr lang="en-US" dirty="0"/>
              <a:t>.</a:t>
            </a:r>
          </a:p>
          <a:p>
            <a:pPr lvl="1">
              <a:buFont typeface="Wingdings" pitchFamily="2" charset="2"/>
              <a:buChar char="q"/>
            </a:pPr>
            <a:r>
              <a:rPr lang="en-US" dirty="0"/>
              <a:t> A </a:t>
            </a:r>
            <a:r>
              <a:rPr lang="en-US" dirty="0" err="1"/>
              <a:t>BiLSTM</a:t>
            </a:r>
            <a:r>
              <a:rPr lang="en-US" dirty="0"/>
              <a:t> is applied to the above obtained passage embeddings to compute the final passage embeddings    .</a:t>
            </a:r>
          </a:p>
          <a:p>
            <a:endParaRPr lang="en-US" dirty="0"/>
          </a:p>
        </p:txBody>
      </p:sp>
      <p:pic>
        <p:nvPicPr>
          <p:cNvPr id="3" name="Picture 2">
            <a:extLst>
              <a:ext uri="{FF2B5EF4-FFF2-40B4-BE49-F238E27FC236}">
                <a16:creationId xmlns:a16="http://schemas.microsoft.com/office/drawing/2014/main" id="{39BA4743-D589-494E-856C-A481882C8E06}"/>
              </a:ext>
            </a:extLst>
          </p:cNvPr>
          <p:cNvPicPr>
            <a:picLocks noChangeAspect="1"/>
          </p:cNvPicPr>
          <p:nvPr/>
        </p:nvPicPr>
        <p:blipFill>
          <a:blip r:embed="rId3"/>
          <a:stretch>
            <a:fillRect/>
          </a:stretch>
        </p:blipFill>
        <p:spPr>
          <a:xfrm>
            <a:off x="5301987" y="3419573"/>
            <a:ext cx="245465" cy="238027"/>
          </a:xfrm>
          <a:prstGeom prst="rect">
            <a:avLst/>
          </a:prstGeom>
        </p:spPr>
      </p:pic>
    </p:spTree>
    <p:extLst>
      <p:ext uri="{BB962C8B-B14F-4D97-AF65-F5344CB8AC3E}">
        <p14:creationId xmlns:p14="http://schemas.microsoft.com/office/powerpoint/2010/main" val="4170379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90472-B239-2746-B536-16595756778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Generator – Passage Graph Construction</a:t>
            </a:r>
            <a:endParaRPr lang="en-US" sz="3200" kern="1200" dirty="0">
              <a:solidFill>
                <a:schemeClr val="bg1"/>
              </a:solidFill>
              <a:latin typeface="+mj-lt"/>
              <a:ea typeface="+mj-ea"/>
              <a:cs typeface="+mj-cs"/>
            </a:endParaRPr>
          </a:p>
        </p:txBody>
      </p:sp>
      <p:sp>
        <p:nvSpPr>
          <p:cNvPr id="4" name="Content Placeholder 3">
            <a:extLst>
              <a:ext uri="{FF2B5EF4-FFF2-40B4-BE49-F238E27FC236}">
                <a16:creationId xmlns:a16="http://schemas.microsoft.com/office/drawing/2014/main" id="{17633DCD-99C6-E843-B714-7318331D302B}"/>
              </a:ext>
            </a:extLst>
          </p:cNvPr>
          <p:cNvSpPr>
            <a:spLocks noGrp="1"/>
          </p:cNvSpPr>
          <p:nvPr>
            <p:ph idx="1"/>
          </p:nvPr>
        </p:nvSpPr>
        <p:spPr>
          <a:xfrm>
            <a:off x="838199" y="1825625"/>
            <a:ext cx="10929258" cy="4351338"/>
          </a:xfrm>
        </p:spPr>
        <p:txBody>
          <a:bodyPr/>
          <a:lstStyle/>
          <a:p>
            <a:pPr>
              <a:buFont typeface="Wingdings" pitchFamily="2" charset="2"/>
              <a:buChar char="Ø"/>
            </a:pPr>
            <a:r>
              <a:rPr lang="en-US" dirty="0"/>
              <a:t> Syntax-based static graph construction</a:t>
            </a:r>
          </a:p>
          <a:p>
            <a:pPr lvl="1">
              <a:buFont typeface="Wingdings" pitchFamily="2" charset="2"/>
              <a:buChar char="q"/>
            </a:pPr>
            <a:r>
              <a:rPr lang="en-US" dirty="0"/>
              <a:t> A directed and unweighted passage graph based on dependency parsing.</a:t>
            </a:r>
          </a:p>
          <a:p>
            <a:pPr lvl="1">
              <a:buFont typeface="Wingdings" pitchFamily="2" charset="2"/>
              <a:buChar char="q"/>
            </a:pPr>
            <a:r>
              <a:rPr lang="en-US" dirty="0"/>
              <a:t> We connect neighboring dependency parse trees by connecting those nodes that are at a sentence boundary and next to each other in text.</a:t>
            </a:r>
          </a:p>
          <a:p>
            <a:pPr>
              <a:buFont typeface="Wingdings" pitchFamily="2" charset="2"/>
              <a:buChar char="Ø"/>
            </a:pPr>
            <a:r>
              <a:rPr lang="en-US" dirty="0"/>
              <a:t> Semantics-aware dynamic graph construction</a:t>
            </a:r>
          </a:p>
          <a:p>
            <a:pPr lvl="1">
              <a:buFont typeface="Wingdings" pitchFamily="2" charset="2"/>
              <a:buChar char="q"/>
            </a:pPr>
            <a:r>
              <a:rPr lang="en-US" dirty="0"/>
              <a:t> Dynamically build a directed and weighted graph to model semantic relationships among passage words.</a:t>
            </a:r>
            <a:endParaRPr lang="en-US" sz="2600" dirty="0"/>
          </a:p>
          <a:p>
            <a:pPr lvl="1">
              <a:buFont typeface="Wingdings" pitchFamily="2" charset="2"/>
              <a:buChar char="q"/>
            </a:pPr>
            <a:endParaRPr lang="en-US" dirty="0"/>
          </a:p>
          <a:p>
            <a:pPr lvl="1">
              <a:buFont typeface="Wingdings" pitchFamily="2" charset="2"/>
              <a:buChar char="q"/>
            </a:pPr>
            <a:endParaRPr lang="en-US" dirty="0"/>
          </a:p>
        </p:txBody>
      </p:sp>
      <p:pic>
        <p:nvPicPr>
          <p:cNvPr id="6" name="Picture 5">
            <a:extLst>
              <a:ext uri="{FF2B5EF4-FFF2-40B4-BE49-F238E27FC236}">
                <a16:creationId xmlns:a16="http://schemas.microsoft.com/office/drawing/2014/main" id="{55EA3121-45F5-E844-86E7-91D053B8C2F0}"/>
              </a:ext>
            </a:extLst>
          </p:cNvPr>
          <p:cNvPicPr>
            <a:picLocks noChangeAspect="1"/>
          </p:cNvPicPr>
          <p:nvPr/>
        </p:nvPicPr>
        <p:blipFill>
          <a:blip r:embed="rId3"/>
          <a:stretch>
            <a:fillRect/>
          </a:stretch>
        </p:blipFill>
        <p:spPr>
          <a:xfrm>
            <a:off x="2675820" y="4655855"/>
            <a:ext cx="4302453" cy="518735"/>
          </a:xfrm>
          <a:prstGeom prst="rect">
            <a:avLst/>
          </a:prstGeom>
        </p:spPr>
      </p:pic>
      <p:pic>
        <p:nvPicPr>
          <p:cNvPr id="8" name="Picture 7">
            <a:extLst>
              <a:ext uri="{FF2B5EF4-FFF2-40B4-BE49-F238E27FC236}">
                <a16:creationId xmlns:a16="http://schemas.microsoft.com/office/drawing/2014/main" id="{DCE60C84-8703-6E4F-809F-44A04344D9BF}"/>
              </a:ext>
            </a:extLst>
          </p:cNvPr>
          <p:cNvPicPr>
            <a:picLocks noChangeAspect="1"/>
          </p:cNvPicPr>
          <p:nvPr/>
        </p:nvPicPr>
        <p:blipFill>
          <a:blip r:embed="rId4"/>
          <a:stretch>
            <a:fillRect/>
          </a:stretch>
        </p:blipFill>
        <p:spPr>
          <a:xfrm>
            <a:off x="2675820" y="5187125"/>
            <a:ext cx="2094578" cy="517625"/>
          </a:xfrm>
          <a:prstGeom prst="rect">
            <a:avLst/>
          </a:prstGeom>
        </p:spPr>
      </p:pic>
      <p:pic>
        <p:nvPicPr>
          <p:cNvPr id="9" name="Picture 8">
            <a:extLst>
              <a:ext uri="{FF2B5EF4-FFF2-40B4-BE49-F238E27FC236}">
                <a16:creationId xmlns:a16="http://schemas.microsoft.com/office/drawing/2014/main" id="{AF228C84-E69A-B349-AE88-D1952195D83A}"/>
              </a:ext>
            </a:extLst>
          </p:cNvPr>
          <p:cNvPicPr>
            <a:picLocks noChangeAspect="1"/>
          </p:cNvPicPr>
          <p:nvPr/>
        </p:nvPicPr>
        <p:blipFill>
          <a:blip r:embed="rId5"/>
          <a:stretch>
            <a:fillRect/>
          </a:stretch>
        </p:blipFill>
        <p:spPr>
          <a:xfrm>
            <a:off x="2675820" y="5765137"/>
            <a:ext cx="4446873" cy="517625"/>
          </a:xfrm>
          <a:prstGeom prst="rect">
            <a:avLst/>
          </a:prstGeom>
        </p:spPr>
      </p:pic>
      <p:grpSp>
        <p:nvGrpSpPr>
          <p:cNvPr id="12" name="Group 11">
            <a:extLst>
              <a:ext uri="{FF2B5EF4-FFF2-40B4-BE49-F238E27FC236}">
                <a16:creationId xmlns:a16="http://schemas.microsoft.com/office/drawing/2014/main" id="{3F1D554F-48FE-3840-AC36-660082E45BB2}"/>
              </a:ext>
            </a:extLst>
          </p:cNvPr>
          <p:cNvGrpSpPr/>
          <p:nvPr/>
        </p:nvGrpSpPr>
        <p:grpSpPr>
          <a:xfrm>
            <a:off x="2678867" y="6240335"/>
            <a:ext cx="4183061" cy="461665"/>
            <a:chOff x="8008939" y="4751696"/>
            <a:chExt cx="4183061" cy="461665"/>
          </a:xfrm>
        </p:grpSpPr>
        <p:pic>
          <p:nvPicPr>
            <p:cNvPr id="10" name="Picture 9">
              <a:extLst>
                <a:ext uri="{FF2B5EF4-FFF2-40B4-BE49-F238E27FC236}">
                  <a16:creationId xmlns:a16="http://schemas.microsoft.com/office/drawing/2014/main" id="{F53DAA15-E9D7-BD4C-BDDF-5B0E1CC8CA44}"/>
                </a:ext>
              </a:extLst>
            </p:cNvPr>
            <p:cNvPicPr>
              <a:picLocks noChangeAspect="1"/>
            </p:cNvPicPr>
            <p:nvPr/>
          </p:nvPicPr>
          <p:blipFill>
            <a:blip r:embed="rId6"/>
            <a:stretch>
              <a:fillRect/>
            </a:stretch>
          </p:blipFill>
          <p:spPr>
            <a:xfrm>
              <a:off x="8008939" y="4832027"/>
              <a:ext cx="374667" cy="288678"/>
            </a:xfrm>
            <a:prstGeom prst="rect">
              <a:avLst/>
            </a:prstGeom>
          </p:spPr>
        </p:pic>
        <p:sp>
          <p:nvSpPr>
            <p:cNvPr id="11" name="TextBox 10">
              <a:extLst>
                <a:ext uri="{FF2B5EF4-FFF2-40B4-BE49-F238E27FC236}">
                  <a16:creationId xmlns:a16="http://schemas.microsoft.com/office/drawing/2014/main" id="{89D59887-9E88-014F-934E-AE7D8E9FB04B}"/>
                </a:ext>
              </a:extLst>
            </p:cNvPr>
            <p:cNvSpPr txBox="1"/>
            <p:nvPr/>
          </p:nvSpPr>
          <p:spPr>
            <a:xfrm>
              <a:off x="8348640" y="4751696"/>
              <a:ext cx="3843360" cy="461665"/>
            </a:xfrm>
            <a:prstGeom prst="rect">
              <a:avLst/>
            </a:prstGeom>
            <a:noFill/>
          </p:spPr>
          <p:txBody>
            <a:bodyPr wrap="none" rtlCol="0">
              <a:spAutoFit/>
            </a:bodyPr>
            <a:lstStyle/>
            <a:p>
              <a:r>
                <a:rPr lang="en-US" sz="2400" dirty="0"/>
                <a:t>is the passage representation</a:t>
              </a:r>
            </a:p>
          </p:txBody>
        </p:sp>
      </p:grpSp>
    </p:spTree>
    <p:extLst>
      <p:ext uri="{BB962C8B-B14F-4D97-AF65-F5344CB8AC3E}">
        <p14:creationId xmlns:p14="http://schemas.microsoft.com/office/powerpoint/2010/main" val="2230333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90472-B239-2746-B536-16595756778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Generator- Bidirectional Gated GNNs</a:t>
            </a:r>
            <a:endParaRPr lang="en-US" sz="3200" kern="1200" dirty="0">
              <a:solidFill>
                <a:schemeClr val="bg1"/>
              </a:solidFill>
              <a:latin typeface="+mj-lt"/>
              <a:ea typeface="+mj-ea"/>
              <a:cs typeface="+mj-cs"/>
            </a:endParaRPr>
          </a:p>
        </p:txBody>
      </p:sp>
      <p:pic>
        <p:nvPicPr>
          <p:cNvPr id="3" name="Picture 2">
            <a:extLst>
              <a:ext uri="{FF2B5EF4-FFF2-40B4-BE49-F238E27FC236}">
                <a16:creationId xmlns:a16="http://schemas.microsoft.com/office/drawing/2014/main" id="{9B346024-7FD5-A849-8AF7-1D1CB66269CA}"/>
              </a:ext>
            </a:extLst>
          </p:cNvPr>
          <p:cNvPicPr>
            <a:picLocks noChangeAspect="1"/>
          </p:cNvPicPr>
          <p:nvPr/>
        </p:nvPicPr>
        <p:blipFill>
          <a:blip r:embed="rId2"/>
          <a:stretch>
            <a:fillRect/>
          </a:stretch>
        </p:blipFill>
        <p:spPr>
          <a:xfrm>
            <a:off x="1002990" y="2513144"/>
            <a:ext cx="6626851" cy="1251149"/>
          </a:xfrm>
          <a:prstGeom prst="rect">
            <a:avLst/>
          </a:prstGeom>
        </p:spPr>
      </p:pic>
      <p:sp>
        <p:nvSpPr>
          <p:cNvPr id="7" name="TextBox 6">
            <a:extLst>
              <a:ext uri="{FF2B5EF4-FFF2-40B4-BE49-F238E27FC236}">
                <a16:creationId xmlns:a16="http://schemas.microsoft.com/office/drawing/2014/main" id="{4C1C0452-B556-6E43-A037-F733C4A1B7A1}"/>
              </a:ext>
            </a:extLst>
          </p:cNvPr>
          <p:cNvSpPr txBox="1"/>
          <p:nvPr/>
        </p:nvSpPr>
        <p:spPr>
          <a:xfrm>
            <a:off x="689391" y="1791590"/>
            <a:ext cx="7588168" cy="523220"/>
          </a:xfrm>
          <a:prstGeom prst="rect">
            <a:avLst/>
          </a:prstGeom>
          <a:noFill/>
        </p:spPr>
        <p:txBody>
          <a:bodyPr wrap="none" rtlCol="0">
            <a:spAutoFit/>
          </a:bodyPr>
          <a:lstStyle/>
          <a:p>
            <a:r>
              <a:rPr lang="en-US" sz="2800" dirty="0"/>
              <a:t>Node aggregation for the syntax-based static graph</a:t>
            </a:r>
          </a:p>
        </p:txBody>
      </p:sp>
      <p:sp>
        <p:nvSpPr>
          <p:cNvPr id="11" name="TextBox 10">
            <a:extLst>
              <a:ext uri="{FF2B5EF4-FFF2-40B4-BE49-F238E27FC236}">
                <a16:creationId xmlns:a16="http://schemas.microsoft.com/office/drawing/2014/main" id="{22D43536-C3AA-BE44-94F4-4AB7B6A9F8BD}"/>
              </a:ext>
            </a:extLst>
          </p:cNvPr>
          <p:cNvSpPr txBox="1"/>
          <p:nvPr/>
        </p:nvSpPr>
        <p:spPr>
          <a:xfrm>
            <a:off x="793023" y="4205195"/>
            <a:ext cx="8135817" cy="523220"/>
          </a:xfrm>
          <a:prstGeom prst="rect">
            <a:avLst/>
          </a:prstGeom>
          <a:noFill/>
        </p:spPr>
        <p:txBody>
          <a:bodyPr wrap="none" rtlCol="0">
            <a:spAutoFit/>
          </a:bodyPr>
          <a:lstStyle/>
          <a:p>
            <a:r>
              <a:rPr lang="en-US" sz="2800" dirty="0"/>
              <a:t>Node aggregation for the semantics-based static graph</a:t>
            </a:r>
          </a:p>
        </p:txBody>
      </p:sp>
      <p:pic>
        <p:nvPicPr>
          <p:cNvPr id="12" name="Picture 11">
            <a:extLst>
              <a:ext uri="{FF2B5EF4-FFF2-40B4-BE49-F238E27FC236}">
                <a16:creationId xmlns:a16="http://schemas.microsoft.com/office/drawing/2014/main" id="{D90C6B7D-C9B4-E848-9DFE-45C88471EE65}"/>
              </a:ext>
            </a:extLst>
          </p:cNvPr>
          <p:cNvPicPr>
            <a:picLocks noChangeAspect="1"/>
          </p:cNvPicPr>
          <p:nvPr/>
        </p:nvPicPr>
        <p:blipFill>
          <a:blip r:embed="rId3"/>
          <a:stretch>
            <a:fillRect/>
          </a:stretch>
        </p:blipFill>
        <p:spPr>
          <a:xfrm>
            <a:off x="1089618" y="5002259"/>
            <a:ext cx="7484794" cy="910848"/>
          </a:xfrm>
          <a:prstGeom prst="rect">
            <a:avLst/>
          </a:prstGeom>
        </p:spPr>
      </p:pic>
      <p:sp>
        <p:nvSpPr>
          <p:cNvPr id="4" name="TextBox 3">
            <a:extLst>
              <a:ext uri="{FF2B5EF4-FFF2-40B4-BE49-F238E27FC236}">
                <a16:creationId xmlns:a16="http://schemas.microsoft.com/office/drawing/2014/main" id="{BE686B4A-3CB8-C749-A6AE-359D215EB331}"/>
              </a:ext>
            </a:extLst>
          </p:cNvPr>
          <p:cNvSpPr txBox="1"/>
          <p:nvPr/>
        </p:nvSpPr>
        <p:spPr>
          <a:xfrm>
            <a:off x="1002991" y="5975901"/>
            <a:ext cx="7925850" cy="707886"/>
          </a:xfrm>
          <a:prstGeom prst="rect">
            <a:avLst/>
          </a:prstGeom>
          <a:noFill/>
        </p:spPr>
        <p:txBody>
          <a:bodyPr wrap="square" rtlCol="0">
            <a:spAutoFit/>
          </a:bodyPr>
          <a:lstStyle/>
          <a:p>
            <a:r>
              <a:rPr lang="en-US" sz="2000" dirty="0"/>
              <a:t>Weights come from the </a:t>
            </a:r>
            <a:r>
              <a:rPr lang="en-US" sz="2000" dirty="0">
                <a:solidFill>
                  <a:srgbClr val="7A81FF"/>
                </a:solidFill>
              </a:rPr>
              <a:t>normalized adjacency matrices </a:t>
            </a:r>
            <a:r>
              <a:rPr lang="en-US" sz="2000" dirty="0"/>
              <a:t>computed during dynamic graph construction. It is still </a:t>
            </a:r>
            <a:r>
              <a:rPr lang="en-US" sz="2000" dirty="0">
                <a:solidFill>
                  <a:srgbClr val="7A81FF"/>
                </a:solidFill>
              </a:rPr>
              <a:t>end-to-end trainable</a:t>
            </a:r>
            <a:r>
              <a:rPr lang="en-US" sz="2000" dirty="0"/>
              <a:t>.</a:t>
            </a:r>
          </a:p>
        </p:txBody>
      </p:sp>
      <p:grpSp>
        <p:nvGrpSpPr>
          <p:cNvPr id="6" name="Group 5">
            <a:extLst>
              <a:ext uri="{FF2B5EF4-FFF2-40B4-BE49-F238E27FC236}">
                <a16:creationId xmlns:a16="http://schemas.microsoft.com/office/drawing/2014/main" id="{BB4828D1-8A86-A545-AE47-9684C952ED13}"/>
              </a:ext>
            </a:extLst>
          </p:cNvPr>
          <p:cNvGrpSpPr/>
          <p:nvPr/>
        </p:nvGrpSpPr>
        <p:grpSpPr>
          <a:xfrm>
            <a:off x="8810082" y="2043305"/>
            <a:ext cx="3278869" cy="1323439"/>
            <a:chOff x="8738647" y="2314810"/>
            <a:chExt cx="3318236" cy="1323439"/>
          </a:xfrm>
        </p:grpSpPr>
        <p:sp>
          <p:nvSpPr>
            <p:cNvPr id="5" name="TextBox 4">
              <a:extLst>
                <a:ext uri="{FF2B5EF4-FFF2-40B4-BE49-F238E27FC236}">
                  <a16:creationId xmlns:a16="http://schemas.microsoft.com/office/drawing/2014/main" id="{F98D0BE4-2AD0-D241-A930-1D5C29CBCC86}"/>
                </a:ext>
              </a:extLst>
            </p:cNvPr>
            <p:cNvSpPr txBox="1"/>
            <p:nvPr/>
          </p:nvSpPr>
          <p:spPr>
            <a:xfrm>
              <a:off x="8738647" y="2314810"/>
              <a:ext cx="3318236" cy="1323439"/>
            </a:xfrm>
            <a:prstGeom prst="rect">
              <a:avLst/>
            </a:prstGeom>
            <a:noFill/>
          </p:spPr>
          <p:txBody>
            <a:bodyPr wrap="square" rtlCol="0">
              <a:spAutoFit/>
            </a:bodyPr>
            <a:lstStyle/>
            <a:p>
              <a:r>
                <a:rPr lang="en-US" sz="2000" dirty="0"/>
                <a:t>Node embeddings are </a:t>
              </a:r>
              <a:r>
                <a:rPr lang="en-US" sz="2000" dirty="0">
                  <a:solidFill>
                    <a:srgbClr val="7A81FF"/>
                  </a:solidFill>
                </a:rPr>
                <a:t>initialized to the passage embeddings</a:t>
              </a:r>
              <a:r>
                <a:rPr lang="en-US" sz="2000" dirty="0"/>
                <a:t>      returned by Deep Alignment Network.</a:t>
              </a:r>
            </a:p>
          </p:txBody>
        </p:sp>
        <p:pic>
          <p:nvPicPr>
            <p:cNvPr id="10" name="Picture 9">
              <a:extLst>
                <a:ext uri="{FF2B5EF4-FFF2-40B4-BE49-F238E27FC236}">
                  <a16:creationId xmlns:a16="http://schemas.microsoft.com/office/drawing/2014/main" id="{4179A3EB-8464-2443-AAFF-935ECA7824B6}"/>
                </a:ext>
              </a:extLst>
            </p:cNvPr>
            <p:cNvPicPr>
              <a:picLocks noChangeAspect="1"/>
            </p:cNvPicPr>
            <p:nvPr/>
          </p:nvPicPr>
          <p:blipFill>
            <a:blip r:embed="rId4"/>
            <a:stretch>
              <a:fillRect/>
            </a:stretch>
          </p:blipFill>
          <p:spPr>
            <a:xfrm>
              <a:off x="10138547" y="3030460"/>
              <a:ext cx="221511" cy="214799"/>
            </a:xfrm>
            <a:prstGeom prst="rect">
              <a:avLst/>
            </a:prstGeom>
          </p:spPr>
        </p:pic>
      </p:grpSp>
      <p:grpSp>
        <p:nvGrpSpPr>
          <p:cNvPr id="17" name="Group 16">
            <a:extLst>
              <a:ext uri="{FF2B5EF4-FFF2-40B4-BE49-F238E27FC236}">
                <a16:creationId xmlns:a16="http://schemas.microsoft.com/office/drawing/2014/main" id="{C1B66B7D-C6DE-9748-9E62-9C7918736019}"/>
              </a:ext>
            </a:extLst>
          </p:cNvPr>
          <p:cNvGrpSpPr/>
          <p:nvPr/>
        </p:nvGrpSpPr>
        <p:grpSpPr>
          <a:xfrm>
            <a:off x="8692600" y="4455774"/>
            <a:ext cx="3206833" cy="1633941"/>
            <a:chOff x="8419712" y="2219909"/>
            <a:chExt cx="3586305" cy="1544384"/>
          </a:xfrm>
        </p:grpSpPr>
        <p:grpSp>
          <p:nvGrpSpPr>
            <p:cNvPr id="14" name="Group 13">
              <a:extLst>
                <a:ext uri="{FF2B5EF4-FFF2-40B4-BE49-F238E27FC236}">
                  <a16:creationId xmlns:a16="http://schemas.microsoft.com/office/drawing/2014/main" id="{5AE7065B-FD58-5646-B620-856782487234}"/>
                </a:ext>
              </a:extLst>
            </p:cNvPr>
            <p:cNvGrpSpPr/>
            <p:nvPr/>
          </p:nvGrpSpPr>
          <p:grpSpPr>
            <a:xfrm>
              <a:off x="8419712" y="2405930"/>
              <a:ext cx="3586305" cy="1358363"/>
              <a:chOff x="8419712" y="2405930"/>
              <a:chExt cx="3586305" cy="1358363"/>
            </a:xfrm>
          </p:grpSpPr>
          <p:pic>
            <p:nvPicPr>
              <p:cNvPr id="8" name="Picture 7">
                <a:extLst>
                  <a:ext uri="{FF2B5EF4-FFF2-40B4-BE49-F238E27FC236}">
                    <a16:creationId xmlns:a16="http://schemas.microsoft.com/office/drawing/2014/main" id="{22DAFB3F-B661-9340-8B57-2C3DAAB1B471}"/>
                  </a:ext>
                </a:extLst>
              </p:cNvPr>
              <p:cNvPicPr>
                <a:picLocks noChangeAspect="1"/>
              </p:cNvPicPr>
              <p:nvPr/>
            </p:nvPicPr>
            <p:blipFill>
              <a:blip r:embed="rId5"/>
              <a:stretch>
                <a:fillRect/>
              </a:stretch>
            </p:blipFill>
            <p:spPr>
              <a:xfrm>
                <a:off x="8419712" y="2405930"/>
                <a:ext cx="3586305" cy="1358363"/>
              </a:xfrm>
              <a:prstGeom prst="rect">
                <a:avLst/>
              </a:prstGeom>
            </p:spPr>
          </p:pic>
          <p:pic>
            <p:nvPicPr>
              <p:cNvPr id="13" name="Picture 12">
                <a:extLst>
                  <a:ext uri="{FF2B5EF4-FFF2-40B4-BE49-F238E27FC236}">
                    <a16:creationId xmlns:a16="http://schemas.microsoft.com/office/drawing/2014/main" id="{675477A0-1FF3-F444-99D5-1F896FE09111}"/>
                  </a:ext>
                </a:extLst>
              </p:cNvPr>
              <p:cNvPicPr>
                <a:picLocks noChangeAspect="1"/>
              </p:cNvPicPr>
              <p:nvPr/>
            </p:nvPicPr>
            <p:blipFill>
              <a:blip r:embed="rId6"/>
              <a:stretch>
                <a:fillRect/>
              </a:stretch>
            </p:blipFill>
            <p:spPr>
              <a:xfrm>
                <a:off x="8419712" y="2417733"/>
                <a:ext cx="318935" cy="260184"/>
              </a:xfrm>
              <a:prstGeom prst="rect">
                <a:avLst/>
              </a:prstGeom>
            </p:spPr>
          </p:pic>
        </p:grpSp>
        <p:pic>
          <p:nvPicPr>
            <p:cNvPr id="16" name="Picture 15">
              <a:extLst>
                <a:ext uri="{FF2B5EF4-FFF2-40B4-BE49-F238E27FC236}">
                  <a16:creationId xmlns:a16="http://schemas.microsoft.com/office/drawing/2014/main" id="{8DBDE393-624C-BB42-8886-271EEBDC6C4F}"/>
                </a:ext>
              </a:extLst>
            </p:cNvPr>
            <p:cNvPicPr>
              <a:picLocks noChangeAspect="1"/>
            </p:cNvPicPr>
            <p:nvPr/>
          </p:nvPicPr>
          <p:blipFill>
            <a:blip r:embed="rId7"/>
            <a:stretch>
              <a:fillRect/>
            </a:stretch>
          </p:blipFill>
          <p:spPr>
            <a:xfrm>
              <a:off x="9766813" y="2219909"/>
              <a:ext cx="652272" cy="397249"/>
            </a:xfrm>
            <a:prstGeom prst="rect">
              <a:avLst/>
            </a:prstGeom>
          </p:spPr>
        </p:pic>
        <p:pic>
          <p:nvPicPr>
            <p:cNvPr id="15" name="Picture 14">
              <a:extLst>
                <a:ext uri="{FF2B5EF4-FFF2-40B4-BE49-F238E27FC236}">
                  <a16:creationId xmlns:a16="http://schemas.microsoft.com/office/drawing/2014/main" id="{8BEC5998-1999-CF49-B782-A7E4BF6288F0}"/>
                </a:ext>
              </a:extLst>
            </p:cNvPr>
            <p:cNvPicPr>
              <a:picLocks noChangeAspect="1"/>
            </p:cNvPicPr>
            <p:nvPr/>
          </p:nvPicPr>
          <p:blipFill>
            <a:blip r:embed="rId8"/>
            <a:stretch>
              <a:fillRect/>
            </a:stretch>
          </p:blipFill>
          <p:spPr>
            <a:xfrm>
              <a:off x="10529246" y="2238764"/>
              <a:ext cx="592051" cy="378002"/>
            </a:xfrm>
            <a:prstGeom prst="rect">
              <a:avLst/>
            </a:prstGeom>
          </p:spPr>
        </p:pic>
      </p:grpSp>
    </p:spTree>
    <p:extLst>
      <p:ext uri="{BB962C8B-B14F-4D97-AF65-F5344CB8AC3E}">
        <p14:creationId xmlns:p14="http://schemas.microsoft.com/office/powerpoint/2010/main" val="3824705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90472-B239-2746-B536-16595756778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Outline</a:t>
            </a:r>
            <a:endParaRPr lang="en-US" sz="3200" kern="1200" dirty="0">
              <a:solidFill>
                <a:schemeClr val="bg1"/>
              </a:solidFill>
              <a:latin typeface="+mj-lt"/>
              <a:ea typeface="+mj-ea"/>
              <a:cs typeface="+mj-cs"/>
            </a:endParaRPr>
          </a:p>
        </p:txBody>
      </p:sp>
      <p:sp>
        <p:nvSpPr>
          <p:cNvPr id="14" name="Google Shape;178;p27">
            <a:extLst>
              <a:ext uri="{FF2B5EF4-FFF2-40B4-BE49-F238E27FC236}">
                <a16:creationId xmlns:a16="http://schemas.microsoft.com/office/drawing/2014/main" id="{C277D52C-29D7-5744-886C-3144EC4C49D5}"/>
              </a:ext>
            </a:extLst>
          </p:cNvPr>
          <p:cNvSpPr txBox="1"/>
          <p:nvPr/>
        </p:nvSpPr>
        <p:spPr>
          <a:xfrm>
            <a:off x="1059558" y="1604984"/>
            <a:ext cx="5883408" cy="4423582"/>
          </a:xfrm>
          <a:prstGeom prst="rect">
            <a:avLst/>
          </a:prstGeom>
          <a:noFill/>
          <a:ln>
            <a:noFill/>
          </a:ln>
        </p:spPr>
        <p:txBody>
          <a:bodyPr spcFirstLastPara="1" wrap="square" lIns="91425" tIns="45700" rIns="91425" bIns="45700" anchor="t" anchorCtr="0">
            <a:noAutofit/>
          </a:bodyPr>
          <a:lstStyle/>
          <a:p>
            <a:pPr algn="ctr">
              <a:buClr>
                <a:srgbClr val="000000"/>
              </a:buClr>
            </a:pPr>
            <a:endParaRPr sz="1600" kern="0" dirty="0">
              <a:solidFill>
                <a:srgbClr val="000000"/>
              </a:solidFill>
              <a:latin typeface="Arial"/>
              <a:cs typeface="Arial"/>
              <a:sym typeface="Arial"/>
            </a:endParaRPr>
          </a:p>
          <a:p>
            <a:pPr>
              <a:buClr>
                <a:srgbClr val="000000"/>
              </a:buClr>
            </a:pPr>
            <a:endParaRPr sz="2800" kern="0" dirty="0">
              <a:solidFill>
                <a:srgbClr val="000000"/>
              </a:solidFill>
              <a:latin typeface="Calibri"/>
              <a:ea typeface="Calibri"/>
              <a:cs typeface="Calibri"/>
              <a:sym typeface="Calibri"/>
            </a:endParaRPr>
          </a:p>
          <a:p>
            <a:pPr marL="342900" indent="-342900">
              <a:lnSpc>
                <a:spcPct val="150000"/>
              </a:lnSpc>
              <a:buClr>
                <a:srgbClr val="000000"/>
              </a:buClr>
              <a:buSzPts val="2400"/>
              <a:buFont typeface="Arial"/>
              <a:buChar char="•"/>
            </a:pPr>
            <a:r>
              <a:rPr lang="en" sz="2800" b="1" kern="0" dirty="0">
                <a:solidFill>
                  <a:srgbClr val="000000"/>
                </a:solidFill>
                <a:latin typeface="Calibri"/>
                <a:ea typeface="Calibri"/>
                <a:cs typeface="Calibri"/>
                <a:sym typeface="Calibri"/>
              </a:rPr>
              <a:t>Background</a:t>
            </a:r>
            <a:endParaRPr sz="1600" kern="0" dirty="0">
              <a:solidFill>
                <a:srgbClr val="000000"/>
              </a:solidFill>
              <a:latin typeface="Arial"/>
              <a:cs typeface="Arial"/>
              <a:sym typeface="Arial"/>
            </a:endParaRPr>
          </a:p>
          <a:p>
            <a:pPr marL="342900" indent="-342900">
              <a:lnSpc>
                <a:spcPct val="150000"/>
              </a:lnSpc>
              <a:buClr>
                <a:srgbClr val="999999"/>
              </a:buClr>
              <a:buSzPts val="2400"/>
              <a:buFont typeface="Arial"/>
              <a:buChar char="•"/>
            </a:pPr>
            <a:r>
              <a:rPr lang="en-US" altLang="zh-CN" sz="2800" b="1" kern="0" dirty="0">
                <a:solidFill>
                  <a:srgbClr val="999999"/>
                </a:solidFill>
                <a:latin typeface="Calibri"/>
                <a:ea typeface="Calibri"/>
                <a:cs typeface="Calibri"/>
                <a:sym typeface="Calibri"/>
              </a:rPr>
              <a:t>Related work</a:t>
            </a:r>
            <a:r>
              <a:rPr lang="en" sz="2800" b="1" kern="0" dirty="0">
                <a:solidFill>
                  <a:srgbClr val="999999"/>
                </a:solidFill>
                <a:latin typeface="Calibri"/>
                <a:ea typeface="Calibri"/>
                <a:cs typeface="Calibri"/>
                <a:sym typeface="Calibri"/>
              </a:rPr>
              <a:t> </a:t>
            </a:r>
            <a:endParaRPr sz="1600" kern="0" dirty="0">
              <a:solidFill>
                <a:srgbClr val="999999"/>
              </a:solidFill>
              <a:latin typeface="Arial"/>
              <a:cs typeface="Arial"/>
              <a:sym typeface="Arial"/>
            </a:endParaRPr>
          </a:p>
          <a:p>
            <a:pPr marL="342900" indent="-342900">
              <a:lnSpc>
                <a:spcPct val="150000"/>
              </a:lnSpc>
              <a:buClr>
                <a:srgbClr val="999999"/>
              </a:buClr>
              <a:buSzPts val="2400"/>
              <a:buFont typeface="Arial"/>
              <a:buChar char="•"/>
            </a:pPr>
            <a:r>
              <a:rPr lang="en-US" sz="2800" b="1" dirty="0">
                <a:solidFill>
                  <a:srgbClr val="999999"/>
                </a:solidFill>
                <a:latin typeface="Calibri"/>
                <a:ea typeface="Calibri"/>
                <a:cs typeface="Calibri"/>
                <a:sym typeface="Calibri"/>
              </a:rPr>
              <a:t>Approach</a:t>
            </a:r>
          </a:p>
          <a:p>
            <a:pPr marL="342900" indent="-342900">
              <a:lnSpc>
                <a:spcPct val="150000"/>
              </a:lnSpc>
              <a:buClr>
                <a:srgbClr val="999999"/>
              </a:buClr>
              <a:buSzPts val="2400"/>
              <a:buFont typeface="Arial"/>
              <a:buChar char="•"/>
            </a:pPr>
            <a:r>
              <a:rPr lang="en-US" sz="2800" b="1" dirty="0">
                <a:solidFill>
                  <a:srgbClr val="999999"/>
                </a:solidFill>
                <a:latin typeface="Calibri"/>
                <a:ea typeface="Calibri"/>
                <a:cs typeface="Calibri"/>
                <a:sym typeface="Calibri"/>
              </a:rPr>
              <a:t>Experiments</a:t>
            </a:r>
          </a:p>
          <a:p>
            <a:pPr marL="342900" indent="-342900">
              <a:lnSpc>
                <a:spcPct val="150000"/>
              </a:lnSpc>
              <a:buClr>
                <a:srgbClr val="999999"/>
              </a:buClr>
              <a:buSzPts val="2400"/>
              <a:buFont typeface="Arial"/>
              <a:buChar char="•"/>
            </a:pPr>
            <a:r>
              <a:rPr lang="en-US" sz="2800" b="1" kern="0" dirty="0">
                <a:solidFill>
                  <a:srgbClr val="999999"/>
                </a:solidFill>
                <a:latin typeface="Calibri"/>
                <a:ea typeface="Calibri"/>
                <a:cs typeface="Calibri"/>
                <a:sym typeface="Calibri"/>
              </a:rPr>
              <a:t>Conclusion &amp; future work</a:t>
            </a:r>
            <a:endParaRPr sz="1400" kern="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948810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90472-B239-2746-B536-16595756778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Bidirectional Graph2seq Generator (cont’d)</a:t>
            </a:r>
            <a:endParaRPr lang="en-US" sz="3200" kern="1200" dirty="0">
              <a:solidFill>
                <a:schemeClr val="bg1"/>
              </a:solidFill>
              <a:latin typeface="+mj-lt"/>
              <a:ea typeface="+mj-ea"/>
              <a:cs typeface="+mj-cs"/>
            </a:endParaRPr>
          </a:p>
        </p:txBody>
      </p:sp>
      <p:pic>
        <p:nvPicPr>
          <p:cNvPr id="9" name="Content Placeholder 8">
            <a:extLst>
              <a:ext uri="{FF2B5EF4-FFF2-40B4-BE49-F238E27FC236}">
                <a16:creationId xmlns:a16="http://schemas.microsoft.com/office/drawing/2014/main" id="{31F9F7AE-2553-7641-A8DF-30294564B870}"/>
              </a:ext>
            </a:extLst>
          </p:cNvPr>
          <p:cNvPicPr>
            <a:picLocks noGrp="1" noChangeAspect="1"/>
          </p:cNvPicPr>
          <p:nvPr>
            <p:ph idx="1"/>
          </p:nvPr>
        </p:nvPicPr>
        <p:blipFill>
          <a:blip r:embed="rId3"/>
          <a:stretch>
            <a:fillRect/>
          </a:stretch>
        </p:blipFill>
        <p:spPr>
          <a:xfrm>
            <a:off x="2901750" y="3551336"/>
            <a:ext cx="5039092" cy="440095"/>
          </a:xfrm>
          <a:prstGeom prst="rect">
            <a:avLst/>
          </a:prstGeom>
        </p:spPr>
      </p:pic>
      <p:pic>
        <p:nvPicPr>
          <p:cNvPr id="8" name="Picture 7">
            <a:extLst>
              <a:ext uri="{FF2B5EF4-FFF2-40B4-BE49-F238E27FC236}">
                <a16:creationId xmlns:a16="http://schemas.microsoft.com/office/drawing/2014/main" id="{A2E4C7E4-A976-8645-BE81-322B16BCC53A}"/>
              </a:ext>
            </a:extLst>
          </p:cNvPr>
          <p:cNvPicPr>
            <a:picLocks noChangeAspect="1"/>
          </p:cNvPicPr>
          <p:nvPr/>
        </p:nvPicPr>
        <p:blipFill>
          <a:blip r:embed="rId4"/>
          <a:stretch>
            <a:fillRect/>
          </a:stretch>
        </p:blipFill>
        <p:spPr>
          <a:xfrm>
            <a:off x="2879564" y="2962914"/>
            <a:ext cx="4583436" cy="440096"/>
          </a:xfrm>
          <a:prstGeom prst="rect">
            <a:avLst/>
          </a:prstGeom>
        </p:spPr>
      </p:pic>
      <p:sp>
        <p:nvSpPr>
          <p:cNvPr id="13" name="TextBox 12">
            <a:extLst>
              <a:ext uri="{FF2B5EF4-FFF2-40B4-BE49-F238E27FC236}">
                <a16:creationId xmlns:a16="http://schemas.microsoft.com/office/drawing/2014/main" id="{D7C14AA3-0CFE-5E4D-AE61-7DF64A2DC063}"/>
              </a:ext>
            </a:extLst>
          </p:cNvPr>
          <p:cNvSpPr txBox="1"/>
          <p:nvPr/>
        </p:nvSpPr>
        <p:spPr>
          <a:xfrm>
            <a:off x="556531" y="1753212"/>
            <a:ext cx="10915889" cy="492443"/>
          </a:xfrm>
          <a:prstGeom prst="rect">
            <a:avLst/>
          </a:prstGeom>
          <a:noFill/>
        </p:spPr>
        <p:txBody>
          <a:bodyPr wrap="square" rtlCol="0">
            <a:spAutoFit/>
          </a:bodyPr>
          <a:lstStyle/>
          <a:p>
            <a:r>
              <a:rPr lang="en-US" sz="2600" dirty="0"/>
              <a:t>Fuse the aggregated node embeddings from both directions at each GNN hop</a:t>
            </a:r>
          </a:p>
        </p:txBody>
      </p:sp>
      <p:sp>
        <p:nvSpPr>
          <p:cNvPr id="15" name="TextBox 14">
            <a:extLst>
              <a:ext uri="{FF2B5EF4-FFF2-40B4-BE49-F238E27FC236}">
                <a16:creationId xmlns:a16="http://schemas.microsoft.com/office/drawing/2014/main" id="{2B4E1CA5-A02F-B24D-9C32-3FE042F246FB}"/>
              </a:ext>
            </a:extLst>
          </p:cNvPr>
          <p:cNvSpPr txBox="1"/>
          <p:nvPr/>
        </p:nvSpPr>
        <p:spPr>
          <a:xfrm>
            <a:off x="556531" y="4468589"/>
            <a:ext cx="9384632" cy="492443"/>
          </a:xfrm>
          <a:prstGeom prst="rect">
            <a:avLst/>
          </a:prstGeom>
          <a:noFill/>
        </p:spPr>
        <p:txBody>
          <a:bodyPr wrap="square" rtlCol="0">
            <a:spAutoFit/>
          </a:bodyPr>
          <a:lstStyle/>
          <a:p>
            <a:r>
              <a:rPr lang="en-US" sz="2600" dirty="0"/>
              <a:t>Update the node embeddings using fused information</a:t>
            </a:r>
          </a:p>
        </p:txBody>
      </p:sp>
      <p:pic>
        <p:nvPicPr>
          <p:cNvPr id="7" name="Picture 6">
            <a:extLst>
              <a:ext uri="{FF2B5EF4-FFF2-40B4-BE49-F238E27FC236}">
                <a16:creationId xmlns:a16="http://schemas.microsoft.com/office/drawing/2014/main" id="{94F36974-7DA0-504D-8C12-EBF92CD3EB8A}"/>
              </a:ext>
            </a:extLst>
          </p:cNvPr>
          <p:cNvPicPr>
            <a:picLocks noChangeAspect="1"/>
          </p:cNvPicPr>
          <p:nvPr/>
        </p:nvPicPr>
        <p:blipFill>
          <a:blip r:embed="rId5"/>
          <a:stretch>
            <a:fillRect/>
          </a:stretch>
        </p:blipFill>
        <p:spPr>
          <a:xfrm>
            <a:off x="3055284" y="5109344"/>
            <a:ext cx="3181942" cy="492443"/>
          </a:xfrm>
          <a:prstGeom prst="rect">
            <a:avLst/>
          </a:prstGeom>
        </p:spPr>
      </p:pic>
      <p:pic>
        <p:nvPicPr>
          <p:cNvPr id="11" name="Picture 10">
            <a:extLst>
              <a:ext uri="{FF2B5EF4-FFF2-40B4-BE49-F238E27FC236}">
                <a16:creationId xmlns:a16="http://schemas.microsoft.com/office/drawing/2014/main" id="{6F743F0D-0FD2-B44A-85CF-284B3C8FEAF4}"/>
              </a:ext>
            </a:extLst>
          </p:cNvPr>
          <p:cNvPicPr>
            <a:picLocks noChangeAspect="1"/>
          </p:cNvPicPr>
          <p:nvPr/>
        </p:nvPicPr>
        <p:blipFill>
          <a:blip r:embed="rId6"/>
          <a:stretch>
            <a:fillRect/>
          </a:stretch>
        </p:blipFill>
        <p:spPr>
          <a:xfrm>
            <a:off x="2930031" y="2399125"/>
            <a:ext cx="3678159" cy="516119"/>
          </a:xfrm>
          <a:prstGeom prst="rect">
            <a:avLst/>
          </a:prstGeom>
        </p:spPr>
      </p:pic>
      <p:sp>
        <p:nvSpPr>
          <p:cNvPr id="12" name="TextBox 11">
            <a:extLst>
              <a:ext uri="{FF2B5EF4-FFF2-40B4-BE49-F238E27FC236}">
                <a16:creationId xmlns:a16="http://schemas.microsoft.com/office/drawing/2014/main" id="{5103B82B-BF0C-C14F-9C50-9A292706EEE5}"/>
              </a:ext>
            </a:extLst>
          </p:cNvPr>
          <p:cNvSpPr txBox="1"/>
          <p:nvPr/>
        </p:nvSpPr>
        <p:spPr>
          <a:xfrm>
            <a:off x="778903" y="5744583"/>
            <a:ext cx="5374805" cy="369332"/>
          </a:xfrm>
          <a:prstGeom prst="rect">
            <a:avLst/>
          </a:prstGeom>
          <a:noFill/>
        </p:spPr>
        <p:txBody>
          <a:bodyPr wrap="none" rtlCol="0">
            <a:spAutoFit/>
          </a:bodyPr>
          <a:lstStyle/>
          <a:p>
            <a:r>
              <a:rPr lang="en-US" dirty="0"/>
              <a:t>where GRU is a Gated Recurrent Unit (Cho et al., 2014).</a:t>
            </a:r>
          </a:p>
        </p:txBody>
      </p:sp>
      <p:sp>
        <p:nvSpPr>
          <p:cNvPr id="17" name="TextBox 16">
            <a:extLst>
              <a:ext uri="{FF2B5EF4-FFF2-40B4-BE49-F238E27FC236}">
                <a16:creationId xmlns:a16="http://schemas.microsoft.com/office/drawing/2014/main" id="{A55F173F-A42A-5D4C-89AC-2C0B5C3BA631}"/>
              </a:ext>
            </a:extLst>
          </p:cNvPr>
          <p:cNvSpPr txBox="1"/>
          <p:nvPr/>
        </p:nvSpPr>
        <p:spPr>
          <a:xfrm>
            <a:off x="778903" y="6142529"/>
            <a:ext cx="7759399" cy="369332"/>
          </a:xfrm>
          <a:prstGeom prst="rect">
            <a:avLst/>
          </a:prstGeom>
          <a:noFill/>
        </p:spPr>
        <p:txBody>
          <a:bodyPr wrap="square" rtlCol="0">
            <a:spAutoFit/>
          </a:bodyPr>
          <a:lstStyle/>
          <a:p>
            <a:r>
              <a:rPr lang="en-US" dirty="0"/>
              <a:t>After n hops of GNN computation, we obtain the final node/graph embeddings.</a:t>
            </a:r>
          </a:p>
        </p:txBody>
      </p:sp>
      <p:grpSp>
        <p:nvGrpSpPr>
          <p:cNvPr id="21" name="Group 20">
            <a:extLst>
              <a:ext uri="{FF2B5EF4-FFF2-40B4-BE49-F238E27FC236}">
                <a16:creationId xmlns:a16="http://schemas.microsoft.com/office/drawing/2014/main" id="{8B929197-0817-344D-9049-E6A6A5A90F53}"/>
              </a:ext>
            </a:extLst>
          </p:cNvPr>
          <p:cNvGrpSpPr/>
          <p:nvPr/>
        </p:nvGrpSpPr>
        <p:grpSpPr>
          <a:xfrm>
            <a:off x="8538302" y="2389175"/>
            <a:ext cx="3097167" cy="1928053"/>
            <a:chOff x="8402405" y="2405196"/>
            <a:chExt cx="2805721" cy="1654392"/>
          </a:xfrm>
        </p:grpSpPr>
        <p:pic>
          <p:nvPicPr>
            <p:cNvPr id="18" name="Picture 17">
              <a:extLst>
                <a:ext uri="{FF2B5EF4-FFF2-40B4-BE49-F238E27FC236}">
                  <a16:creationId xmlns:a16="http://schemas.microsoft.com/office/drawing/2014/main" id="{7D6CEC79-9A99-064E-9E44-D6726D9847A5}"/>
                </a:ext>
              </a:extLst>
            </p:cNvPr>
            <p:cNvPicPr>
              <a:picLocks noChangeAspect="1"/>
            </p:cNvPicPr>
            <p:nvPr/>
          </p:nvPicPr>
          <p:blipFill>
            <a:blip r:embed="rId7"/>
            <a:stretch>
              <a:fillRect/>
            </a:stretch>
          </p:blipFill>
          <p:spPr>
            <a:xfrm>
              <a:off x="8402405" y="2405196"/>
              <a:ext cx="2805721" cy="1421990"/>
            </a:xfrm>
            <a:prstGeom prst="rect">
              <a:avLst/>
            </a:prstGeom>
          </p:spPr>
        </p:pic>
        <p:pic>
          <p:nvPicPr>
            <p:cNvPr id="20" name="Picture 19">
              <a:extLst>
                <a:ext uri="{FF2B5EF4-FFF2-40B4-BE49-F238E27FC236}">
                  <a16:creationId xmlns:a16="http://schemas.microsoft.com/office/drawing/2014/main" id="{D730DA20-50C1-F045-BFD8-248B7656C61F}"/>
                </a:ext>
              </a:extLst>
            </p:cNvPr>
            <p:cNvPicPr>
              <a:picLocks noChangeAspect="1"/>
            </p:cNvPicPr>
            <p:nvPr/>
          </p:nvPicPr>
          <p:blipFill>
            <a:blip r:embed="rId8"/>
            <a:stretch>
              <a:fillRect/>
            </a:stretch>
          </p:blipFill>
          <p:spPr>
            <a:xfrm>
              <a:off x="8927382" y="3818715"/>
              <a:ext cx="416054" cy="240873"/>
            </a:xfrm>
            <a:prstGeom prst="rect">
              <a:avLst/>
            </a:prstGeom>
          </p:spPr>
        </p:pic>
      </p:grpSp>
      <p:grpSp>
        <p:nvGrpSpPr>
          <p:cNvPr id="27" name="Group 26">
            <a:extLst>
              <a:ext uri="{FF2B5EF4-FFF2-40B4-BE49-F238E27FC236}">
                <a16:creationId xmlns:a16="http://schemas.microsoft.com/office/drawing/2014/main" id="{DC8EFDFC-9B18-894D-B924-93248D2AD224}"/>
              </a:ext>
            </a:extLst>
          </p:cNvPr>
          <p:cNvGrpSpPr/>
          <p:nvPr/>
        </p:nvGrpSpPr>
        <p:grpSpPr>
          <a:xfrm>
            <a:off x="8861196" y="4523542"/>
            <a:ext cx="2705492" cy="1857906"/>
            <a:chOff x="8838247" y="4443600"/>
            <a:chExt cx="2475181" cy="1937847"/>
          </a:xfrm>
        </p:grpSpPr>
        <p:pic>
          <p:nvPicPr>
            <p:cNvPr id="28" name="Picture 27">
              <a:extLst>
                <a:ext uri="{FF2B5EF4-FFF2-40B4-BE49-F238E27FC236}">
                  <a16:creationId xmlns:a16="http://schemas.microsoft.com/office/drawing/2014/main" id="{01D83A78-958E-AF47-ADC2-43E87BE2C60C}"/>
                </a:ext>
              </a:extLst>
            </p:cNvPr>
            <p:cNvPicPr>
              <a:picLocks noChangeAspect="1"/>
            </p:cNvPicPr>
            <p:nvPr/>
          </p:nvPicPr>
          <p:blipFill>
            <a:blip r:embed="rId9"/>
            <a:stretch>
              <a:fillRect/>
            </a:stretch>
          </p:blipFill>
          <p:spPr>
            <a:xfrm>
              <a:off x="8860342" y="4443600"/>
              <a:ext cx="2453086" cy="1937847"/>
            </a:xfrm>
            <a:prstGeom prst="rect">
              <a:avLst/>
            </a:prstGeom>
          </p:spPr>
        </p:pic>
        <p:pic>
          <p:nvPicPr>
            <p:cNvPr id="29" name="Picture 28">
              <a:extLst>
                <a:ext uri="{FF2B5EF4-FFF2-40B4-BE49-F238E27FC236}">
                  <a16:creationId xmlns:a16="http://schemas.microsoft.com/office/drawing/2014/main" id="{79148C33-8B9A-5F4D-8E29-7B75AD54D98D}"/>
                </a:ext>
              </a:extLst>
            </p:cNvPr>
            <p:cNvPicPr>
              <a:picLocks noChangeAspect="1"/>
            </p:cNvPicPr>
            <p:nvPr/>
          </p:nvPicPr>
          <p:blipFill>
            <a:blip r:embed="rId10"/>
            <a:stretch>
              <a:fillRect/>
            </a:stretch>
          </p:blipFill>
          <p:spPr>
            <a:xfrm>
              <a:off x="8838247" y="4625373"/>
              <a:ext cx="898843" cy="421881"/>
            </a:xfrm>
            <a:prstGeom prst="rect">
              <a:avLst/>
            </a:prstGeom>
          </p:spPr>
        </p:pic>
      </p:grpSp>
    </p:spTree>
    <p:extLst>
      <p:ext uri="{BB962C8B-B14F-4D97-AF65-F5344CB8AC3E}">
        <p14:creationId xmlns:p14="http://schemas.microsoft.com/office/powerpoint/2010/main" val="2241120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90472-B239-2746-B536-16595756778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Bidirectional Graph2seq Generator (cont’d)</a:t>
            </a:r>
            <a:endParaRPr lang="en-US" sz="3200" kern="1200" dirty="0">
              <a:solidFill>
                <a:schemeClr val="bg1"/>
              </a:solidFill>
              <a:latin typeface="+mj-lt"/>
              <a:ea typeface="+mj-ea"/>
              <a:cs typeface="+mj-cs"/>
            </a:endParaRPr>
          </a:p>
        </p:txBody>
      </p:sp>
      <p:sp>
        <p:nvSpPr>
          <p:cNvPr id="4" name="Content Placeholder 3">
            <a:extLst>
              <a:ext uri="{FF2B5EF4-FFF2-40B4-BE49-F238E27FC236}">
                <a16:creationId xmlns:a16="http://schemas.microsoft.com/office/drawing/2014/main" id="{F844BA5E-8021-E94F-89B2-457A423C6475}"/>
              </a:ext>
            </a:extLst>
          </p:cNvPr>
          <p:cNvSpPr>
            <a:spLocks noGrp="1"/>
          </p:cNvSpPr>
          <p:nvPr>
            <p:ph idx="1"/>
          </p:nvPr>
        </p:nvSpPr>
        <p:spPr/>
        <p:txBody>
          <a:bodyPr/>
          <a:lstStyle/>
          <a:p>
            <a:pPr marL="0" indent="0">
              <a:buNone/>
            </a:pPr>
            <a:r>
              <a:rPr lang="en-US" dirty="0"/>
              <a:t>RNN decoder</a:t>
            </a:r>
          </a:p>
          <a:p>
            <a:pPr>
              <a:buFont typeface="Wingdings" pitchFamily="2" charset="2"/>
              <a:buChar char="Ø"/>
            </a:pPr>
            <a:r>
              <a:rPr lang="en-US" sz="2600" dirty="0"/>
              <a:t> We adopt a state-of-the-art attention-based LSTM decoder with copy and coverage mechanisms (See et al., 2017).</a:t>
            </a:r>
          </a:p>
          <a:p>
            <a:pPr>
              <a:buFont typeface="Wingdings" pitchFamily="2" charset="2"/>
              <a:buChar char="Ø"/>
            </a:pPr>
            <a:r>
              <a:rPr lang="en-US" sz="2600" dirty="0"/>
              <a:t> Initial hidden states are based on graph embeddings.</a:t>
            </a:r>
          </a:p>
          <a:p>
            <a:pPr>
              <a:buFont typeface="Wingdings" pitchFamily="2" charset="2"/>
              <a:buChar char="Ø"/>
            </a:pPr>
            <a:r>
              <a:rPr lang="en-US" sz="2600" dirty="0"/>
              <a:t> Node embeddings can be accessed via attention mechanism as a memory bank.</a:t>
            </a:r>
          </a:p>
          <a:p>
            <a:pPr>
              <a:buFont typeface="Wingdings" pitchFamily="2" charset="2"/>
              <a:buChar char="Ø"/>
            </a:pPr>
            <a:endParaRPr lang="en-US" sz="2600" dirty="0"/>
          </a:p>
        </p:txBody>
      </p:sp>
    </p:spTree>
    <p:extLst>
      <p:ext uri="{BB962C8B-B14F-4D97-AF65-F5344CB8AC3E}">
        <p14:creationId xmlns:p14="http://schemas.microsoft.com/office/powerpoint/2010/main" val="1052688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90472-B239-2746-B536-16595756778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Hybrid Evaluator</a:t>
            </a:r>
            <a:endParaRPr lang="en-US" sz="3200" kern="1200" dirty="0">
              <a:solidFill>
                <a:schemeClr val="bg1"/>
              </a:solidFill>
              <a:latin typeface="+mj-lt"/>
              <a:ea typeface="+mj-ea"/>
              <a:cs typeface="+mj-cs"/>
            </a:endParaRPr>
          </a:p>
        </p:txBody>
      </p:sp>
      <p:sp>
        <p:nvSpPr>
          <p:cNvPr id="4" name="Content Placeholder 3">
            <a:extLst>
              <a:ext uri="{FF2B5EF4-FFF2-40B4-BE49-F238E27FC236}">
                <a16:creationId xmlns:a16="http://schemas.microsoft.com/office/drawing/2014/main" id="{17633DCD-99C6-E843-B714-7318331D302B}"/>
              </a:ext>
            </a:extLst>
          </p:cNvPr>
          <p:cNvSpPr>
            <a:spLocks noGrp="1"/>
          </p:cNvSpPr>
          <p:nvPr>
            <p:ph idx="1"/>
          </p:nvPr>
        </p:nvSpPr>
        <p:spPr>
          <a:xfrm>
            <a:off x="838200" y="1742173"/>
            <a:ext cx="10515600" cy="4880008"/>
          </a:xfrm>
        </p:spPr>
        <p:txBody>
          <a:bodyPr>
            <a:normAutofit lnSpcReduction="10000"/>
          </a:bodyPr>
          <a:lstStyle/>
          <a:p>
            <a:pPr>
              <a:buFont typeface="Wingdings" pitchFamily="2" charset="2"/>
              <a:buChar char="Ø"/>
            </a:pPr>
            <a:r>
              <a:rPr lang="en-US" altLang="zh-CN" dirty="0">
                <a:latin typeface="Calibri" panose="020F0502020204030204" pitchFamily="34" charset="0"/>
                <a:cs typeface="Calibri" panose="020F0502020204030204" pitchFamily="34" charset="0"/>
              </a:rPr>
              <a:t> Regular cross-entropy based training objectives have limitations</a:t>
            </a:r>
          </a:p>
          <a:p>
            <a:pPr lvl="1">
              <a:buFont typeface="Wingdings" pitchFamily="2" charset="2"/>
              <a:buChar char="q"/>
            </a:pPr>
            <a:r>
              <a:rPr lang="en-US" altLang="zh-CN" dirty="0">
                <a:latin typeface="Calibri" panose="020F0502020204030204" pitchFamily="34" charset="0"/>
                <a:cs typeface="Calibri" panose="020F0502020204030204" pitchFamily="34" charset="0"/>
              </a:rPr>
              <a:t> </a:t>
            </a:r>
            <a:r>
              <a:rPr lang="en-US" altLang="zh-CN" sz="2600" dirty="0">
                <a:latin typeface="Calibri" panose="020F0502020204030204" pitchFamily="34" charset="0"/>
                <a:cs typeface="Calibri" panose="020F0502020204030204" pitchFamily="34" charset="0"/>
              </a:rPr>
              <a:t>Exposure bias</a:t>
            </a:r>
          </a:p>
          <a:p>
            <a:pPr lvl="1">
              <a:buFont typeface="Wingdings" pitchFamily="2" charset="2"/>
              <a:buChar char="q"/>
            </a:pPr>
            <a:r>
              <a:rPr lang="en-US" altLang="zh-CN" sz="2600" dirty="0">
                <a:latin typeface="Calibri" panose="020F0502020204030204" pitchFamily="34" charset="0"/>
                <a:cs typeface="Calibri" panose="020F0502020204030204" pitchFamily="34" charset="0"/>
              </a:rPr>
              <a:t> Evaluation discrepancy between training and testing</a:t>
            </a:r>
          </a:p>
          <a:p>
            <a:pPr>
              <a:buFont typeface="Wingdings" pitchFamily="2" charset="2"/>
              <a:buChar char="Ø"/>
            </a:pPr>
            <a:r>
              <a:rPr lang="en-US" altLang="zh-CN" dirty="0">
                <a:latin typeface="Calibri" panose="020F0502020204030204" pitchFamily="34" charset="0"/>
                <a:cs typeface="Calibri" panose="020F0502020204030204" pitchFamily="34" charset="0"/>
              </a:rPr>
              <a:t>A </a:t>
            </a:r>
            <a:r>
              <a:rPr lang="en-US" altLang="zh-CN" dirty="0">
                <a:solidFill>
                  <a:srgbClr val="FF0000"/>
                </a:solidFill>
                <a:latin typeface="Calibri" panose="020F0502020204030204" pitchFamily="34" charset="0"/>
                <a:cs typeface="Calibri" panose="020F0502020204030204" pitchFamily="34" charset="0"/>
              </a:rPr>
              <a:t>mixed loss </a:t>
            </a:r>
            <a:r>
              <a:rPr lang="en-US" altLang="zh-CN" dirty="0">
                <a:latin typeface="Calibri" panose="020F0502020204030204" pitchFamily="34" charset="0"/>
                <a:cs typeface="Calibri" panose="020F0502020204030204" pitchFamily="34" charset="0"/>
              </a:rPr>
              <a:t>combining</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both cross-entropy loss</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and RL loss</a:t>
            </a:r>
          </a:p>
          <a:p>
            <a:pPr lvl="1">
              <a:buFont typeface="Wingdings" pitchFamily="2" charset="2"/>
              <a:buChar char="q"/>
            </a:pPr>
            <a:r>
              <a:rPr lang="en-US" altLang="zh-CN" dirty="0">
                <a:latin typeface="Calibri" panose="020F0502020204030204" pitchFamily="34" charset="0"/>
                <a:cs typeface="Calibri" panose="020F0502020204030204" pitchFamily="34" charset="0"/>
              </a:rPr>
              <a:t> </a:t>
            </a:r>
            <a:r>
              <a:rPr lang="en-US" altLang="zh-CN" sz="2600" dirty="0">
                <a:latin typeface="Calibri" panose="020F0502020204030204" pitchFamily="34" charset="0"/>
                <a:cs typeface="Calibri" panose="020F0502020204030204" pitchFamily="34" charset="0"/>
              </a:rPr>
              <a:t>Ensure the generation of syntactically and semantically valid text</a:t>
            </a:r>
          </a:p>
          <a:p>
            <a:endParaRPr lang="en-US" altLang="zh-CN" dirty="0">
              <a:solidFill>
                <a:srgbClr val="C00000"/>
              </a:solidFill>
              <a:latin typeface="Calibri" panose="020F0502020204030204" pitchFamily="34" charset="0"/>
              <a:cs typeface="Calibri" panose="020F0502020204030204" pitchFamily="34" charset="0"/>
            </a:endParaRPr>
          </a:p>
          <a:p>
            <a:endParaRPr lang="en-US" altLang="zh-CN" dirty="0">
              <a:solidFill>
                <a:srgbClr val="C00000"/>
              </a:solidFill>
              <a:latin typeface="Calibri" panose="020F0502020204030204" pitchFamily="34" charset="0"/>
              <a:cs typeface="Calibri" panose="020F0502020204030204" pitchFamily="34" charset="0"/>
            </a:endParaRPr>
          </a:p>
          <a:p>
            <a:pPr>
              <a:buFont typeface="Wingdings" pitchFamily="2" charset="2"/>
              <a:buChar char="Ø"/>
            </a:pPr>
            <a:endParaRPr lang="en-US" altLang="zh-CN" dirty="0">
              <a:solidFill>
                <a:srgbClr val="FF0000"/>
              </a:solidFill>
              <a:latin typeface="Calibri" panose="020F0502020204030204" pitchFamily="34" charset="0"/>
              <a:cs typeface="Calibri" panose="020F0502020204030204" pitchFamily="34" charset="0"/>
            </a:endParaRPr>
          </a:p>
          <a:p>
            <a:pPr>
              <a:buFont typeface="Wingdings" pitchFamily="2" charset="2"/>
              <a:buChar char="Ø"/>
            </a:pPr>
            <a:r>
              <a:rPr lang="en-US" altLang="zh-CN" dirty="0">
                <a:latin typeface="Calibri" panose="020F0502020204030204" pitchFamily="34" charset="0"/>
                <a:cs typeface="Calibri" panose="020F0502020204030204" pitchFamily="34" charset="0"/>
              </a:rPr>
              <a:t> </a:t>
            </a:r>
            <a:r>
              <a:rPr lang="en-US" altLang="zh-CN" dirty="0">
                <a:solidFill>
                  <a:srgbClr val="FF0000"/>
                </a:solidFill>
                <a:latin typeface="Calibri" panose="020F0502020204030204" pitchFamily="34" charset="0"/>
                <a:cs typeface="Calibri" panose="020F0502020204030204" pitchFamily="34" charset="0"/>
              </a:rPr>
              <a:t>Two-stage training </a:t>
            </a:r>
            <a:r>
              <a:rPr lang="en-US" altLang="zh-CN" dirty="0">
                <a:latin typeface="Calibri" panose="020F0502020204030204" pitchFamily="34" charset="0"/>
                <a:cs typeface="Calibri" panose="020F0502020204030204" pitchFamily="34" charset="0"/>
              </a:rPr>
              <a:t>strategy: </a:t>
            </a:r>
          </a:p>
          <a:p>
            <a:pPr lvl="1">
              <a:buFont typeface="Wingdings" pitchFamily="2" charset="2"/>
              <a:buChar char="q"/>
            </a:pPr>
            <a:r>
              <a:rPr lang="en-US" altLang="zh-CN" dirty="0">
                <a:latin typeface="Calibri" panose="020F0502020204030204" pitchFamily="34" charset="0"/>
                <a:cs typeface="Calibri" panose="020F0502020204030204" pitchFamily="34" charset="0"/>
              </a:rPr>
              <a:t> </a:t>
            </a:r>
            <a:r>
              <a:rPr lang="en-US" altLang="zh-CN" sz="2600" dirty="0">
                <a:latin typeface="Calibri" panose="020F0502020204030204" pitchFamily="34" charset="0"/>
                <a:cs typeface="Calibri" panose="020F0502020204030204" pitchFamily="34" charset="0"/>
              </a:rPr>
              <a:t>Train the model with cross-entropy loss</a:t>
            </a:r>
          </a:p>
          <a:p>
            <a:pPr lvl="1">
              <a:buFont typeface="Wingdings" pitchFamily="2" charset="2"/>
              <a:buChar char="q"/>
            </a:pPr>
            <a:r>
              <a:rPr lang="en-US" altLang="zh-CN" sz="2600" dirty="0">
                <a:latin typeface="Calibri" panose="020F0502020204030204" pitchFamily="34" charset="0"/>
                <a:cs typeface="Calibri" panose="020F0502020204030204" pitchFamily="34" charset="0"/>
              </a:rPr>
              <a:t> Finetune the model by optimizing the mixed objective function</a:t>
            </a:r>
          </a:p>
          <a:p>
            <a:endParaRPr lang="en-US" altLang="zh-CN" sz="2600" dirty="0">
              <a:latin typeface="Calibri" panose="020F0502020204030204" pitchFamily="34" charset="0"/>
              <a:cs typeface="Calibri" panose="020F0502020204030204" pitchFamily="34" charset="0"/>
            </a:endParaRPr>
          </a:p>
          <a:p>
            <a:endParaRPr lang="en-US" dirty="0"/>
          </a:p>
        </p:txBody>
      </p:sp>
      <p:pic>
        <p:nvPicPr>
          <p:cNvPr id="3" name="Picture 2">
            <a:extLst>
              <a:ext uri="{FF2B5EF4-FFF2-40B4-BE49-F238E27FC236}">
                <a16:creationId xmlns:a16="http://schemas.microsoft.com/office/drawing/2014/main" id="{6A0F19ED-89FF-1540-9530-A5E1972DA15E}"/>
              </a:ext>
            </a:extLst>
          </p:cNvPr>
          <p:cNvPicPr>
            <a:picLocks noChangeAspect="1"/>
          </p:cNvPicPr>
          <p:nvPr/>
        </p:nvPicPr>
        <p:blipFill>
          <a:blip r:embed="rId3"/>
          <a:stretch>
            <a:fillRect/>
          </a:stretch>
        </p:blipFill>
        <p:spPr>
          <a:xfrm>
            <a:off x="1369658" y="3818740"/>
            <a:ext cx="4317544" cy="618620"/>
          </a:xfrm>
          <a:prstGeom prst="rect">
            <a:avLst/>
          </a:prstGeom>
        </p:spPr>
      </p:pic>
      <p:pic>
        <p:nvPicPr>
          <p:cNvPr id="6" name="Picture 5">
            <a:extLst>
              <a:ext uri="{FF2B5EF4-FFF2-40B4-BE49-F238E27FC236}">
                <a16:creationId xmlns:a16="http://schemas.microsoft.com/office/drawing/2014/main" id="{15A946F8-79F7-B842-804E-FB46A844F563}"/>
              </a:ext>
            </a:extLst>
          </p:cNvPr>
          <p:cNvPicPr>
            <a:picLocks noChangeAspect="1"/>
          </p:cNvPicPr>
          <p:nvPr/>
        </p:nvPicPr>
        <p:blipFill>
          <a:blip r:embed="rId4"/>
          <a:stretch>
            <a:fillRect/>
          </a:stretch>
        </p:blipFill>
        <p:spPr>
          <a:xfrm>
            <a:off x="1369658" y="4437360"/>
            <a:ext cx="2718186" cy="486744"/>
          </a:xfrm>
          <a:prstGeom prst="rect">
            <a:avLst/>
          </a:prstGeom>
        </p:spPr>
      </p:pic>
      <p:grpSp>
        <p:nvGrpSpPr>
          <p:cNvPr id="27" name="Group 26">
            <a:extLst>
              <a:ext uri="{FF2B5EF4-FFF2-40B4-BE49-F238E27FC236}">
                <a16:creationId xmlns:a16="http://schemas.microsoft.com/office/drawing/2014/main" id="{59FECB6F-6A5B-F44F-8052-3D32A1BFF8C9}"/>
              </a:ext>
            </a:extLst>
          </p:cNvPr>
          <p:cNvGrpSpPr/>
          <p:nvPr/>
        </p:nvGrpSpPr>
        <p:grpSpPr>
          <a:xfrm>
            <a:off x="5834998" y="3826927"/>
            <a:ext cx="5345192" cy="1449397"/>
            <a:chOff x="5929268" y="4100306"/>
            <a:chExt cx="5345192" cy="1449397"/>
          </a:xfrm>
        </p:grpSpPr>
        <p:pic>
          <p:nvPicPr>
            <p:cNvPr id="5" name="Picture 4">
              <a:extLst>
                <a:ext uri="{FF2B5EF4-FFF2-40B4-BE49-F238E27FC236}">
                  <a16:creationId xmlns:a16="http://schemas.microsoft.com/office/drawing/2014/main" id="{CAC41C93-118B-1448-B839-1A6B33DDD1C2}"/>
                </a:ext>
              </a:extLst>
            </p:cNvPr>
            <p:cNvPicPr>
              <a:picLocks noChangeAspect="1"/>
            </p:cNvPicPr>
            <p:nvPr/>
          </p:nvPicPr>
          <p:blipFill>
            <a:blip r:embed="rId5"/>
            <a:stretch>
              <a:fillRect/>
            </a:stretch>
          </p:blipFill>
          <p:spPr>
            <a:xfrm>
              <a:off x="5929268" y="4100306"/>
              <a:ext cx="4427516" cy="605935"/>
            </a:xfrm>
            <a:prstGeom prst="rect">
              <a:avLst/>
            </a:prstGeom>
          </p:spPr>
        </p:pic>
        <p:sp>
          <p:nvSpPr>
            <p:cNvPr id="7" name="TextBox 6">
              <a:extLst>
                <a:ext uri="{FF2B5EF4-FFF2-40B4-BE49-F238E27FC236}">
                  <a16:creationId xmlns:a16="http://schemas.microsoft.com/office/drawing/2014/main" id="{2330675E-8B55-2E40-98D9-A9E126397DAB}"/>
                </a:ext>
              </a:extLst>
            </p:cNvPr>
            <p:cNvSpPr txBox="1"/>
            <p:nvPr/>
          </p:nvSpPr>
          <p:spPr>
            <a:xfrm>
              <a:off x="8459486" y="4903372"/>
              <a:ext cx="2814974" cy="646331"/>
            </a:xfrm>
            <a:prstGeom prst="rect">
              <a:avLst/>
            </a:prstGeom>
            <a:noFill/>
          </p:spPr>
          <p:txBody>
            <a:bodyPr wrap="square" rtlCol="0">
              <a:spAutoFit/>
            </a:bodyPr>
            <a:lstStyle/>
            <a:p>
              <a:r>
                <a:rPr lang="en-US" dirty="0"/>
                <a:t>self-critical sequence training (SCST) RL algorithm. </a:t>
              </a:r>
            </a:p>
          </p:txBody>
        </p:sp>
        <p:cxnSp>
          <p:nvCxnSpPr>
            <p:cNvPr id="9" name="Straight Arrow Connector 8">
              <a:extLst>
                <a:ext uri="{FF2B5EF4-FFF2-40B4-BE49-F238E27FC236}">
                  <a16:creationId xmlns:a16="http://schemas.microsoft.com/office/drawing/2014/main" id="{35C89580-641F-5E4E-AE1A-77FABA8D30B2}"/>
                </a:ext>
              </a:extLst>
            </p:cNvPr>
            <p:cNvCxnSpPr>
              <a:cxnSpLocks/>
            </p:cNvCxnSpPr>
            <p:nvPr/>
          </p:nvCxnSpPr>
          <p:spPr>
            <a:xfrm flipH="1" flipV="1">
              <a:off x="8866640" y="4725192"/>
              <a:ext cx="571082" cy="210063"/>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EA9CC98-0401-794C-9385-4CBD3076E1B3}"/>
                </a:ext>
              </a:extLst>
            </p:cNvPr>
            <p:cNvSpPr txBox="1"/>
            <p:nvPr/>
          </p:nvSpPr>
          <p:spPr>
            <a:xfrm>
              <a:off x="5969972" y="4665603"/>
              <a:ext cx="872443" cy="646331"/>
            </a:xfrm>
            <a:prstGeom prst="rect">
              <a:avLst/>
            </a:prstGeom>
            <a:noFill/>
          </p:spPr>
          <p:txBody>
            <a:bodyPr wrap="square" rtlCol="0">
              <a:spAutoFit/>
            </a:bodyPr>
            <a:lstStyle/>
            <a:p>
              <a:r>
                <a:rPr lang="en-US" dirty="0">
                  <a:solidFill>
                    <a:srgbClr val="7030A0"/>
                  </a:solidFill>
                </a:rPr>
                <a:t>Greedy search</a:t>
              </a:r>
            </a:p>
          </p:txBody>
        </p:sp>
        <p:sp>
          <p:nvSpPr>
            <p:cNvPr id="15" name="TextBox 14">
              <a:extLst>
                <a:ext uri="{FF2B5EF4-FFF2-40B4-BE49-F238E27FC236}">
                  <a16:creationId xmlns:a16="http://schemas.microsoft.com/office/drawing/2014/main" id="{29675A54-6D52-444A-8A72-0986D9776CD3}"/>
                </a:ext>
              </a:extLst>
            </p:cNvPr>
            <p:cNvSpPr txBox="1"/>
            <p:nvPr/>
          </p:nvSpPr>
          <p:spPr>
            <a:xfrm>
              <a:off x="6844715" y="4667995"/>
              <a:ext cx="1313294" cy="646331"/>
            </a:xfrm>
            <a:prstGeom prst="rect">
              <a:avLst/>
            </a:prstGeom>
            <a:noFill/>
          </p:spPr>
          <p:txBody>
            <a:bodyPr wrap="square" rtlCol="0">
              <a:spAutoFit/>
            </a:bodyPr>
            <a:lstStyle/>
            <a:p>
              <a:r>
                <a:rPr lang="en-US" dirty="0">
                  <a:solidFill>
                    <a:srgbClr val="7030A0"/>
                  </a:solidFill>
                </a:rPr>
                <a:t>multinomial </a:t>
              </a:r>
            </a:p>
            <a:p>
              <a:r>
                <a:rPr lang="en-US" dirty="0">
                  <a:solidFill>
                    <a:srgbClr val="7030A0"/>
                  </a:solidFill>
                </a:rPr>
                <a:t> sampling</a:t>
              </a:r>
            </a:p>
          </p:txBody>
        </p:sp>
        <p:cxnSp>
          <p:nvCxnSpPr>
            <p:cNvPr id="16" name="Straight Arrow Connector 15">
              <a:extLst>
                <a:ext uri="{FF2B5EF4-FFF2-40B4-BE49-F238E27FC236}">
                  <a16:creationId xmlns:a16="http://schemas.microsoft.com/office/drawing/2014/main" id="{F8167CEE-3CB2-3143-99C7-02F8C040311C}"/>
                </a:ext>
              </a:extLst>
            </p:cNvPr>
            <p:cNvCxnSpPr>
              <a:cxnSpLocks/>
            </p:cNvCxnSpPr>
            <p:nvPr/>
          </p:nvCxnSpPr>
          <p:spPr>
            <a:xfrm flipV="1">
              <a:off x="6628886" y="4491661"/>
              <a:ext cx="383708" cy="23353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A6E3573-2FD8-2F43-9062-F6C27A65D0CC}"/>
                </a:ext>
              </a:extLst>
            </p:cNvPr>
            <p:cNvCxnSpPr>
              <a:cxnSpLocks/>
            </p:cNvCxnSpPr>
            <p:nvPr/>
          </p:nvCxnSpPr>
          <p:spPr>
            <a:xfrm flipV="1">
              <a:off x="7509231" y="4460822"/>
              <a:ext cx="348528" cy="284292"/>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15564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90472-B239-2746-B536-16595756778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Outline</a:t>
            </a:r>
            <a:endParaRPr lang="en-US" sz="3200" kern="1200" dirty="0">
              <a:solidFill>
                <a:schemeClr val="bg1"/>
              </a:solidFill>
              <a:latin typeface="+mj-lt"/>
              <a:ea typeface="+mj-ea"/>
              <a:cs typeface="+mj-cs"/>
            </a:endParaRPr>
          </a:p>
        </p:txBody>
      </p:sp>
      <p:sp>
        <p:nvSpPr>
          <p:cNvPr id="14" name="Google Shape;178;p27">
            <a:extLst>
              <a:ext uri="{FF2B5EF4-FFF2-40B4-BE49-F238E27FC236}">
                <a16:creationId xmlns:a16="http://schemas.microsoft.com/office/drawing/2014/main" id="{C277D52C-29D7-5744-886C-3144EC4C49D5}"/>
              </a:ext>
            </a:extLst>
          </p:cNvPr>
          <p:cNvSpPr txBox="1"/>
          <p:nvPr/>
        </p:nvSpPr>
        <p:spPr>
          <a:xfrm>
            <a:off x="1059558" y="1604984"/>
            <a:ext cx="5883408" cy="4423582"/>
          </a:xfrm>
          <a:prstGeom prst="rect">
            <a:avLst/>
          </a:prstGeom>
          <a:noFill/>
          <a:ln>
            <a:noFill/>
          </a:ln>
        </p:spPr>
        <p:txBody>
          <a:bodyPr spcFirstLastPara="1" wrap="square" lIns="91425" tIns="45700" rIns="91425" bIns="45700" anchor="t" anchorCtr="0">
            <a:noAutofit/>
          </a:bodyPr>
          <a:lstStyle/>
          <a:p>
            <a:pPr algn="ctr">
              <a:buClr>
                <a:srgbClr val="000000"/>
              </a:buClr>
            </a:pPr>
            <a:endParaRPr sz="1600" kern="0" dirty="0">
              <a:solidFill>
                <a:srgbClr val="000000"/>
              </a:solidFill>
              <a:latin typeface="Arial"/>
              <a:cs typeface="Arial"/>
              <a:sym typeface="Arial"/>
            </a:endParaRPr>
          </a:p>
          <a:p>
            <a:pPr>
              <a:buClr>
                <a:srgbClr val="000000"/>
              </a:buClr>
            </a:pPr>
            <a:endParaRPr sz="2800" kern="0" dirty="0">
              <a:solidFill>
                <a:srgbClr val="000000"/>
              </a:solidFill>
              <a:latin typeface="Calibri"/>
              <a:ea typeface="Calibri"/>
              <a:cs typeface="Calibri"/>
              <a:sym typeface="Calibri"/>
            </a:endParaRPr>
          </a:p>
          <a:p>
            <a:pPr marL="342900" indent="-342900">
              <a:lnSpc>
                <a:spcPct val="150000"/>
              </a:lnSpc>
              <a:buClr>
                <a:srgbClr val="000000"/>
              </a:buClr>
              <a:buSzPts val="2400"/>
              <a:buFont typeface="Arial"/>
              <a:buChar char="•"/>
            </a:pPr>
            <a:r>
              <a:rPr lang="en" sz="2800" b="1" dirty="0">
                <a:solidFill>
                  <a:srgbClr val="999999"/>
                </a:solidFill>
                <a:latin typeface="Calibri"/>
                <a:cs typeface="Calibri"/>
                <a:sym typeface="Calibri"/>
              </a:rPr>
              <a:t>Background</a:t>
            </a:r>
            <a:endParaRPr sz="2800" b="1" dirty="0">
              <a:solidFill>
                <a:srgbClr val="999999"/>
              </a:solidFill>
              <a:latin typeface="Calibri"/>
              <a:cs typeface="Calibri"/>
              <a:sym typeface="Arial"/>
            </a:endParaRPr>
          </a:p>
          <a:p>
            <a:pPr marL="342900" indent="-342900">
              <a:lnSpc>
                <a:spcPct val="150000"/>
              </a:lnSpc>
              <a:buClr>
                <a:srgbClr val="999999"/>
              </a:buClr>
              <a:buSzPts val="2400"/>
              <a:buFont typeface="Arial"/>
              <a:buChar char="•"/>
            </a:pPr>
            <a:r>
              <a:rPr lang="en-US" altLang="zh-CN" sz="2800" b="1" dirty="0">
                <a:solidFill>
                  <a:srgbClr val="999999"/>
                </a:solidFill>
                <a:latin typeface="Calibri"/>
                <a:cs typeface="Calibri"/>
                <a:sym typeface="Calibri"/>
              </a:rPr>
              <a:t>Related work</a:t>
            </a:r>
            <a:r>
              <a:rPr lang="en" sz="2800" b="1" dirty="0">
                <a:solidFill>
                  <a:srgbClr val="999999"/>
                </a:solidFill>
                <a:latin typeface="Calibri"/>
                <a:cs typeface="Calibri"/>
                <a:sym typeface="Calibri"/>
              </a:rPr>
              <a:t> </a:t>
            </a:r>
            <a:endParaRPr sz="2800" b="1" dirty="0">
              <a:solidFill>
                <a:srgbClr val="999999"/>
              </a:solidFill>
              <a:latin typeface="Calibri"/>
              <a:cs typeface="Calibri"/>
              <a:sym typeface="Arial"/>
            </a:endParaRPr>
          </a:p>
          <a:p>
            <a:pPr marL="342900" indent="-342900">
              <a:lnSpc>
                <a:spcPct val="150000"/>
              </a:lnSpc>
              <a:buClr>
                <a:srgbClr val="999999"/>
              </a:buClr>
              <a:buSzPts val="2400"/>
              <a:buFont typeface="Arial"/>
              <a:buChar char="•"/>
            </a:pPr>
            <a:r>
              <a:rPr lang="en-US" sz="2800" b="1" dirty="0">
                <a:solidFill>
                  <a:srgbClr val="999999"/>
                </a:solidFill>
                <a:latin typeface="Calibri"/>
                <a:cs typeface="Calibri"/>
                <a:sym typeface="Calibri"/>
              </a:rPr>
              <a:t>Approach</a:t>
            </a:r>
          </a:p>
          <a:p>
            <a:pPr marL="342900" indent="-342900">
              <a:lnSpc>
                <a:spcPct val="150000"/>
              </a:lnSpc>
              <a:buClr>
                <a:srgbClr val="999999"/>
              </a:buClr>
              <a:buSzPts val="2400"/>
              <a:buFont typeface="Arial"/>
              <a:buChar char="•"/>
            </a:pPr>
            <a:r>
              <a:rPr lang="en-US" sz="2800" b="1" kern="0" dirty="0">
                <a:solidFill>
                  <a:srgbClr val="000000"/>
                </a:solidFill>
                <a:latin typeface="Calibri"/>
                <a:cs typeface="Calibri"/>
                <a:sym typeface="Calibri"/>
              </a:rPr>
              <a:t>Experiments</a:t>
            </a:r>
          </a:p>
          <a:p>
            <a:pPr marL="342900" indent="-342900">
              <a:lnSpc>
                <a:spcPct val="150000"/>
              </a:lnSpc>
              <a:buClr>
                <a:srgbClr val="999999"/>
              </a:buClr>
              <a:buSzPts val="2400"/>
              <a:buFont typeface="Arial"/>
              <a:buChar char="•"/>
            </a:pPr>
            <a:r>
              <a:rPr lang="en-US" sz="2800" b="1" kern="0" dirty="0">
                <a:solidFill>
                  <a:srgbClr val="999999"/>
                </a:solidFill>
                <a:latin typeface="Calibri"/>
                <a:ea typeface="Calibri"/>
                <a:cs typeface="Calibri"/>
                <a:sym typeface="Calibri"/>
              </a:rPr>
              <a:t>Conclusion &amp; future work</a:t>
            </a:r>
            <a:endParaRPr sz="1400" kern="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664498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90472-B239-2746-B536-16595756778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Experimental Setup</a:t>
            </a:r>
            <a:endParaRPr lang="en-US" sz="3200"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23FE684C-F991-994A-B59D-8A3C7AC7BDF7}"/>
              </a:ext>
            </a:extLst>
          </p:cNvPr>
          <p:cNvSpPr>
            <a:spLocks noGrp="1"/>
          </p:cNvSpPr>
          <p:nvPr>
            <p:ph idx="1"/>
          </p:nvPr>
        </p:nvSpPr>
        <p:spPr/>
        <p:txBody>
          <a:bodyPr/>
          <a:lstStyle/>
          <a:p>
            <a:pPr>
              <a:buFont typeface="Wingdings" pitchFamily="2" charset="2"/>
              <a:buChar char="Ø"/>
            </a:pPr>
            <a:r>
              <a:rPr lang="en-US" dirty="0"/>
              <a:t>Data:</a:t>
            </a:r>
          </a:p>
          <a:p>
            <a:pPr lvl="1">
              <a:buFont typeface="Wingdings" pitchFamily="2" charset="2"/>
              <a:buChar char="q"/>
            </a:pPr>
            <a:r>
              <a:rPr lang="en-US" dirty="0"/>
              <a:t> </a:t>
            </a:r>
            <a:r>
              <a:rPr lang="en-US" dirty="0" err="1"/>
              <a:t>SQuAD</a:t>
            </a:r>
            <a:r>
              <a:rPr lang="en-US" dirty="0"/>
              <a:t> split 1: 75,500/17,934/11,805 (train/development/test) examples </a:t>
            </a:r>
          </a:p>
          <a:p>
            <a:pPr lvl="1">
              <a:buFont typeface="Wingdings" pitchFamily="2" charset="2"/>
              <a:buChar char="q"/>
            </a:pPr>
            <a:r>
              <a:rPr lang="en-US" dirty="0"/>
              <a:t> </a:t>
            </a:r>
            <a:r>
              <a:rPr lang="en-US" dirty="0" err="1"/>
              <a:t>SQuAD</a:t>
            </a:r>
            <a:r>
              <a:rPr lang="en-US" dirty="0"/>
              <a:t> split 2: 86,635/8,965/8,964 examples</a:t>
            </a:r>
          </a:p>
          <a:p>
            <a:pPr lvl="1"/>
            <a:endParaRPr lang="en-US" dirty="0"/>
          </a:p>
          <a:p>
            <a:pPr>
              <a:buFont typeface="Wingdings" pitchFamily="2" charset="2"/>
              <a:buChar char="Ø"/>
            </a:pPr>
            <a:r>
              <a:rPr lang="en-US" dirty="0"/>
              <a:t>Evaluation metrics</a:t>
            </a:r>
          </a:p>
          <a:p>
            <a:pPr lvl="1">
              <a:buFont typeface="Wingdings" pitchFamily="2" charset="2"/>
              <a:buChar char="q"/>
            </a:pPr>
            <a:r>
              <a:rPr lang="en-US" dirty="0"/>
              <a:t> Automatic evaluation</a:t>
            </a:r>
          </a:p>
          <a:p>
            <a:pPr lvl="2"/>
            <a:r>
              <a:rPr lang="en-US" dirty="0"/>
              <a:t>BLEU-4, METEOR, ROUGE-L, Q-BLEU1 </a:t>
            </a:r>
          </a:p>
          <a:p>
            <a:pPr lvl="1">
              <a:buFont typeface="Wingdings" pitchFamily="2" charset="2"/>
              <a:buChar char="q"/>
            </a:pPr>
            <a:r>
              <a:rPr lang="en-US" dirty="0"/>
              <a:t> Human evaluation</a:t>
            </a:r>
          </a:p>
          <a:p>
            <a:pPr lvl="2"/>
            <a:r>
              <a:rPr lang="en-US" dirty="0"/>
              <a:t>Syntactically correct, Semantically correct, Relevant</a:t>
            </a:r>
          </a:p>
          <a:p>
            <a:pPr lvl="1"/>
            <a:endParaRPr lang="en-US" dirty="0"/>
          </a:p>
        </p:txBody>
      </p:sp>
    </p:spTree>
    <p:extLst>
      <p:ext uri="{BB962C8B-B14F-4D97-AF65-F5344CB8AC3E}">
        <p14:creationId xmlns:p14="http://schemas.microsoft.com/office/powerpoint/2010/main" val="2487864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90472-B239-2746-B536-16595756778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Automatic Evaluation Results</a:t>
            </a:r>
            <a:endParaRPr lang="en-US" sz="3200" kern="1200" dirty="0">
              <a:solidFill>
                <a:schemeClr val="bg1"/>
              </a:solidFill>
              <a:latin typeface="+mj-lt"/>
              <a:ea typeface="+mj-ea"/>
              <a:cs typeface="+mj-cs"/>
            </a:endParaRPr>
          </a:p>
        </p:txBody>
      </p:sp>
      <p:pic>
        <p:nvPicPr>
          <p:cNvPr id="6" name="Content Placeholder 5">
            <a:extLst>
              <a:ext uri="{FF2B5EF4-FFF2-40B4-BE49-F238E27FC236}">
                <a16:creationId xmlns:a16="http://schemas.microsoft.com/office/drawing/2014/main" id="{FEF0035F-ADDE-D848-8F72-42BAFDA579CC}"/>
              </a:ext>
            </a:extLst>
          </p:cNvPr>
          <p:cNvPicPr>
            <a:picLocks noGrp="1" noChangeAspect="1"/>
          </p:cNvPicPr>
          <p:nvPr>
            <p:ph idx="1"/>
          </p:nvPr>
        </p:nvPicPr>
        <p:blipFill>
          <a:blip r:embed="rId3"/>
          <a:stretch>
            <a:fillRect/>
          </a:stretch>
        </p:blipFill>
        <p:spPr>
          <a:xfrm>
            <a:off x="777875" y="2102612"/>
            <a:ext cx="10515600" cy="3594164"/>
          </a:xfrm>
          <a:prstGeom prst="rect">
            <a:avLst/>
          </a:prstGeom>
        </p:spPr>
      </p:pic>
    </p:spTree>
    <p:extLst>
      <p:ext uri="{BB962C8B-B14F-4D97-AF65-F5344CB8AC3E}">
        <p14:creationId xmlns:p14="http://schemas.microsoft.com/office/powerpoint/2010/main" val="3790665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90472-B239-2746-B536-16595756778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Human Evaluation Results</a:t>
            </a:r>
            <a:endParaRPr lang="en-US" sz="3200" kern="1200" dirty="0">
              <a:solidFill>
                <a:schemeClr val="bg1"/>
              </a:solidFill>
              <a:latin typeface="+mj-lt"/>
              <a:ea typeface="+mj-ea"/>
              <a:cs typeface="+mj-cs"/>
            </a:endParaRPr>
          </a:p>
        </p:txBody>
      </p:sp>
      <p:sp>
        <p:nvSpPr>
          <p:cNvPr id="4" name="Content Placeholder 3">
            <a:extLst>
              <a:ext uri="{FF2B5EF4-FFF2-40B4-BE49-F238E27FC236}">
                <a16:creationId xmlns:a16="http://schemas.microsoft.com/office/drawing/2014/main" id="{3B29B51E-24F1-E34C-B77D-EE59A40DE4A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CD2F481-35F1-FF4D-BEA2-E91AA52B64CD}"/>
              </a:ext>
            </a:extLst>
          </p:cNvPr>
          <p:cNvPicPr>
            <a:picLocks noChangeAspect="1"/>
          </p:cNvPicPr>
          <p:nvPr/>
        </p:nvPicPr>
        <p:blipFill>
          <a:blip r:embed="rId3"/>
          <a:stretch>
            <a:fillRect/>
          </a:stretch>
        </p:blipFill>
        <p:spPr>
          <a:xfrm>
            <a:off x="1070811" y="2518393"/>
            <a:ext cx="10282989" cy="1821214"/>
          </a:xfrm>
          <a:prstGeom prst="rect">
            <a:avLst/>
          </a:prstGeom>
        </p:spPr>
      </p:pic>
    </p:spTree>
    <p:extLst>
      <p:ext uri="{BB962C8B-B14F-4D97-AF65-F5344CB8AC3E}">
        <p14:creationId xmlns:p14="http://schemas.microsoft.com/office/powerpoint/2010/main" val="509735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90472-B239-2746-B536-16595756778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Ablation Study Results</a:t>
            </a:r>
            <a:endParaRPr lang="en-US" sz="3200" kern="1200" dirty="0">
              <a:solidFill>
                <a:schemeClr val="bg1"/>
              </a:solidFill>
              <a:latin typeface="+mj-lt"/>
              <a:ea typeface="+mj-ea"/>
              <a:cs typeface="+mj-cs"/>
            </a:endParaRPr>
          </a:p>
        </p:txBody>
      </p:sp>
      <p:sp>
        <p:nvSpPr>
          <p:cNvPr id="4" name="Content Placeholder 3">
            <a:extLst>
              <a:ext uri="{FF2B5EF4-FFF2-40B4-BE49-F238E27FC236}">
                <a16:creationId xmlns:a16="http://schemas.microsoft.com/office/drawing/2014/main" id="{3B29B51E-24F1-E34C-B77D-EE59A40DE4A6}"/>
              </a:ext>
            </a:extLst>
          </p:cNvPr>
          <p:cNvSpPr>
            <a:spLocks noGrp="1"/>
          </p:cNvSpPr>
          <p:nvPr>
            <p:ph idx="1"/>
          </p:nvPr>
        </p:nvSpPr>
        <p:spPr/>
        <p:txBody>
          <a:bodyPr/>
          <a:lstStyle/>
          <a:p>
            <a:endParaRPr lang="en-US" dirty="0"/>
          </a:p>
        </p:txBody>
      </p:sp>
      <p:sp>
        <p:nvSpPr>
          <p:cNvPr id="6" name="TextBox 5">
            <a:extLst>
              <a:ext uri="{FF2B5EF4-FFF2-40B4-BE49-F238E27FC236}">
                <a16:creationId xmlns:a16="http://schemas.microsoft.com/office/drawing/2014/main" id="{C8E67259-F58F-C54A-BEE1-0F302D42D3A9}"/>
              </a:ext>
            </a:extLst>
          </p:cNvPr>
          <p:cNvSpPr txBox="1"/>
          <p:nvPr/>
        </p:nvSpPr>
        <p:spPr>
          <a:xfrm>
            <a:off x="1260830" y="4961150"/>
            <a:ext cx="9670340" cy="1477328"/>
          </a:xfrm>
          <a:prstGeom prst="rect">
            <a:avLst/>
          </a:prstGeom>
          <a:noFill/>
        </p:spPr>
        <p:txBody>
          <a:bodyPr wrap="none" rtlCol="0">
            <a:spAutoFit/>
          </a:bodyPr>
          <a:lstStyle/>
          <a:p>
            <a:pPr marL="285750" indent="-285750">
              <a:buFont typeface="Arial" panose="020B0604020202020204" pitchFamily="34" charset="0"/>
              <a:buChar char="•"/>
            </a:pPr>
            <a:r>
              <a:rPr lang="en-US" dirty="0"/>
              <a:t>Syntax-based static graph construction outperforms semantics-aware dynamic graph construction.</a:t>
            </a:r>
          </a:p>
          <a:p>
            <a:pPr marL="285750" indent="-285750">
              <a:buFont typeface="Arial" panose="020B0604020202020204" pitchFamily="34" charset="0"/>
              <a:buChar char="•"/>
            </a:pPr>
            <a:r>
              <a:rPr lang="en-US" dirty="0"/>
              <a:t>DAN is effective (both word-level and contextual level)</a:t>
            </a:r>
          </a:p>
          <a:p>
            <a:pPr marL="285750" indent="-285750">
              <a:buFont typeface="Arial" panose="020B0604020202020204" pitchFamily="34" charset="0"/>
              <a:buChar char="•"/>
            </a:pPr>
            <a:r>
              <a:rPr lang="en-US" dirty="0"/>
              <a:t>Graph2Seq outperforms Seq2Seq. </a:t>
            </a:r>
            <a:r>
              <a:rPr lang="en-US" dirty="0" err="1"/>
              <a:t>BiGGNN</a:t>
            </a:r>
            <a:r>
              <a:rPr lang="en-US" dirty="0"/>
              <a:t> works better than GGNN.</a:t>
            </a:r>
          </a:p>
          <a:p>
            <a:pPr marL="285750" indent="-285750">
              <a:buFont typeface="Arial" panose="020B0604020202020204" pitchFamily="34" charset="0"/>
              <a:buChar char="•"/>
            </a:pPr>
            <a:r>
              <a:rPr lang="en-US" dirty="0"/>
              <a:t>RL helps further improve the performance.</a:t>
            </a:r>
          </a:p>
          <a:p>
            <a:pPr marL="285750" indent="-285750">
              <a:buFont typeface="Arial" panose="020B0604020202020204" pitchFamily="34" charset="0"/>
              <a:buChar char="•"/>
            </a:pPr>
            <a:r>
              <a:rPr lang="en-US" dirty="0"/>
              <a:t>BERT is helpful.</a:t>
            </a:r>
          </a:p>
        </p:txBody>
      </p:sp>
      <p:pic>
        <p:nvPicPr>
          <p:cNvPr id="7" name="Picture 6">
            <a:extLst>
              <a:ext uri="{FF2B5EF4-FFF2-40B4-BE49-F238E27FC236}">
                <a16:creationId xmlns:a16="http://schemas.microsoft.com/office/drawing/2014/main" id="{B3E1AAC2-A0D3-5242-9C79-F6C675CCBDAC}"/>
              </a:ext>
            </a:extLst>
          </p:cNvPr>
          <p:cNvPicPr>
            <a:picLocks noChangeAspect="1"/>
          </p:cNvPicPr>
          <p:nvPr/>
        </p:nvPicPr>
        <p:blipFill>
          <a:blip r:embed="rId3"/>
          <a:stretch>
            <a:fillRect/>
          </a:stretch>
        </p:blipFill>
        <p:spPr>
          <a:xfrm>
            <a:off x="1715681" y="2176830"/>
            <a:ext cx="8518352" cy="2715680"/>
          </a:xfrm>
          <a:prstGeom prst="rect">
            <a:avLst/>
          </a:prstGeom>
        </p:spPr>
      </p:pic>
      <p:pic>
        <p:nvPicPr>
          <p:cNvPr id="8" name="Picture 7">
            <a:extLst>
              <a:ext uri="{FF2B5EF4-FFF2-40B4-BE49-F238E27FC236}">
                <a16:creationId xmlns:a16="http://schemas.microsoft.com/office/drawing/2014/main" id="{4CB7F2CE-B8E9-0D43-AD94-DD59AA80E85D}"/>
              </a:ext>
            </a:extLst>
          </p:cNvPr>
          <p:cNvPicPr>
            <a:picLocks noChangeAspect="1"/>
          </p:cNvPicPr>
          <p:nvPr/>
        </p:nvPicPr>
        <p:blipFill>
          <a:blip r:embed="rId4"/>
          <a:stretch>
            <a:fillRect/>
          </a:stretch>
        </p:blipFill>
        <p:spPr>
          <a:xfrm>
            <a:off x="2803820" y="1828277"/>
            <a:ext cx="5755717" cy="279913"/>
          </a:xfrm>
          <a:prstGeom prst="rect">
            <a:avLst/>
          </a:prstGeom>
        </p:spPr>
      </p:pic>
    </p:spTree>
    <p:extLst>
      <p:ext uri="{BB962C8B-B14F-4D97-AF65-F5344CB8AC3E}">
        <p14:creationId xmlns:p14="http://schemas.microsoft.com/office/powerpoint/2010/main" val="1678555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90472-B239-2746-B536-16595756778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Case Study Results</a:t>
            </a:r>
            <a:endParaRPr lang="en-US" sz="3200" kern="1200" dirty="0">
              <a:solidFill>
                <a:schemeClr val="bg1"/>
              </a:solidFill>
              <a:latin typeface="+mj-lt"/>
              <a:ea typeface="+mj-ea"/>
              <a:cs typeface="+mj-cs"/>
            </a:endParaRPr>
          </a:p>
        </p:txBody>
      </p:sp>
      <p:sp>
        <p:nvSpPr>
          <p:cNvPr id="4" name="Content Placeholder 3">
            <a:extLst>
              <a:ext uri="{FF2B5EF4-FFF2-40B4-BE49-F238E27FC236}">
                <a16:creationId xmlns:a16="http://schemas.microsoft.com/office/drawing/2014/main" id="{3B29B51E-24F1-E34C-B77D-EE59A40DE4A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E63801E-A6AB-5E46-9161-E1CEE2A7CBA0}"/>
              </a:ext>
            </a:extLst>
          </p:cNvPr>
          <p:cNvPicPr>
            <a:picLocks noChangeAspect="1"/>
          </p:cNvPicPr>
          <p:nvPr/>
        </p:nvPicPr>
        <p:blipFill>
          <a:blip r:embed="rId3"/>
          <a:stretch>
            <a:fillRect/>
          </a:stretch>
        </p:blipFill>
        <p:spPr>
          <a:xfrm>
            <a:off x="899160" y="1569593"/>
            <a:ext cx="10256520" cy="5034243"/>
          </a:xfrm>
          <a:prstGeom prst="rect">
            <a:avLst/>
          </a:prstGeom>
        </p:spPr>
      </p:pic>
    </p:spTree>
    <p:extLst>
      <p:ext uri="{BB962C8B-B14F-4D97-AF65-F5344CB8AC3E}">
        <p14:creationId xmlns:p14="http://schemas.microsoft.com/office/powerpoint/2010/main" val="2039177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90472-B239-2746-B536-16595756778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Outline</a:t>
            </a:r>
            <a:endParaRPr lang="en-US" sz="3200" kern="1200" dirty="0">
              <a:solidFill>
                <a:schemeClr val="bg1"/>
              </a:solidFill>
              <a:latin typeface="+mj-lt"/>
              <a:ea typeface="+mj-ea"/>
              <a:cs typeface="+mj-cs"/>
            </a:endParaRPr>
          </a:p>
        </p:txBody>
      </p:sp>
      <p:sp>
        <p:nvSpPr>
          <p:cNvPr id="14" name="Google Shape;178;p27">
            <a:extLst>
              <a:ext uri="{FF2B5EF4-FFF2-40B4-BE49-F238E27FC236}">
                <a16:creationId xmlns:a16="http://schemas.microsoft.com/office/drawing/2014/main" id="{C277D52C-29D7-5744-886C-3144EC4C49D5}"/>
              </a:ext>
            </a:extLst>
          </p:cNvPr>
          <p:cNvSpPr txBox="1"/>
          <p:nvPr/>
        </p:nvSpPr>
        <p:spPr>
          <a:xfrm>
            <a:off x="1059558" y="1604984"/>
            <a:ext cx="5883408" cy="4423582"/>
          </a:xfrm>
          <a:prstGeom prst="rect">
            <a:avLst/>
          </a:prstGeom>
          <a:noFill/>
          <a:ln>
            <a:noFill/>
          </a:ln>
        </p:spPr>
        <p:txBody>
          <a:bodyPr spcFirstLastPara="1" wrap="square" lIns="91425" tIns="45700" rIns="91425" bIns="45700" anchor="t" anchorCtr="0">
            <a:noAutofit/>
          </a:bodyPr>
          <a:lstStyle/>
          <a:p>
            <a:pPr algn="ctr">
              <a:buClr>
                <a:srgbClr val="000000"/>
              </a:buClr>
            </a:pPr>
            <a:endParaRPr sz="1600" kern="0" dirty="0">
              <a:solidFill>
                <a:srgbClr val="000000"/>
              </a:solidFill>
              <a:latin typeface="Arial"/>
              <a:cs typeface="Arial"/>
              <a:sym typeface="Arial"/>
            </a:endParaRPr>
          </a:p>
          <a:p>
            <a:pPr>
              <a:buClr>
                <a:srgbClr val="000000"/>
              </a:buClr>
            </a:pPr>
            <a:endParaRPr sz="2800" kern="0" dirty="0">
              <a:solidFill>
                <a:srgbClr val="000000"/>
              </a:solidFill>
              <a:latin typeface="Calibri"/>
              <a:ea typeface="Calibri"/>
              <a:cs typeface="Calibri"/>
              <a:sym typeface="Calibri"/>
            </a:endParaRPr>
          </a:p>
          <a:p>
            <a:pPr marL="342900" indent="-342900">
              <a:lnSpc>
                <a:spcPct val="150000"/>
              </a:lnSpc>
              <a:buClr>
                <a:srgbClr val="000000"/>
              </a:buClr>
              <a:buSzPts val="2400"/>
              <a:buFont typeface="Arial"/>
              <a:buChar char="•"/>
            </a:pPr>
            <a:r>
              <a:rPr lang="en" sz="2800" b="1" dirty="0">
                <a:solidFill>
                  <a:srgbClr val="999999"/>
                </a:solidFill>
                <a:latin typeface="Calibri"/>
                <a:cs typeface="Calibri"/>
                <a:sym typeface="Calibri"/>
              </a:rPr>
              <a:t>Background</a:t>
            </a:r>
            <a:endParaRPr sz="2800" b="1" dirty="0">
              <a:solidFill>
                <a:srgbClr val="999999"/>
              </a:solidFill>
              <a:latin typeface="Calibri"/>
              <a:cs typeface="Calibri"/>
              <a:sym typeface="Arial"/>
            </a:endParaRPr>
          </a:p>
          <a:p>
            <a:pPr marL="342900" indent="-342900">
              <a:lnSpc>
                <a:spcPct val="150000"/>
              </a:lnSpc>
              <a:buClr>
                <a:srgbClr val="999999"/>
              </a:buClr>
              <a:buSzPts val="2400"/>
              <a:buFont typeface="Arial"/>
              <a:buChar char="•"/>
            </a:pPr>
            <a:r>
              <a:rPr lang="en-US" altLang="zh-CN" sz="2800" b="1" dirty="0">
                <a:solidFill>
                  <a:srgbClr val="999999"/>
                </a:solidFill>
                <a:latin typeface="Calibri"/>
                <a:cs typeface="Calibri"/>
                <a:sym typeface="Calibri"/>
              </a:rPr>
              <a:t>Related work</a:t>
            </a:r>
            <a:r>
              <a:rPr lang="en" sz="2800" b="1" dirty="0">
                <a:solidFill>
                  <a:srgbClr val="999999"/>
                </a:solidFill>
                <a:latin typeface="Calibri"/>
                <a:cs typeface="Calibri"/>
                <a:sym typeface="Calibri"/>
              </a:rPr>
              <a:t> </a:t>
            </a:r>
            <a:endParaRPr sz="2800" b="1" dirty="0">
              <a:solidFill>
                <a:srgbClr val="999999"/>
              </a:solidFill>
              <a:latin typeface="Calibri"/>
              <a:cs typeface="Calibri"/>
              <a:sym typeface="Arial"/>
            </a:endParaRPr>
          </a:p>
          <a:p>
            <a:pPr marL="342900" indent="-342900">
              <a:lnSpc>
                <a:spcPct val="150000"/>
              </a:lnSpc>
              <a:buClr>
                <a:srgbClr val="999999"/>
              </a:buClr>
              <a:buSzPts val="2400"/>
              <a:buFont typeface="Arial"/>
              <a:buChar char="•"/>
            </a:pPr>
            <a:r>
              <a:rPr lang="en-US" sz="2800" b="1" dirty="0">
                <a:solidFill>
                  <a:srgbClr val="999999"/>
                </a:solidFill>
                <a:latin typeface="Calibri"/>
                <a:cs typeface="Calibri"/>
                <a:sym typeface="Calibri"/>
              </a:rPr>
              <a:t>Approach</a:t>
            </a:r>
          </a:p>
          <a:p>
            <a:pPr marL="342900" indent="-342900">
              <a:lnSpc>
                <a:spcPct val="150000"/>
              </a:lnSpc>
              <a:buClr>
                <a:srgbClr val="999999"/>
              </a:buClr>
              <a:buSzPts val="2400"/>
              <a:buFont typeface="Arial"/>
              <a:buChar char="•"/>
            </a:pPr>
            <a:r>
              <a:rPr lang="en-US" sz="2800" b="1" dirty="0">
                <a:solidFill>
                  <a:srgbClr val="999999"/>
                </a:solidFill>
                <a:latin typeface="Calibri"/>
                <a:cs typeface="Calibri"/>
                <a:sym typeface="Calibri"/>
              </a:rPr>
              <a:t>Experiments</a:t>
            </a:r>
          </a:p>
          <a:p>
            <a:pPr marL="342900" indent="-342900">
              <a:lnSpc>
                <a:spcPct val="150000"/>
              </a:lnSpc>
              <a:buClr>
                <a:srgbClr val="999999"/>
              </a:buClr>
              <a:buSzPts val="2400"/>
              <a:buFont typeface="Arial"/>
              <a:buChar char="•"/>
            </a:pPr>
            <a:r>
              <a:rPr lang="en-US" sz="2800" b="1" kern="0" dirty="0">
                <a:solidFill>
                  <a:srgbClr val="000000"/>
                </a:solidFill>
                <a:latin typeface="Calibri"/>
                <a:cs typeface="Calibri"/>
                <a:sym typeface="Calibri"/>
              </a:rPr>
              <a:t>Conclusion &amp; future work</a:t>
            </a:r>
            <a:endParaRPr sz="2800" b="1" kern="0" dirty="0">
              <a:solidFill>
                <a:srgbClr val="000000"/>
              </a:solidFill>
              <a:latin typeface="Calibri"/>
              <a:cs typeface="Calibri"/>
              <a:sym typeface="Calibri"/>
            </a:endParaRPr>
          </a:p>
        </p:txBody>
      </p:sp>
    </p:spTree>
    <p:extLst>
      <p:ext uri="{BB962C8B-B14F-4D97-AF65-F5344CB8AC3E}">
        <p14:creationId xmlns:p14="http://schemas.microsoft.com/office/powerpoint/2010/main" val="1602631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90472-B239-2746-B536-16595756778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Natural Question Generation</a:t>
            </a:r>
            <a:endParaRPr lang="en-US" sz="3200" kern="1200" dirty="0">
              <a:solidFill>
                <a:schemeClr val="bg1"/>
              </a:solidFill>
              <a:latin typeface="+mj-lt"/>
              <a:ea typeface="+mj-ea"/>
              <a:cs typeface="+mj-cs"/>
            </a:endParaRPr>
          </a:p>
        </p:txBody>
      </p:sp>
      <p:sp>
        <p:nvSpPr>
          <p:cNvPr id="10" name="Content Placeholder 9">
            <a:extLst>
              <a:ext uri="{FF2B5EF4-FFF2-40B4-BE49-F238E27FC236}">
                <a16:creationId xmlns:a16="http://schemas.microsoft.com/office/drawing/2014/main" id="{80EC87F6-A982-6543-9038-CCFAAC53C032}"/>
              </a:ext>
            </a:extLst>
          </p:cNvPr>
          <p:cNvSpPr>
            <a:spLocks noGrp="1"/>
          </p:cNvSpPr>
          <p:nvPr>
            <p:ph idx="1"/>
          </p:nvPr>
        </p:nvSpPr>
        <p:spPr/>
        <p:txBody>
          <a:bodyPr>
            <a:normAutofit/>
          </a:bodyPr>
          <a:lstStyle/>
          <a:p>
            <a:pPr marL="0" indent="0">
              <a:buNone/>
            </a:pPr>
            <a:endParaRPr lang="en-US" sz="2600" dirty="0"/>
          </a:p>
          <a:p>
            <a:pPr>
              <a:buFont typeface="Wingdings" pitchFamily="2" charset="2"/>
              <a:buChar char="Ø"/>
            </a:pPr>
            <a:endParaRPr lang="en-US" sz="2600" dirty="0">
              <a:solidFill>
                <a:srgbClr val="000000"/>
              </a:solidFill>
              <a:latin typeface="Calibri" charset="0"/>
              <a:cs typeface="Calibri" charset="0"/>
            </a:endParaRPr>
          </a:p>
          <a:p>
            <a:endParaRPr lang="en-US" sz="2600" dirty="0"/>
          </a:p>
        </p:txBody>
      </p:sp>
      <p:pic>
        <p:nvPicPr>
          <p:cNvPr id="8" name="Picture 7" descr="A screenshot of a cell phone&#10;&#10;Description automatically generated">
            <a:extLst>
              <a:ext uri="{FF2B5EF4-FFF2-40B4-BE49-F238E27FC236}">
                <a16:creationId xmlns:a16="http://schemas.microsoft.com/office/drawing/2014/main" id="{4A3ABF50-6073-8F41-A0BD-3F50CFCEBAA7}"/>
              </a:ext>
            </a:extLst>
          </p:cNvPr>
          <p:cNvPicPr>
            <a:picLocks noChangeAspect="1"/>
          </p:cNvPicPr>
          <p:nvPr/>
        </p:nvPicPr>
        <p:blipFill>
          <a:blip r:embed="rId2"/>
          <a:stretch>
            <a:fillRect/>
          </a:stretch>
        </p:blipFill>
        <p:spPr>
          <a:xfrm>
            <a:off x="441663" y="2194279"/>
            <a:ext cx="7554158" cy="4234092"/>
          </a:xfrm>
          <a:prstGeom prst="rect">
            <a:avLst/>
          </a:prstGeom>
        </p:spPr>
      </p:pic>
      <p:sp>
        <p:nvSpPr>
          <p:cNvPr id="13" name="TextBox 12">
            <a:extLst>
              <a:ext uri="{FF2B5EF4-FFF2-40B4-BE49-F238E27FC236}">
                <a16:creationId xmlns:a16="http://schemas.microsoft.com/office/drawing/2014/main" id="{A7B17FFB-668A-B54D-85EB-D5B3A1171631}"/>
              </a:ext>
            </a:extLst>
          </p:cNvPr>
          <p:cNvSpPr txBox="1"/>
          <p:nvPr/>
        </p:nvSpPr>
        <p:spPr>
          <a:xfrm>
            <a:off x="8083575" y="2572388"/>
            <a:ext cx="4108425" cy="3477875"/>
          </a:xfrm>
          <a:prstGeom prst="rect">
            <a:avLst/>
          </a:prstGeom>
          <a:noFill/>
        </p:spPr>
        <p:txBody>
          <a:bodyPr wrap="square" rtlCol="0">
            <a:spAutoFit/>
          </a:bodyPr>
          <a:lstStyle/>
          <a:p>
            <a:r>
              <a:rPr lang="en-US" sz="2800" dirty="0"/>
              <a:t>Applications</a:t>
            </a:r>
            <a:endParaRPr lang="en-US" sz="2400" dirty="0"/>
          </a:p>
          <a:p>
            <a:pPr marL="342900" indent="-342900">
              <a:buFont typeface="Wingdings" pitchFamily="2" charset="2"/>
              <a:buChar char="Ø"/>
            </a:pPr>
            <a:r>
              <a:rPr lang="en-US" sz="2400" dirty="0"/>
              <a:t>providing training data for QA systems</a:t>
            </a:r>
          </a:p>
          <a:p>
            <a:pPr marL="342900" indent="-342900">
              <a:buFont typeface="Wingdings" pitchFamily="2" charset="2"/>
              <a:buChar char="Ø"/>
            </a:pPr>
            <a:r>
              <a:rPr lang="en-US" sz="2400" dirty="0"/>
              <a:t>generating practice exercises for educational purposes</a:t>
            </a:r>
          </a:p>
          <a:p>
            <a:pPr marL="342900" indent="-342900">
              <a:buFont typeface="Wingdings" pitchFamily="2" charset="2"/>
              <a:buChar char="Ø"/>
            </a:pPr>
            <a:r>
              <a:rPr lang="en-US" sz="2400" dirty="0"/>
              <a:t>helping dialog systems to kick-start and continue a conversation with human users</a:t>
            </a:r>
          </a:p>
        </p:txBody>
      </p:sp>
    </p:spTree>
    <p:extLst>
      <p:ext uri="{BB962C8B-B14F-4D97-AF65-F5344CB8AC3E}">
        <p14:creationId xmlns:p14="http://schemas.microsoft.com/office/powerpoint/2010/main" val="41995212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90472-B239-2746-B536-16595756778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Con</a:t>
            </a:r>
            <a:r>
              <a:rPr lang="en-US" altLang="zh-CN" sz="3200" dirty="0">
                <a:solidFill>
                  <a:schemeClr val="bg1"/>
                </a:solidFill>
              </a:rPr>
              <a:t>clusion</a:t>
            </a:r>
            <a:endParaRPr lang="en-US" sz="3200" kern="1200" dirty="0">
              <a:solidFill>
                <a:schemeClr val="bg1"/>
              </a:solidFill>
              <a:latin typeface="+mj-lt"/>
              <a:ea typeface="+mj-ea"/>
              <a:cs typeface="+mj-cs"/>
            </a:endParaRPr>
          </a:p>
        </p:txBody>
      </p:sp>
      <p:sp>
        <p:nvSpPr>
          <p:cNvPr id="4" name="Content Placeholder 3">
            <a:extLst>
              <a:ext uri="{FF2B5EF4-FFF2-40B4-BE49-F238E27FC236}">
                <a16:creationId xmlns:a16="http://schemas.microsoft.com/office/drawing/2014/main" id="{1694438F-50CE-F040-8AFE-49A22AB867BA}"/>
              </a:ext>
            </a:extLst>
          </p:cNvPr>
          <p:cNvSpPr>
            <a:spLocks noGrp="1"/>
          </p:cNvSpPr>
          <p:nvPr>
            <p:ph idx="1"/>
          </p:nvPr>
        </p:nvSpPr>
        <p:spPr>
          <a:xfrm>
            <a:off x="838199" y="1825625"/>
            <a:ext cx="10929257" cy="4351338"/>
          </a:xfrm>
        </p:spPr>
        <p:txBody>
          <a:bodyPr>
            <a:normAutofit fontScale="92500" lnSpcReduction="10000"/>
          </a:bodyPr>
          <a:lstStyle/>
          <a:p>
            <a:pPr>
              <a:buFont typeface="Wingdings" pitchFamily="2" charset="2"/>
              <a:buChar char="Ø"/>
            </a:pPr>
            <a:r>
              <a:rPr lang="en-US" dirty="0">
                <a:solidFill>
                  <a:srgbClr val="000000"/>
                </a:solidFill>
                <a:latin typeface="Calibri" charset="0"/>
                <a:cs typeface="Calibri" charset="0"/>
              </a:rPr>
              <a:t> We proposed a novel </a:t>
            </a:r>
            <a:r>
              <a:rPr lang="en-US" dirty="0">
                <a:solidFill>
                  <a:srgbClr val="FF0000"/>
                </a:solidFill>
                <a:latin typeface="Calibri" charset="0"/>
                <a:cs typeface="Calibri" charset="0"/>
              </a:rPr>
              <a:t>RL based Graph2Seq </a:t>
            </a:r>
            <a:r>
              <a:rPr lang="en-US" dirty="0">
                <a:solidFill>
                  <a:srgbClr val="000000"/>
                </a:solidFill>
                <a:latin typeface="Calibri" charset="0"/>
                <a:cs typeface="Calibri" charset="0"/>
              </a:rPr>
              <a:t>model for QG</a:t>
            </a:r>
            <a:r>
              <a:rPr lang="en-US" altLang="zh-CN" dirty="0">
                <a:solidFill>
                  <a:srgbClr val="000000"/>
                </a:solidFill>
                <a:latin typeface="Calibri" charset="0"/>
                <a:cs typeface="Calibri" charset="0"/>
              </a:rPr>
              <a:t>.</a:t>
            </a:r>
          </a:p>
          <a:p>
            <a:pPr>
              <a:buFont typeface="Wingdings" pitchFamily="2" charset="2"/>
              <a:buChar char="Ø"/>
            </a:pPr>
            <a:r>
              <a:rPr lang="en-US" dirty="0"/>
              <a:t> The answer information is utilized by an effective </a:t>
            </a:r>
            <a:r>
              <a:rPr lang="en-US" dirty="0">
                <a:solidFill>
                  <a:srgbClr val="FF0000"/>
                </a:solidFill>
              </a:rPr>
              <a:t>Deep Alignment Network</a:t>
            </a:r>
            <a:r>
              <a:rPr lang="en-US" dirty="0"/>
              <a:t>.</a:t>
            </a:r>
          </a:p>
          <a:p>
            <a:pPr>
              <a:buFont typeface="Wingdings" pitchFamily="2" charset="2"/>
              <a:buChar char="Ø"/>
            </a:pPr>
            <a:r>
              <a:rPr lang="en-US" dirty="0"/>
              <a:t> A novel </a:t>
            </a:r>
            <a:r>
              <a:rPr lang="en-US" dirty="0">
                <a:solidFill>
                  <a:srgbClr val="FF0000"/>
                </a:solidFill>
              </a:rPr>
              <a:t>bidirectional GNN </a:t>
            </a:r>
            <a:r>
              <a:rPr lang="en-US" dirty="0"/>
              <a:t>is proposed to process the directed passage graph. </a:t>
            </a:r>
          </a:p>
          <a:p>
            <a:pPr>
              <a:buFont typeface="Wingdings" pitchFamily="2" charset="2"/>
              <a:buChar char="Ø"/>
            </a:pPr>
            <a:r>
              <a:rPr lang="en-US" dirty="0"/>
              <a:t> Our </a:t>
            </a:r>
            <a:r>
              <a:rPr lang="en-US" dirty="0">
                <a:solidFill>
                  <a:srgbClr val="FF0000"/>
                </a:solidFill>
              </a:rPr>
              <a:t>two-stage training </a:t>
            </a:r>
            <a:r>
              <a:rPr lang="en-US" dirty="0"/>
              <a:t>strategy benefits from both cross-entropy based and REINFORCE based sequence training. </a:t>
            </a:r>
          </a:p>
          <a:p>
            <a:pPr>
              <a:buFont typeface="Wingdings" pitchFamily="2" charset="2"/>
              <a:buChar char="Ø"/>
            </a:pPr>
            <a:r>
              <a:rPr lang="en-US" dirty="0"/>
              <a:t> We explore both </a:t>
            </a:r>
            <a:r>
              <a:rPr lang="en-US" dirty="0">
                <a:solidFill>
                  <a:srgbClr val="FF0000"/>
                </a:solidFill>
              </a:rPr>
              <a:t>static and dynamic graph construction </a:t>
            </a:r>
            <a:r>
              <a:rPr lang="en-US" dirty="0"/>
              <a:t>from text, and systematically investigate the performance difference between the two.</a:t>
            </a:r>
            <a:endParaRPr lang="en-US" dirty="0">
              <a:solidFill>
                <a:srgbClr val="000000"/>
              </a:solidFill>
              <a:latin typeface="Calibri" charset="0"/>
              <a:cs typeface="Calibri" charset="0"/>
            </a:endParaRPr>
          </a:p>
          <a:p>
            <a:pPr>
              <a:buFont typeface="Wingdings" pitchFamily="2" charset="2"/>
              <a:buChar char="Ø"/>
            </a:pPr>
            <a:r>
              <a:rPr lang="en-US" dirty="0">
                <a:solidFill>
                  <a:srgbClr val="000000"/>
                </a:solidFill>
                <a:latin typeface="Calibri" charset="0"/>
                <a:cs typeface="Calibri" charset="0"/>
              </a:rPr>
              <a:t> On the benchmark </a:t>
            </a:r>
            <a:r>
              <a:rPr lang="en-US" dirty="0" err="1">
                <a:solidFill>
                  <a:srgbClr val="000000"/>
                </a:solidFill>
                <a:latin typeface="Calibri" charset="0"/>
                <a:cs typeface="Calibri" charset="0"/>
              </a:rPr>
              <a:t>SQuAD</a:t>
            </a:r>
            <a:r>
              <a:rPr lang="en-US" dirty="0">
                <a:solidFill>
                  <a:srgbClr val="000000"/>
                </a:solidFill>
                <a:latin typeface="Calibri" charset="0"/>
                <a:cs typeface="Calibri" charset="0"/>
              </a:rPr>
              <a:t> dataset, our proposed model achieve</a:t>
            </a:r>
            <a:r>
              <a:rPr lang="en-US" altLang="zh-CN" dirty="0">
                <a:solidFill>
                  <a:srgbClr val="000000"/>
                </a:solidFill>
                <a:latin typeface="Calibri" charset="0"/>
                <a:cs typeface="Calibri" charset="0"/>
              </a:rPr>
              <a:t>s</a:t>
            </a:r>
            <a:r>
              <a:rPr lang="zh-CN" altLang="en-US" dirty="0">
                <a:solidFill>
                  <a:srgbClr val="000000"/>
                </a:solidFill>
                <a:latin typeface="Calibri" charset="0"/>
                <a:cs typeface="Calibri" charset="0"/>
              </a:rPr>
              <a:t> </a:t>
            </a:r>
            <a:r>
              <a:rPr lang="en-US" altLang="zh-CN" dirty="0">
                <a:solidFill>
                  <a:srgbClr val="000000"/>
                </a:solidFill>
                <a:latin typeface="Calibri" charset="0"/>
                <a:cs typeface="Calibri" charset="0"/>
              </a:rPr>
              <a:t>the</a:t>
            </a:r>
            <a:r>
              <a:rPr lang="en-US" dirty="0">
                <a:solidFill>
                  <a:srgbClr val="000000"/>
                </a:solidFill>
                <a:latin typeface="Calibri" charset="0"/>
                <a:cs typeface="Calibri" charset="0"/>
              </a:rPr>
              <a:t> new </a:t>
            </a:r>
            <a:r>
              <a:rPr lang="en-US" altLang="zh-CN" dirty="0">
                <a:solidFill>
                  <a:srgbClr val="000000"/>
                </a:solidFill>
                <a:latin typeface="Calibri" charset="0"/>
                <a:cs typeface="Calibri" charset="0"/>
              </a:rPr>
              <a:t>state-of-the-art</a:t>
            </a:r>
            <a:r>
              <a:rPr lang="en-US" dirty="0">
                <a:solidFill>
                  <a:srgbClr val="000000"/>
                </a:solidFill>
                <a:latin typeface="Calibri" charset="0"/>
                <a:cs typeface="Calibri" charset="0"/>
              </a:rPr>
              <a:t> results.</a:t>
            </a:r>
          </a:p>
          <a:p>
            <a:pPr>
              <a:buFont typeface="Wingdings" pitchFamily="2" charset="2"/>
              <a:buChar char="Ø"/>
            </a:pPr>
            <a:r>
              <a:rPr lang="en-US" dirty="0">
                <a:solidFill>
                  <a:srgbClr val="000000"/>
                </a:solidFill>
                <a:latin typeface="Calibri" charset="0"/>
                <a:cs typeface="Calibri" charset="0"/>
              </a:rPr>
              <a:t>Code is publicly available at https://</a:t>
            </a:r>
            <a:r>
              <a:rPr lang="en-US" dirty="0" err="1">
                <a:solidFill>
                  <a:srgbClr val="000000"/>
                </a:solidFill>
                <a:latin typeface="Calibri" charset="0"/>
                <a:cs typeface="Calibri" charset="0"/>
              </a:rPr>
              <a:t>github.com</a:t>
            </a:r>
            <a:r>
              <a:rPr lang="en-US" dirty="0">
                <a:solidFill>
                  <a:srgbClr val="000000"/>
                </a:solidFill>
                <a:latin typeface="Calibri" charset="0"/>
                <a:cs typeface="Calibri" charset="0"/>
              </a:rPr>
              <a:t>/</a:t>
            </a:r>
            <a:r>
              <a:rPr lang="en-US" dirty="0" err="1">
                <a:solidFill>
                  <a:srgbClr val="000000"/>
                </a:solidFill>
                <a:latin typeface="Calibri" charset="0"/>
                <a:cs typeface="Calibri" charset="0"/>
              </a:rPr>
              <a:t>hugochan</a:t>
            </a:r>
            <a:r>
              <a:rPr lang="en-US" dirty="0">
                <a:solidFill>
                  <a:srgbClr val="000000"/>
                </a:solidFill>
                <a:latin typeface="Calibri" charset="0"/>
                <a:cs typeface="Calibri" charset="0"/>
              </a:rPr>
              <a:t>/RL-based-Graph2Seq-for-NQG.</a:t>
            </a:r>
          </a:p>
        </p:txBody>
      </p:sp>
    </p:spTree>
    <p:extLst>
      <p:ext uri="{BB962C8B-B14F-4D97-AF65-F5344CB8AC3E}">
        <p14:creationId xmlns:p14="http://schemas.microsoft.com/office/powerpoint/2010/main" val="28464050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90472-B239-2746-B536-16595756778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Future Work</a:t>
            </a:r>
          </a:p>
        </p:txBody>
      </p:sp>
      <p:sp>
        <p:nvSpPr>
          <p:cNvPr id="4" name="Content Placeholder 3">
            <a:extLst>
              <a:ext uri="{FF2B5EF4-FFF2-40B4-BE49-F238E27FC236}">
                <a16:creationId xmlns:a16="http://schemas.microsoft.com/office/drawing/2014/main" id="{1694438F-50CE-F040-8AFE-49A22AB867BA}"/>
              </a:ext>
            </a:extLst>
          </p:cNvPr>
          <p:cNvSpPr>
            <a:spLocks noGrp="1"/>
          </p:cNvSpPr>
          <p:nvPr>
            <p:ph idx="1"/>
          </p:nvPr>
        </p:nvSpPr>
        <p:spPr>
          <a:xfrm>
            <a:off x="636070" y="1854910"/>
            <a:ext cx="11210924" cy="4351338"/>
          </a:xfrm>
        </p:spPr>
        <p:txBody>
          <a:bodyPr>
            <a:noAutofit/>
          </a:bodyPr>
          <a:lstStyle/>
          <a:p>
            <a:pPr lvl="1">
              <a:buFont typeface="Wingdings" pitchFamily="2" charset="2"/>
              <a:buChar char="Ø"/>
            </a:pPr>
            <a:r>
              <a:rPr lang="en-US" sz="2800" dirty="0"/>
              <a:t> More effective ways of automatically learning graph structures from textual data.</a:t>
            </a:r>
          </a:p>
          <a:p>
            <a:pPr lvl="1">
              <a:buFont typeface="Wingdings" pitchFamily="2" charset="2"/>
              <a:buChar char="Ø"/>
            </a:pPr>
            <a:r>
              <a:rPr lang="en-US" sz="2800" dirty="0"/>
              <a:t> It would be interesting to study the unpaired problem setting for QG. </a:t>
            </a:r>
          </a:p>
          <a:p>
            <a:pPr lvl="1">
              <a:buFont typeface="Wingdings" pitchFamily="2" charset="2"/>
              <a:buChar char="Ø"/>
            </a:pPr>
            <a:r>
              <a:rPr lang="en-US" sz="2800" dirty="0"/>
              <a:t> Apply our framework to other relevant tasks such as natural question generation from structured data (e.g., tables, KGs).</a:t>
            </a:r>
          </a:p>
          <a:p>
            <a:pPr marL="457200" lvl="1" indent="0">
              <a:buNone/>
            </a:pPr>
            <a:endParaRPr lang="en-US" sz="2800" dirty="0"/>
          </a:p>
        </p:txBody>
      </p:sp>
    </p:spTree>
    <p:extLst>
      <p:ext uri="{BB962C8B-B14F-4D97-AF65-F5344CB8AC3E}">
        <p14:creationId xmlns:p14="http://schemas.microsoft.com/office/powerpoint/2010/main" val="3046976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42FBF-B11B-CA43-B8C3-9742C665BDE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8555050-F908-0744-B72F-C562D897DF53}"/>
              </a:ext>
            </a:extLst>
          </p:cNvPr>
          <p:cNvSpPr>
            <a:spLocks noGrp="1"/>
          </p:cNvSpPr>
          <p:nvPr>
            <p:ph idx="1"/>
          </p:nvPr>
        </p:nvSpPr>
        <p:spPr>
          <a:xfrm>
            <a:off x="838200" y="1523967"/>
            <a:ext cx="9893968" cy="5150210"/>
          </a:xfrm>
        </p:spPr>
        <p:txBody>
          <a:bodyPr>
            <a:noAutofit/>
          </a:bodyPr>
          <a:lstStyle/>
          <a:p>
            <a:pPr marL="0" lvl="0" indent="0">
              <a:lnSpc>
                <a:spcPct val="100000"/>
              </a:lnSpc>
              <a:spcBef>
                <a:spcPts val="0"/>
              </a:spcBef>
              <a:buNone/>
              <a:defRPr/>
            </a:pPr>
            <a:r>
              <a:rPr lang="en-US" sz="1400" dirty="0"/>
              <a:t>[1] Jack </a:t>
            </a:r>
            <a:r>
              <a:rPr lang="en-US" sz="1400" dirty="0" err="1"/>
              <a:t>Mostow</a:t>
            </a:r>
            <a:r>
              <a:rPr lang="en-US" sz="1400" dirty="0"/>
              <a:t> and Wei Chen. Generating instruction automatically for the reading strategy of self- questioning. 2009. </a:t>
            </a:r>
          </a:p>
          <a:p>
            <a:pPr marL="0" lvl="0" indent="0">
              <a:lnSpc>
                <a:spcPct val="100000"/>
              </a:lnSpc>
              <a:spcBef>
                <a:spcPts val="0"/>
              </a:spcBef>
              <a:buNone/>
              <a:defRPr/>
            </a:pPr>
            <a:r>
              <a:rPr lang="en-US" sz="1400" dirty="0"/>
              <a:t>[2] Michael Heilman and Noah A Smith. Good question! statistical ranking for question generation. In Human Language Technologies: The 2010 Annual Conference of the North American Chapter of the Association for Computational Linguistics, pp. 609–617. Association for Computational Linguistics, 2010. </a:t>
            </a:r>
          </a:p>
          <a:p>
            <a:pPr marL="0" lvl="0" indent="0">
              <a:lnSpc>
                <a:spcPct val="100000"/>
              </a:lnSpc>
              <a:spcBef>
                <a:spcPts val="0"/>
              </a:spcBef>
              <a:buNone/>
              <a:defRPr/>
            </a:pPr>
            <a:r>
              <a:rPr lang="en-US" sz="1400" dirty="0"/>
              <a:t>[3] Michael Heilman. Automatic factual question generation from text. 2011. </a:t>
            </a:r>
          </a:p>
          <a:p>
            <a:pPr marL="0" lvl="0" indent="0">
              <a:lnSpc>
                <a:spcPct val="100000"/>
              </a:lnSpc>
              <a:spcBef>
                <a:spcPts val="0"/>
              </a:spcBef>
              <a:buNone/>
              <a:defRPr/>
            </a:pPr>
            <a:r>
              <a:rPr lang="en-US" sz="1400" dirty="0"/>
              <a:t>[4] </a:t>
            </a:r>
            <a:r>
              <a:rPr lang="en-US" sz="1400" dirty="0" err="1"/>
              <a:t>Xinya</a:t>
            </a:r>
            <a:r>
              <a:rPr lang="en-US" sz="1400" dirty="0"/>
              <a:t> Du, </a:t>
            </a:r>
            <a:r>
              <a:rPr lang="en-US" sz="1400" dirty="0" err="1"/>
              <a:t>Junru</a:t>
            </a:r>
            <a:r>
              <a:rPr lang="en-US" sz="1400" dirty="0"/>
              <a:t> Shao, and Claire </a:t>
            </a:r>
            <a:r>
              <a:rPr lang="en-US" sz="1400" dirty="0" err="1"/>
              <a:t>Cardie</a:t>
            </a:r>
            <a:r>
              <a:rPr lang="en-US" sz="1400" dirty="0"/>
              <a:t>. Learning to ask: Neural question generation for reading comprehension. </a:t>
            </a:r>
            <a:r>
              <a:rPr lang="en-US" sz="1400" dirty="0" err="1"/>
              <a:t>arXiv</a:t>
            </a:r>
            <a:r>
              <a:rPr lang="en-US" sz="1400" dirty="0"/>
              <a:t> preprint arXiv:1705.00106, 2017. </a:t>
            </a:r>
          </a:p>
          <a:p>
            <a:pPr marL="0" lvl="0" indent="0">
              <a:lnSpc>
                <a:spcPct val="100000"/>
              </a:lnSpc>
              <a:spcBef>
                <a:spcPts val="0"/>
              </a:spcBef>
              <a:buNone/>
              <a:defRPr/>
            </a:pPr>
            <a:r>
              <a:rPr lang="en-US" sz="1400" dirty="0"/>
              <a:t>[5] </a:t>
            </a:r>
            <a:r>
              <a:rPr lang="en-US" sz="1400" dirty="0" err="1"/>
              <a:t>Qingyu</a:t>
            </a:r>
            <a:r>
              <a:rPr lang="en-US" sz="1400" dirty="0"/>
              <a:t> Zhou, Nan Yang, </a:t>
            </a:r>
            <a:r>
              <a:rPr lang="en-US" sz="1400" dirty="0" err="1"/>
              <a:t>Furu</a:t>
            </a:r>
            <a:r>
              <a:rPr lang="en-US" sz="1400" dirty="0"/>
              <a:t> Wei, Chuanqi Tan, </a:t>
            </a:r>
            <a:r>
              <a:rPr lang="en-US" sz="1400" dirty="0" err="1"/>
              <a:t>Hangbo</a:t>
            </a:r>
            <a:r>
              <a:rPr lang="en-US" sz="1400" dirty="0"/>
              <a:t> Bao, and Ming Zhou. Neural question generation from text: A preliminary study. In National CCF Conference on Natural Language Processing and Chinese Computing, pp. 662–671. Springer, 2017. </a:t>
            </a:r>
          </a:p>
          <a:p>
            <a:pPr marL="0" lvl="0" indent="0">
              <a:lnSpc>
                <a:spcPct val="100000"/>
              </a:lnSpc>
              <a:spcBef>
                <a:spcPts val="0"/>
              </a:spcBef>
              <a:buNone/>
              <a:defRPr/>
            </a:pPr>
            <a:r>
              <a:rPr lang="en-US" sz="1400" dirty="0"/>
              <a:t>[6] </a:t>
            </a:r>
            <a:r>
              <a:rPr lang="en-US" sz="1400" dirty="0" err="1"/>
              <a:t>Linfeng</a:t>
            </a:r>
            <a:r>
              <a:rPr lang="en-US" sz="1400" dirty="0"/>
              <a:t> Song, </a:t>
            </a:r>
            <a:r>
              <a:rPr lang="en-US" sz="1400" dirty="0" err="1"/>
              <a:t>Zhiguo</a:t>
            </a:r>
            <a:r>
              <a:rPr lang="en-US" sz="1400" dirty="0"/>
              <a:t> Wang, Wael Hamza, Yue Zhang, and Daniel Gildea. Leveraging context in- formation for natural question generation. In Proceedings of the 2018 Conference of the North American Chapter of the Association for Computational Linguistics: Human Language </a:t>
            </a:r>
            <a:r>
              <a:rPr lang="en-US" sz="1400" dirty="0" err="1"/>
              <a:t>Technolo</a:t>
            </a:r>
            <a:r>
              <a:rPr lang="en-US" sz="1400" dirty="0"/>
              <a:t>- </a:t>
            </a:r>
            <a:r>
              <a:rPr lang="en-US" sz="1400" dirty="0" err="1"/>
              <a:t>gies</a:t>
            </a:r>
            <a:r>
              <a:rPr lang="en-US" sz="1400" dirty="0"/>
              <a:t>, Volume 2 (Short Papers), pp. 569–574, 2018a. </a:t>
            </a:r>
          </a:p>
          <a:p>
            <a:pPr marL="0" lvl="0" indent="0">
              <a:lnSpc>
                <a:spcPct val="100000"/>
              </a:lnSpc>
              <a:spcBef>
                <a:spcPts val="0"/>
              </a:spcBef>
              <a:buNone/>
              <a:defRPr/>
            </a:pPr>
            <a:r>
              <a:rPr lang="en-US" sz="1400" dirty="0"/>
              <a:t>[7] </a:t>
            </a:r>
            <a:r>
              <a:rPr lang="en-US" sz="1400" dirty="0" err="1"/>
              <a:t>Vishwajeet</a:t>
            </a:r>
            <a:r>
              <a:rPr lang="en-US" sz="1400" dirty="0"/>
              <a:t> Kumar, </a:t>
            </a:r>
            <a:r>
              <a:rPr lang="en-US" sz="1400" dirty="0" err="1"/>
              <a:t>Kireeti</a:t>
            </a:r>
            <a:r>
              <a:rPr lang="en-US" sz="1400" dirty="0"/>
              <a:t> </a:t>
            </a:r>
            <a:r>
              <a:rPr lang="en-US" sz="1400" dirty="0" err="1"/>
              <a:t>Boorla</a:t>
            </a:r>
            <a:r>
              <a:rPr lang="en-US" sz="1400" dirty="0"/>
              <a:t>, Yogesh Meena, Ganesh Ramakrishnan, and Yuan-Fang Li. Au- </a:t>
            </a:r>
            <a:r>
              <a:rPr lang="en-US" sz="1400" dirty="0" err="1"/>
              <a:t>tomating</a:t>
            </a:r>
            <a:r>
              <a:rPr lang="en-US" sz="1400" dirty="0"/>
              <a:t> reading comprehension by generating question and answer pairs. In Pacific-Asia Con- </a:t>
            </a:r>
            <a:r>
              <a:rPr lang="en-US" sz="1400" dirty="0" err="1"/>
              <a:t>ference</a:t>
            </a:r>
            <a:r>
              <a:rPr lang="en-US" sz="1400" dirty="0"/>
              <a:t> on Knowledge Discovery and Data Mining, pp. 335–348. Springer, 2018a. </a:t>
            </a:r>
          </a:p>
          <a:p>
            <a:pPr marL="0" lvl="0" indent="0">
              <a:lnSpc>
                <a:spcPct val="100000"/>
              </a:lnSpc>
              <a:spcBef>
                <a:spcPts val="0"/>
              </a:spcBef>
              <a:buNone/>
              <a:defRPr/>
            </a:pPr>
            <a:r>
              <a:rPr lang="en-US" sz="1400" dirty="0"/>
              <a:t>[8] </a:t>
            </a:r>
            <a:r>
              <a:rPr lang="en-US" sz="1400" dirty="0" err="1"/>
              <a:t>Yanghoon</a:t>
            </a:r>
            <a:r>
              <a:rPr lang="en-US" sz="1400" dirty="0"/>
              <a:t> Kim, </a:t>
            </a:r>
            <a:r>
              <a:rPr lang="en-US" sz="1400" dirty="0" err="1"/>
              <a:t>Hwanhee</a:t>
            </a:r>
            <a:r>
              <a:rPr lang="en-US" sz="1400" dirty="0"/>
              <a:t> Lee, </a:t>
            </a:r>
            <a:r>
              <a:rPr lang="en-US" sz="1400" dirty="0" err="1"/>
              <a:t>Joongbo</a:t>
            </a:r>
            <a:r>
              <a:rPr lang="en-US" sz="1400" dirty="0"/>
              <a:t> Shin, and </a:t>
            </a:r>
            <a:r>
              <a:rPr lang="en-US" sz="1400" dirty="0" err="1"/>
              <a:t>Kyomin</a:t>
            </a:r>
            <a:r>
              <a:rPr lang="en-US" sz="1400" dirty="0"/>
              <a:t> Jung. Improving neural question </a:t>
            </a:r>
            <a:r>
              <a:rPr lang="en-US" sz="1400" dirty="0" err="1"/>
              <a:t>gener</a:t>
            </a:r>
            <a:r>
              <a:rPr lang="en-US" sz="1400" dirty="0"/>
              <a:t>- </a:t>
            </a:r>
            <a:r>
              <a:rPr lang="en-US" sz="1400" dirty="0" err="1"/>
              <a:t>ation</a:t>
            </a:r>
            <a:r>
              <a:rPr lang="en-US" sz="1400" dirty="0"/>
              <a:t> using answer separation. </a:t>
            </a:r>
            <a:r>
              <a:rPr lang="en-US" sz="1400" dirty="0" err="1"/>
              <a:t>arXiv</a:t>
            </a:r>
            <a:r>
              <a:rPr lang="en-US" sz="1400" dirty="0"/>
              <a:t> preprint arXiv:1809.02393, 2018. </a:t>
            </a:r>
          </a:p>
          <a:p>
            <a:pPr marL="0" lvl="0" indent="0">
              <a:lnSpc>
                <a:spcPct val="100000"/>
              </a:lnSpc>
              <a:spcBef>
                <a:spcPts val="0"/>
              </a:spcBef>
              <a:buNone/>
              <a:defRPr/>
            </a:pPr>
            <a:r>
              <a:rPr lang="en-US" sz="1400" dirty="0"/>
              <a:t>[9] Bang Liu, </a:t>
            </a:r>
            <a:r>
              <a:rPr lang="en-US" sz="1400" dirty="0" err="1"/>
              <a:t>Mingjun</a:t>
            </a:r>
            <a:r>
              <a:rPr lang="en-US" sz="1400" dirty="0"/>
              <a:t> Zhao, Di </a:t>
            </a:r>
            <a:r>
              <a:rPr lang="en-US" sz="1400" dirty="0" err="1"/>
              <a:t>Niu</a:t>
            </a:r>
            <a:r>
              <a:rPr lang="en-US" sz="1400" dirty="0"/>
              <a:t>, </a:t>
            </a:r>
            <a:r>
              <a:rPr lang="en-US" sz="1400" dirty="0" err="1"/>
              <a:t>Kunfeng</a:t>
            </a:r>
            <a:r>
              <a:rPr lang="en-US" sz="1400" dirty="0"/>
              <a:t> Lai, </a:t>
            </a:r>
            <a:r>
              <a:rPr lang="en-US" sz="1400" dirty="0" err="1"/>
              <a:t>Yancheng</a:t>
            </a:r>
            <a:r>
              <a:rPr lang="en-US" sz="1400" dirty="0"/>
              <a:t> He, </a:t>
            </a:r>
            <a:r>
              <a:rPr lang="en-US" sz="1400" dirty="0" err="1"/>
              <a:t>Haojie</a:t>
            </a:r>
            <a:r>
              <a:rPr lang="en-US" sz="1400" dirty="0"/>
              <a:t> Wei, and Yu Xu. Learning to generate questions by learning what not to generate. </a:t>
            </a:r>
            <a:r>
              <a:rPr lang="en-US" sz="1400" dirty="0" err="1"/>
              <a:t>arXiv</a:t>
            </a:r>
            <a:r>
              <a:rPr lang="en-US" sz="1400" dirty="0"/>
              <a:t> preprint arXiv:1902.10418, 2019. </a:t>
            </a:r>
          </a:p>
          <a:p>
            <a:pPr marL="0" indent="0">
              <a:lnSpc>
                <a:spcPct val="100000"/>
              </a:lnSpc>
              <a:spcBef>
                <a:spcPts val="0"/>
              </a:spcBef>
              <a:buNone/>
              <a:defRPr/>
            </a:pPr>
            <a:r>
              <a:rPr lang="en-US" sz="1400" dirty="0"/>
              <a:t>[10] </a:t>
            </a:r>
            <a:r>
              <a:rPr lang="en-US" sz="1400" dirty="0" err="1"/>
              <a:t>Kyunghyun</a:t>
            </a:r>
            <a:r>
              <a:rPr lang="en-US" sz="1400" dirty="0"/>
              <a:t> Cho, Bart van </a:t>
            </a:r>
            <a:r>
              <a:rPr lang="en-US" sz="1400" dirty="0" err="1"/>
              <a:t>Merrienboer</a:t>
            </a:r>
            <a:r>
              <a:rPr lang="en-US" sz="1400" dirty="0"/>
              <a:t>, </a:t>
            </a:r>
            <a:r>
              <a:rPr lang="en-US" sz="1400" dirty="0" err="1"/>
              <a:t>Caglar</a:t>
            </a:r>
            <a:r>
              <a:rPr lang="en-US" sz="1400" dirty="0"/>
              <a:t> </a:t>
            </a:r>
            <a:r>
              <a:rPr lang="en-US" sz="1400" dirty="0" err="1"/>
              <a:t>Gulcehre</a:t>
            </a:r>
            <a:r>
              <a:rPr lang="en-US" sz="1400" dirty="0"/>
              <a:t>, </a:t>
            </a:r>
            <a:r>
              <a:rPr lang="en-US" sz="1400" dirty="0" err="1"/>
              <a:t>Dzmitry</a:t>
            </a:r>
            <a:r>
              <a:rPr lang="en-US" sz="1400" dirty="0"/>
              <a:t> </a:t>
            </a:r>
            <a:r>
              <a:rPr lang="en-US" sz="1400" dirty="0" err="1"/>
              <a:t>Bahdanau</a:t>
            </a:r>
            <a:r>
              <a:rPr lang="en-US" sz="1400" dirty="0"/>
              <a:t>, </a:t>
            </a:r>
            <a:r>
              <a:rPr lang="en-US" sz="1400" dirty="0" err="1"/>
              <a:t>Fethi</a:t>
            </a:r>
            <a:r>
              <a:rPr lang="en-US" sz="1400" dirty="0"/>
              <a:t> </a:t>
            </a:r>
            <a:r>
              <a:rPr lang="en-US" sz="1400" dirty="0" err="1"/>
              <a:t>Bougares</a:t>
            </a:r>
            <a:r>
              <a:rPr lang="en-US" sz="1400" dirty="0"/>
              <a:t>, </a:t>
            </a:r>
            <a:r>
              <a:rPr lang="en-US" sz="1400" dirty="0" err="1"/>
              <a:t>Hol</a:t>
            </a:r>
            <a:r>
              <a:rPr lang="en-US" sz="1400" dirty="0"/>
              <a:t>- ger </a:t>
            </a:r>
            <a:r>
              <a:rPr lang="en-US" sz="1400" dirty="0" err="1"/>
              <a:t>Schwenk</a:t>
            </a:r>
            <a:r>
              <a:rPr lang="en-US" sz="1400" dirty="0"/>
              <a:t>, and </a:t>
            </a:r>
            <a:r>
              <a:rPr lang="en-US" sz="1400" dirty="0" err="1"/>
              <a:t>Yoshua</a:t>
            </a:r>
            <a:r>
              <a:rPr lang="en-US" sz="1400" dirty="0"/>
              <a:t> </a:t>
            </a:r>
            <a:r>
              <a:rPr lang="en-US" sz="1400" dirty="0" err="1"/>
              <a:t>Bengio</a:t>
            </a:r>
            <a:r>
              <a:rPr lang="en-US" sz="1400" dirty="0"/>
              <a:t>. Learning phrase representations using </a:t>
            </a:r>
            <a:r>
              <a:rPr lang="en-US" sz="1400" dirty="0" err="1"/>
              <a:t>rnn</a:t>
            </a:r>
            <a:r>
              <a:rPr lang="en-US" sz="1400" dirty="0"/>
              <a:t> encoder–decoder for statistical machine translation. In </a:t>
            </a:r>
            <a:r>
              <a:rPr lang="en-US" sz="1400" i="1" dirty="0"/>
              <a:t>EMNLP</a:t>
            </a:r>
            <a:r>
              <a:rPr lang="en-US" sz="1400" dirty="0"/>
              <a:t>, pp. 1724–1734, 2014. </a:t>
            </a:r>
          </a:p>
          <a:p>
            <a:pPr marL="0" indent="0">
              <a:lnSpc>
                <a:spcPct val="100000"/>
              </a:lnSpc>
              <a:spcBef>
                <a:spcPts val="0"/>
              </a:spcBef>
              <a:buNone/>
              <a:defRPr/>
            </a:pPr>
            <a:r>
              <a:rPr lang="en-US" sz="1400" dirty="0"/>
              <a:t>[11] Abigail See, Peter J Liu, and Christopher D Manning. Get to the point: Summarization with pointer- generator networks. </a:t>
            </a:r>
            <a:r>
              <a:rPr lang="en-US" sz="1400" dirty="0" err="1"/>
              <a:t>arXiv</a:t>
            </a:r>
            <a:r>
              <a:rPr lang="en-US" sz="1400" dirty="0"/>
              <a:t> preprint arXiv:1704.04368, 2017.</a:t>
            </a:r>
          </a:p>
          <a:p>
            <a:pPr marL="0" lvl="0" indent="0">
              <a:lnSpc>
                <a:spcPct val="100000"/>
              </a:lnSpc>
              <a:spcBef>
                <a:spcPts val="0"/>
              </a:spcBef>
              <a:buNone/>
              <a:defRPr/>
            </a:pPr>
            <a:endParaRPr lang="en-US" sz="1400" dirty="0"/>
          </a:p>
          <a:p>
            <a:endParaRPr lang="en-US" sz="1400" dirty="0"/>
          </a:p>
        </p:txBody>
      </p:sp>
    </p:spTree>
    <p:extLst>
      <p:ext uri="{BB962C8B-B14F-4D97-AF65-F5344CB8AC3E}">
        <p14:creationId xmlns:p14="http://schemas.microsoft.com/office/powerpoint/2010/main" val="8763910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42FBF-B11B-CA43-B8C3-9742C665BDE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8555050-F908-0744-B72F-C562D897DF53}"/>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139CBEA0-5A57-0644-B6D5-A1B8A5F51B4E}"/>
              </a:ext>
            </a:extLst>
          </p:cNvPr>
          <p:cNvSpPr/>
          <p:nvPr/>
        </p:nvSpPr>
        <p:spPr>
          <a:xfrm>
            <a:off x="5045870" y="2762133"/>
            <a:ext cx="2301699" cy="1200329"/>
          </a:xfrm>
          <a:prstGeom prst="rect">
            <a:avLst/>
          </a:prstGeom>
        </p:spPr>
        <p:txBody>
          <a:bodyPr wrap="square">
            <a:spAutoFit/>
          </a:bodyPr>
          <a:lstStyle/>
          <a:p>
            <a:r>
              <a:rPr lang="en-US" sz="3600" dirty="0"/>
              <a:t>Thank you!</a:t>
            </a:r>
          </a:p>
          <a:p>
            <a:r>
              <a:rPr lang="en-US" sz="3600" dirty="0"/>
              <a:t>       Q&amp;A</a:t>
            </a:r>
          </a:p>
        </p:txBody>
      </p:sp>
    </p:spTree>
    <p:extLst>
      <p:ext uri="{BB962C8B-B14F-4D97-AF65-F5344CB8AC3E}">
        <p14:creationId xmlns:p14="http://schemas.microsoft.com/office/powerpoint/2010/main" val="2321397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90472-B239-2746-B536-16595756778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Graph Neural Networks</a:t>
            </a:r>
            <a:endParaRPr lang="en-US" sz="3200" kern="1200" dirty="0">
              <a:solidFill>
                <a:schemeClr val="bg1"/>
              </a:solidFill>
              <a:latin typeface="+mj-lt"/>
              <a:ea typeface="+mj-ea"/>
              <a:cs typeface="+mj-cs"/>
            </a:endParaRPr>
          </a:p>
        </p:txBody>
      </p:sp>
      <p:sp>
        <p:nvSpPr>
          <p:cNvPr id="10" name="Content Placeholder 9">
            <a:extLst>
              <a:ext uri="{FF2B5EF4-FFF2-40B4-BE49-F238E27FC236}">
                <a16:creationId xmlns:a16="http://schemas.microsoft.com/office/drawing/2014/main" id="{80EC87F6-A982-6543-9038-CCFAAC53C032}"/>
              </a:ext>
            </a:extLst>
          </p:cNvPr>
          <p:cNvSpPr>
            <a:spLocks noGrp="1"/>
          </p:cNvSpPr>
          <p:nvPr>
            <p:ph idx="1"/>
          </p:nvPr>
        </p:nvSpPr>
        <p:spPr>
          <a:xfrm>
            <a:off x="838199" y="1825625"/>
            <a:ext cx="6505281" cy="4351338"/>
          </a:xfrm>
        </p:spPr>
        <p:txBody>
          <a:bodyPr>
            <a:normAutofit fontScale="92500" lnSpcReduction="10000"/>
          </a:bodyPr>
          <a:lstStyle/>
          <a:p>
            <a:pPr>
              <a:buFont typeface="Wingdings" pitchFamily="2" charset="2"/>
              <a:buChar char="Ø"/>
            </a:pPr>
            <a:r>
              <a:rPr lang="en-US" sz="2800" dirty="0"/>
              <a:t>Graph Neural Networks (GNNs) </a:t>
            </a:r>
            <a:r>
              <a:rPr lang="en-US" dirty="0"/>
              <a:t>generalize (structured) deep neural models to non-Euclidean domains such as graphs.</a:t>
            </a:r>
            <a:endParaRPr lang="en-US" sz="2800" dirty="0"/>
          </a:p>
          <a:p>
            <a:pPr>
              <a:buFont typeface="Wingdings" pitchFamily="2" charset="2"/>
              <a:buChar char="Ø"/>
            </a:pPr>
            <a:r>
              <a:rPr lang="en-US" dirty="0"/>
              <a:t>GNNs have been widely applied to many tasks/domains:</a:t>
            </a:r>
          </a:p>
          <a:p>
            <a:pPr lvl="1">
              <a:buFont typeface="Wingdings" pitchFamily="2" charset="2"/>
              <a:buChar char="q"/>
            </a:pPr>
            <a:r>
              <a:rPr lang="en-US" sz="2600" dirty="0"/>
              <a:t> Computer vision (CV)</a:t>
            </a:r>
          </a:p>
          <a:p>
            <a:pPr lvl="1">
              <a:buFont typeface="Wingdings" pitchFamily="2" charset="2"/>
              <a:buChar char="q"/>
            </a:pPr>
            <a:r>
              <a:rPr lang="en-US" sz="2600" dirty="0"/>
              <a:t> Natural language processing (NLP)</a:t>
            </a:r>
          </a:p>
          <a:p>
            <a:pPr lvl="1">
              <a:buFont typeface="Wingdings" pitchFamily="2" charset="2"/>
              <a:buChar char="q"/>
            </a:pPr>
            <a:r>
              <a:rPr lang="en-US" sz="2600" dirty="0"/>
              <a:t> Drug discovery</a:t>
            </a:r>
          </a:p>
          <a:p>
            <a:pPr lvl="1">
              <a:buFont typeface="Wingdings" pitchFamily="2" charset="2"/>
              <a:buChar char="q"/>
            </a:pPr>
            <a:r>
              <a:rPr lang="en-US" sz="2600" dirty="0"/>
              <a:t> Social network analysis</a:t>
            </a:r>
          </a:p>
          <a:p>
            <a:pPr lvl="1">
              <a:buFont typeface="Wingdings" pitchFamily="2" charset="2"/>
              <a:buChar char="q"/>
            </a:pPr>
            <a:r>
              <a:rPr lang="en-US" sz="2600" dirty="0"/>
              <a:t> Recommendation systems</a:t>
            </a:r>
          </a:p>
          <a:p>
            <a:pPr lvl="1">
              <a:buFont typeface="Wingdings" pitchFamily="2" charset="2"/>
              <a:buChar char="q"/>
            </a:pPr>
            <a:r>
              <a:rPr lang="en-US" sz="2600" dirty="0"/>
              <a:t> …</a:t>
            </a:r>
          </a:p>
        </p:txBody>
      </p:sp>
      <p:grpSp>
        <p:nvGrpSpPr>
          <p:cNvPr id="6" name="Group 5">
            <a:extLst>
              <a:ext uri="{FF2B5EF4-FFF2-40B4-BE49-F238E27FC236}">
                <a16:creationId xmlns:a16="http://schemas.microsoft.com/office/drawing/2014/main" id="{AD69AFC5-B0FE-CE47-ACC9-8CB39A6E224C}"/>
              </a:ext>
            </a:extLst>
          </p:cNvPr>
          <p:cNvGrpSpPr/>
          <p:nvPr/>
        </p:nvGrpSpPr>
        <p:grpSpPr>
          <a:xfrm>
            <a:off x="7475455" y="2299942"/>
            <a:ext cx="4226014" cy="3402704"/>
            <a:chOff x="7541443" y="3111321"/>
            <a:chExt cx="4226014" cy="3402704"/>
          </a:xfrm>
        </p:grpSpPr>
        <p:pic>
          <p:nvPicPr>
            <p:cNvPr id="3" name="Picture 2">
              <a:extLst>
                <a:ext uri="{FF2B5EF4-FFF2-40B4-BE49-F238E27FC236}">
                  <a16:creationId xmlns:a16="http://schemas.microsoft.com/office/drawing/2014/main" id="{8EE264E9-AE3F-7748-9A1D-EEAB8CC9F98B}"/>
                </a:ext>
              </a:extLst>
            </p:cNvPr>
            <p:cNvPicPr>
              <a:picLocks noChangeAspect="1"/>
            </p:cNvPicPr>
            <p:nvPr/>
          </p:nvPicPr>
          <p:blipFill>
            <a:blip r:embed="rId2"/>
            <a:stretch>
              <a:fillRect/>
            </a:stretch>
          </p:blipFill>
          <p:spPr>
            <a:xfrm>
              <a:off x="7541443" y="3111321"/>
              <a:ext cx="4226014" cy="2905385"/>
            </a:xfrm>
            <a:prstGeom prst="rect">
              <a:avLst/>
            </a:prstGeom>
          </p:spPr>
        </p:pic>
        <p:sp>
          <p:nvSpPr>
            <p:cNvPr id="4" name="TextBox 3">
              <a:extLst>
                <a:ext uri="{FF2B5EF4-FFF2-40B4-BE49-F238E27FC236}">
                  <a16:creationId xmlns:a16="http://schemas.microsoft.com/office/drawing/2014/main" id="{3A7B772D-263C-464F-8261-E11F7E0968EC}"/>
                </a:ext>
              </a:extLst>
            </p:cNvPr>
            <p:cNvSpPr txBox="1"/>
            <p:nvPr/>
          </p:nvSpPr>
          <p:spPr>
            <a:xfrm>
              <a:off x="8360174" y="6206248"/>
              <a:ext cx="3082126" cy="307777"/>
            </a:xfrm>
            <a:prstGeom prst="rect">
              <a:avLst/>
            </a:prstGeom>
            <a:noFill/>
          </p:spPr>
          <p:txBody>
            <a:bodyPr wrap="none" rtlCol="0">
              <a:spAutoFit/>
            </a:bodyPr>
            <a:lstStyle/>
            <a:p>
              <a:r>
                <a:rPr lang="en-US" sz="1400" dirty="0"/>
                <a:t>http://</a:t>
              </a:r>
              <a:r>
                <a:rPr lang="en-US" sz="1400" dirty="0" err="1"/>
                <a:t>snap.stanford.edu</a:t>
              </a:r>
              <a:r>
                <a:rPr lang="en-US" sz="1400" dirty="0"/>
                <a:t>/</a:t>
              </a:r>
              <a:r>
                <a:rPr lang="en-US" sz="1400" dirty="0" err="1"/>
                <a:t>gnnexplainer</a:t>
              </a:r>
              <a:r>
                <a:rPr lang="en-US" sz="1400" dirty="0"/>
                <a:t>/</a:t>
              </a:r>
            </a:p>
          </p:txBody>
        </p:sp>
      </p:grpSp>
    </p:spTree>
    <p:extLst>
      <p:ext uri="{BB962C8B-B14F-4D97-AF65-F5344CB8AC3E}">
        <p14:creationId xmlns:p14="http://schemas.microsoft.com/office/powerpoint/2010/main" val="1139142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90472-B239-2746-B536-16595756778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Problem Formulation of Question Generation</a:t>
            </a:r>
            <a:endParaRPr lang="en-US" sz="3200" kern="1200" dirty="0">
              <a:solidFill>
                <a:schemeClr val="bg1"/>
              </a:solidFill>
              <a:latin typeface="+mj-lt"/>
              <a:ea typeface="+mj-ea"/>
              <a:cs typeface="+mj-cs"/>
            </a:endParaRPr>
          </a:p>
        </p:txBody>
      </p:sp>
      <p:sp>
        <p:nvSpPr>
          <p:cNvPr id="10" name="Content Placeholder 9">
            <a:extLst>
              <a:ext uri="{FF2B5EF4-FFF2-40B4-BE49-F238E27FC236}">
                <a16:creationId xmlns:a16="http://schemas.microsoft.com/office/drawing/2014/main" id="{80EC87F6-A982-6543-9038-CCFAAC53C032}"/>
              </a:ext>
            </a:extLst>
          </p:cNvPr>
          <p:cNvSpPr>
            <a:spLocks noGrp="1"/>
          </p:cNvSpPr>
          <p:nvPr>
            <p:ph idx="1"/>
          </p:nvPr>
        </p:nvSpPr>
        <p:spPr/>
        <p:txBody>
          <a:bodyPr>
            <a:normAutofit/>
          </a:bodyPr>
          <a:lstStyle/>
          <a:p>
            <a:pPr marL="0" indent="0">
              <a:buNone/>
            </a:pPr>
            <a:endParaRPr lang="en-US" sz="2600" dirty="0"/>
          </a:p>
          <a:p>
            <a:pPr>
              <a:buFont typeface="Wingdings" pitchFamily="2" charset="2"/>
              <a:buChar char="Ø"/>
            </a:pPr>
            <a:endParaRPr lang="en-US" sz="2600" dirty="0">
              <a:solidFill>
                <a:srgbClr val="000000"/>
              </a:solidFill>
              <a:latin typeface="Calibri" charset="0"/>
              <a:cs typeface="Calibri" charset="0"/>
            </a:endParaRPr>
          </a:p>
          <a:p>
            <a:endParaRPr lang="en-US" sz="2600" dirty="0"/>
          </a:p>
        </p:txBody>
      </p:sp>
      <p:grpSp>
        <p:nvGrpSpPr>
          <p:cNvPr id="11" name="Group 10">
            <a:extLst>
              <a:ext uri="{FF2B5EF4-FFF2-40B4-BE49-F238E27FC236}">
                <a16:creationId xmlns:a16="http://schemas.microsoft.com/office/drawing/2014/main" id="{B90C4C31-F7F5-B949-BDF9-8204D648E147}"/>
              </a:ext>
            </a:extLst>
          </p:cNvPr>
          <p:cNvGrpSpPr/>
          <p:nvPr/>
        </p:nvGrpSpPr>
        <p:grpSpPr>
          <a:xfrm>
            <a:off x="838200" y="2023402"/>
            <a:ext cx="6873157" cy="1600438"/>
            <a:chOff x="114872" y="3834875"/>
            <a:chExt cx="6873157" cy="1600438"/>
          </a:xfrm>
        </p:grpSpPr>
        <p:sp>
          <p:nvSpPr>
            <p:cNvPr id="9" name="TextBox 8">
              <a:extLst>
                <a:ext uri="{FF2B5EF4-FFF2-40B4-BE49-F238E27FC236}">
                  <a16:creationId xmlns:a16="http://schemas.microsoft.com/office/drawing/2014/main" id="{3D5D6D32-3889-1E40-A4ED-09B7BF6894B0}"/>
                </a:ext>
              </a:extLst>
            </p:cNvPr>
            <p:cNvSpPr txBox="1"/>
            <p:nvPr/>
          </p:nvSpPr>
          <p:spPr>
            <a:xfrm>
              <a:off x="114872" y="3834875"/>
              <a:ext cx="6873157" cy="1600438"/>
            </a:xfrm>
            <a:prstGeom prst="rect">
              <a:avLst/>
            </a:prstGeom>
            <a:noFill/>
          </p:spPr>
          <p:txBody>
            <a:bodyPr wrap="square" rtlCol="0">
              <a:spAutoFit/>
            </a:bodyPr>
            <a:lstStyle/>
            <a:p>
              <a:pPr>
                <a:buFont typeface="Wingdings" pitchFamily="2" charset="2"/>
                <a:buChar char="Ø"/>
              </a:pPr>
              <a:r>
                <a:rPr lang="en-US" sz="2800" dirty="0"/>
                <a:t> Input: </a:t>
              </a:r>
            </a:p>
            <a:p>
              <a:pPr lvl="1">
                <a:buFont typeface="Wingdings" pitchFamily="2" charset="2"/>
                <a:buChar char="q"/>
              </a:pPr>
              <a:r>
                <a:rPr lang="en-US" sz="2600" dirty="0"/>
                <a:t> a text passage</a:t>
              </a:r>
            </a:p>
            <a:p>
              <a:pPr lvl="1">
                <a:buFont typeface="Wingdings" pitchFamily="2" charset="2"/>
                <a:buChar char="q"/>
              </a:pPr>
              <a:r>
                <a:rPr lang="en-US" sz="2600" dirty="0"/>
                <a:t> a target answer</a:t>
              </a:r>
            </a:p>
            <a:p>
              <a:endParaRPr lang="en-US" dirty="0"/>
            </a:p>
          </p:txBody>
        </p:sp>
        <p:pic>
          <p:nvPicPr>
            <p:cNvPr id="6" name="Picture 5">
              <a:extLst>
                <a:ext uri="{FF2B5EF4-FFF2-40B4-BE49-F238E27FC236}">
                  <a16:creationId xmlns:a16="http://schemas.microsoft.com/office/drawing/2014/main" id="{BA66A1E1-A21A-7D43-9415-420E7ECBE52C}"/>
                </a:ext>
              </a:extLst>
            </p:cNvPr>
            <p:cNvPicPr>
              <a:picLocks noChangeAspect="1"/>
            </p:cNvPicPr>
            <p:nvPr/>
          </p:nvPicPr>
          <p:blipFill>
            <a:blip r:embed="rId2"/>
            <a:stretch>
              <a:fillRect/>
            </a:stretch>
          </p:blipFill>
          <p:spPr>
            <a:xfrm>
              <a:off x="3009166" y="4446947"/>
              <a:ext cx="2107599" cy="270347"/>
            </a:xfrm>
            <a:prstGeom prst="rect">
              <a:avLst/>
            </a:prstGeom>
          </p:spPr>
        </p:pic>
        <p:pic>
          <p:nvPicPr>
            <p:cNvPr id="7" name="Picture 6">
              <a:extLst>
                <a:ext uri="{FF2B5EF4-FFF2-40B4-BE49-F238E27FC236}">
                  <a16:creationId xmlns:a16="http://schemas.microsoft.com/office/drawing/2014/main" id="{C02B8DBC-B1E0-3849-BE0F-1CD8589D57E8}"/>
                </a:ext>
              </a:extLst>
            </p:cNvPr>
            <p:cNvPicPr>
              <a:picLocks noChangeAspect="1"/>
            </p:cNvPicPr>
            <p:nvPr/>
          </p:nvPicPr>
          <p:blipFill>
            <a:blip r:embed="rId3"/>
            <a:stretch>
              <a:fillRect/>
            </a:stretch>
          </p:blipFill>
          <p:spPr>
            <a:xfrm>
              <a:off x="3127043" y="4808066"/>
              <a:ext cx="2278679" cy="288441"/>
            </a:xfrm>
            <a:prstGeom prst="rect">
              <a:avLst/>
            </a:prstGeom>
          </p:spPr>
        </p:pic>
      </p:grpSp>
      <p:grpSp>
        <p:nvGrpSpPr>
          <p:cNvPr id="12" name="Group 11">
            <a:extLst>
              <a:ext uri="{FF2B5EF4-FFF2-40B4-BE49-F238E27FC236}">
                <a16:creationId xmlns:a16="http://schemas.microsoft.com/office/drawing/2014/main" id="{E677A836-4B77-0F47-96AE-5BBC3938C90B}"/>
              </a:ext>
            </a:extLst>
          </p:cNvPr>
          <p:cNvGrpSpPr/>
          <p:nvPr/>
        </p:nvGrpSpPr>
        <p:grpSpPr>
          <a:xfrm>
            <a:off x="838200" y="3716878"/>
            <a:ext cx="9707025" cy="1569660"/>
            <a:chOff x="2052043" y="2420974"/>
            <a:chExt cx="9707025" cy="1569660"/>
          </a:xfrm>
        </p:grpSpPr>
        <p:pic>
          <p:nvPicPr>
            <p:cNvPr id="4" name="Picture 3">
              <a:extLst>
                <a:ext uri="{FF2B5EF4-FFF2-40B4-BE49-F238E27FC236}">
                  <a16:creationId xmlns:a16="http://schemas.microsoft.com/office/drawing/2014/main" id="{DC27C834-843C-3E42-B627-F5737E9D0E4D}"/>
                </a:ext>
              </a:extLst>
            </p:cNvPr>
            <p:cNvPicPr>
              <a:picLocks noChangeAspect="1"/>
            </p:cNvPicPr>
            <p:nvPr/>
          </p:nvPicPr>
          <p:blipFill>
            <a:blip r:embed="rId4"/>
            <a:stretch>
              <a:fillRect/>
            </a:stretch>
          </p:blipFill>
          <p:spPr>
            <a:xfrm>
              <a:off x="8740401" y="3332692"/>
              <a:ext cx="3018667" cy="314081"/>
            </a:xfrm>
            <a:prstGeom prst="rect">
              <a:avLst/>
            </a:prstGeom>
          </p:spPr>
        </p:pic>
        <p:sp>
          <p:nvSpPr>
            <p:cNvPr id="14" name="TextBox 13">
              <a:extLst>
                <a:ext uri="{FF2B5EF4-FFF2-40B4-BE49-F238E27FC236}">
                  <a16:creationId xmlns:a16="http://schemas.microsoft.com/office/drawing/2014/main" id="{462C0094-007B-F541-A36C-9B6FA60AFFBD}"/>
                </a:ext>
              </a:extLst>
            </p:cNvPr>
            <p:cNvSpPr txBox="1"/>
            <p:nvPr/>
          </p:nvSpPr>
          <p:spPr>
            <a:xfrm>
              <a:off x="2052043" y="2420974"/>
              <a:ext cx="6873157" cy="1569660"/>
            </a:xfrm>
            <a:prstGeom prst="rect">
              <a:avLst/>
            </a:prstGeom>
            <a:noFill/>
          </p:spPr>
          <p:txBody>
            <a:bodyPr wrap="square" rtlCol="0">
              <a:spAutoFit/>
            </a:bodyPr>
            <a:lstStyle/>
            <a:p>
              <a:pPr>
                <a:buFont typeface="Wingdings" pitchFamily="2" charset="2"/>
                <a:buChar char="Ø"/>
              </a:pPr>
              <a:r>
                <a:rPr lang="en-US" sz="2800" dirty="0"/>
                <a:t> Output: </a:t>
              </a:r>
            </a:p>
            <a:p>
              <a:pPr lvl="1">
                <a:buFont typeface="Wingdings" pitchFamily="2" charset="2"/>
                <a:buChar char="q"/>
              </a:pPr>
              <a:r>
                <a:rPr lang="en-US" sz="2600" dirty="0"/>
                <a:t> the best natural language question</a:t>
              </a:r>
            </a:p>
            <a:p>
              <a:pPr marL="1257300" lvl="2" indent="-342900">
                <a:buFont typeface="Arial" panose="020B0604020202020204" pitchFamily="34" charset="0"/>
                <a:buChar char="•"/>
              </a:pPr>
              <a:r>
                <a:rPr lang="en-US" sz="2400" dirty="0"/>
                <a:t>which maximizes the conditional likelihood </a:t>
              </a:r>
            </a:p>
            <a:p>
              <a:endParaRPr lang="en-US" dirty="0"/>
            </a:p>
          </p:txBody>
        </p:sp>
        <p:pic>
          <p:nvPicPr>
            <p:cNvPr id="3" name="Picture 2">
              <a:extLst>
                <a:ext uri="{FF2B5EF4-FFF2-40B4-BE49-F238E27FC236}">
                  <a16:creationId xmlns:a16="http://schemas.microsoft.com/office/drawing/2014/main" id="{0B5CB22B-7756-3649-80F4-1EA43F30EC7A}"/>
                </a:ext>
              </a:extLst>
            </p:cNvPr>
            <p:cNvPicPr>
              <a:picLocks noChangeAspect="1"/>
            </p:cNvPicPr>
            <p:nvPr/>
          </p:nvPicPr>
          <p:blipFill>
            <a:blip r:embed="rId5"/>
            <a:stretch>
              <a:fillRect/>
            </a:stretch>
          </p:blipFill>
          <p:spPr>
            <a:xfrm>
              <a:off x="7701092" y="2973068"/>
              <a:ext cx="2049711" cy="313068"/>
            </a:xfrm>
            <a:prstGeom prst="rect">
              <a:avLst/>
            </a:prstGeom>
          </p:spPr>
        </p:pic>
      </p:grpSp>
      <p:sp>
        <p:nvSpPr>
          <p:cNvPr id="5" name="TextBox 4">
            <a:extLst>
              <a:ext uri="{FF2B5EF4-FFF2-40B4-BE49-F238E27FC236}">
                <a16:creationId xmlns:a16="http://schemas.microsoft.com/office/drawing/2014/main" id="{3993D691-4C0E-1A48-BDCF-58744901922B}"/>
              </a:ext>
            </a:extLst>
          </p:cNvPr>
          <p:cNvSpPr txBox="1"/>
          <p:nvPr/>
        </p:nvSpPr>
        <p:spPr>
          <a:xfrm>
            <a:off x="3732494" y="5690458"/>
            <a:ext cx="3522759" cy="461665"/>
          </a:xfrm>
          <a:prstGeom prst="rect">
            <a:avLst/>
          </a:prstGeom>
          <a:noFill/>
        </p:spPr>
        <p:txBody>
          <a:bodyPr wrap="none" rtlCol="0">
            <a:spAutoFit/>
          </a:bodyPr>
          <a:lstStyle/>
          <a:p>
            <a:r>
              <a:rPr lang="en-US" sz="2400" dirty="0"/>
              <a:t>We focus on </a:t>
            </a:r>
            <a:r>
              <a:rPr lang="en-US" sz="2400" dirty="0">
                <a:solidFill>
                  <a:srgbClr val="FF0000"/>
                </a:solidFill>
              </a:rPr>
              <a:t>QG from text</a:t>
            </a:r>
            <a:r>
              <a:rPr lang="en-US" sz="2400" dirty="0"/>
              <a:t>!</a:t>
            </a:r>
          </a:p>
        </p:txBody>
      </p:sp>
    </p:spTree>
    <p:extLst>
      <p:ext uri="{BB962C8B-B14F-4D97-AF65-F5344CB8AC3E}">
        <p14:creationId xmlns:p14="http://schemas.microsoft.com/office/powerpoint/2010/main" val="2028069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90472-B239-2746-B536-16595756778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Outline</a:t>
            </a:r>
            <a:endParaRPr lang="en-US" sz="3200" kern="1200" dirty="0">
              <a:solidFill>
                <a:schemeClr val="bg1"/>
              </a:solidFill>
              <a:latin typeface="+mj-lt"/>
              <a:ea typeface="+mj-ea"/>
              <a:cs typeface="+mj-cs"/>
            </a:endParaRPr>
          </a:p>
        </p:txBody>
      </p:sp>
      <p:sp>
        <p:nvSpPr>
          <p:cNvPr id="14" name="Google Shape;178;p27">
            <a:extLst>
              <a:ext uri="{FF2B5EF4-FFF2-40B4-BE49-F238E27FC236}">
                <a16:creationId xmlns:a16="http://schemas.microsoft.com/office/drawing/2014/main" id="{C277D52C-29D7-5744-886C-3144EC4C49D5}"/>
              </a:ext>
            </a:extLst>
          </p:cNvPr>
          <p:cNvSpPr txBox="1"/>
          <p:nvPr/>
        </p:nvSpPr>
        <p:spPr>
          <a:xfrm>
            <a:off x="1059558" y="1604984"/>
            <a:ext cx="5883408" cy="4423582"/>
          </a:xfrm>
          <a:prstGeom prst="rect">
            <a:avLst/>
          </a:prstGeom>
          <a:noFill/>
          <a:ln>
            <a:noFill/>
          </a:ln>
        </p:spPr>
        <p:txBody>
          <a:bodyPr spcFirstLastPara="1" wrap="square" lIns="91425" tIns="45700" rIns="91425" bIns="45700" anchor="t" anchorCtr="0">
            <a:noAutofit/>
          </a:bodyPr>
          <a:lstStyle/>
          <a:p>
            <a:pPr algn="ctr">
              <a:buClr>
                <a:srgbClr val="000000"/>
              </a:buClr>
            </a:pPr>
            <a:endParaRPr sz="1600" kern="0" dirty="0">
              <a:solidFill>
                <a:srgbClr val="000000"/>
              </a:solidFill>
              <a:latin typeface="Arial"/>
              <a:cs typeface="Arial"/>
              <a:sym typeface="Arial"/>
            </a:endParaRPr>
          </a:p>
          <a:p>
            <a:pPr>
              <a:buClr>
                <a:srgbClr val="000000"/>
              </a:buClr>
            </a:pPr>
            <a:endParaRPr sz="2800" kern="0" dirty="0">
              <a:solidFill>
                <a:srgbClr val="000000"/>
              </a:solidFill>
              <a:latin typeface="Calibri"/>
              <a:ea typeface="Calibri"/>
              <a:cs typeface="Calibri"/>
              <a:sym typeface="Calibri"/>
            </a:endParaRPr>
          </a:p>
          <a:p>
            <a:pPr marL="342900" indent="-342900">
              <a:lnSpc>
                <a:spcPct val="150000"/>
              </a:lnSpc>
              <a:buClr>
                <a:srgbClr val="000000"/>
              </a:buClr>
              <a:buSzPts val="2400"/>
              <a:buFont typeface="Arial"/>
              <a:buChar char="•"/>
            </a:pPr>
            <a:r>
              <a:rPr lang="en" sz="2800" b="1" dirty="0">
                <a:solidFill>
                  <a:srgbClr val="999999"/>
                </a:solidFill>
                <a:latin typeface="Calibri"/>
                <a:cs typeface="Calibri"/>
                <a:sym typeface="Calibri"/>
              </a:rPr>
              <a:t>Background</a:t>
            </a:r>
            <a:endParaRPr sz="2800" b="1" dirty="0">
              <a:solidFill>
                <a:srgbClr val="999999"/>
              </a:solidFill>
              <a:latin typeface="Calibri"/>
              <a:cs typeface="Calibri"/>
              <a:sym typeface="Arial"/>
            </a:endParaRPr>
          </a:p>
          <a:p>
            <a:pPr marL="342900" indent="-342900">
              <a:lnSpc>
                <a:spcPct val="150000"/>
              </a:lnSpc>
              <a:buClr>
                <a:srgbClr val="999999"/>
              </a:buClr>
              <a:buSzPts val="2400"/>
              <a:buFont typeface="Arial"/>
              <a:buChar char="•"/>
            </a:pPr>
            <a:r>
              <a:rPr lang="en-US" altLang="zh-CN" sz="2800" b="1" kern="0" dirty="0">
                <a:solidFill>
                  <a:srgbClr val="000000"/>
                </a:solidFill>
                <a:latin typeface="Calibri"/>
                <a:cs typeface="Calibri"/>
                <a:sym typeface="Calibri"/>
              </a:rPr>
              <a:t>Related work</a:t>
            </a:r>
            <a:r>
              <a:rPr lang="en" sz="2800" b="1" kern="0" dirty="0">
                <a:solidFill>
                  <a:srgbClr val="000000"/>
                </a:solidFill>
                <a:latin typeface="Calibri"/>
                <a:cs typeface="Calibri"/>
                <a:sym typeface="Calibri"/>
              </a:rPr>
              <a:t> </a:t>
            </a:r>
            <a:endParaRPr sz="2800" b="1" kern="0" dirty="0">
              <a:solidFill>
                <a:srgbClr val="000000"/>
              </a:solidFill>
              <a:latin typeface="Calibri"/>
              <a:cs typeface="Calibri"/>
              <a:sym typeface="Arial"/>
            </a:endParaRPr>
          </a:p>
          <a:p>
            <a:pPr marL="342900" indent="-342900">
              <a:lnSpc>
                <a:spcPct val="150000"/>
              </a:lnSpc>
              <a:buClr>
                <a:srgbClr val="999999"/>
              </a:buClr>
              <a:buSzPts val="2400"/>
              <a:buFont typeface="Arial"/>
              <a:buChar char="•"/>
            </a:pPr>
            <a:r>
              <a:rPr lang="en-US" sz="2800" b="1" dirty="0">
                <a:solidFill>
                  <a:srgbClr val="999999"/>
                </a:solidFill>
                <a:latin typeface="Calibri"/>
                <a:ea typeface="Calibri"/>
                <a:cs typeface="Calibri"/>
                <a:sym typeface="Calibri"/>
              </a:rPr>
              <a:t>Approach</a:t>
            </a:r>
          </a:p>
          <a:p>
            <a:pPr marL="342900" indent="-342900">
              <a:lnSpc>
                <a:spcPct val="150000"/>
              </a:lnSpc>
              <a:buClr>
                <a:srgbClr val="999999"/>
              </a:buClr>
              <a:buSzPts val="2400"/>
              <a:buFont typeface="Arial"/>
              <a:buChar char="•"/>
            </a:pPr>
            <a:r>
              <a:rPr lang="en-US" sz="2800" b="1" dirty="0">
                <a:solidFill>
                  <a:srgbClr val="999999"/>
                </a:solidFill>
                <a:latin typeface="Calibri"/>
                <a:ea typeface="Calibri"/>
                <a:cs typeface="Calibri"/>
                <a:sym typeface="Calibri"/>
              </a:rPr>
              <a:t>Experiments</a:t>
            </a:r>
          </a:p>
          <a:p>
            <a:pPr marL="342900" indent="-342900">
              <a:lnSpc>
                <a:spcPct val="150000"/>
              </a:lnSpc>
              <a:buClr>
                <a:srgbClr val="999999"/>
              </a:buClr>
              <a:buSzPts val="2400"/>
              <a:buFont typeface="Arial"/>
              <a:buChar char="•"/>
            </a:pPr>
            <a:r>
              <a:rPr lang="en-US" sz="2800" b="1" kern="0" dirty="0">
                <a:solidFill>
                  <a:srgbClr val="999999"/>
                </a:solidFill>
                <a:latin typeface="Calibri"/>
                <a:ea typeface="Calibri"/>
                <a:cs typeface="Calibri"/>
                <a:sym typeface="Calibri"/>
              </a:rPr>
              <a:t>Conclusion &amp; future work</a:t>
            </a:r>
            <a:endParaRPr sz="1400" kern="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729993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90472-B239-2746-B536-16595756778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Related Work</a:t>
            </a:r>
            <a:endParaRPr lang="en-US" sz="3200" kern="1200" dirty="0">
              <a:solidFill>
                <a:schemeClr val="bg1"/>
              </a:solidFill>
              <a:latin typeface="+mj-lt"/>
              <a:ea typeface="+mj-ea"/>
              <a:cs typeface="+mj-cs"/>
            </a:endParaRPr>
          </a:p>
        </p:txBody>
      </p:sp>
      <p:sp>
        <p:nvSpPr>
          <p:cNvPr id="10" name="Content Placeholder 9">
            <a:extLst>
              <a:ext uri="{FF2B5EF4-FFF2-40B4-BE49-F238E27FC236}">
                <a16:creationId xmlns:a16="http://schemas.microsoft.com/office/drawing/2014/main" id="{80EC87F6-A982-6543-9038-CCFAAC53C032}"/>
              </a:ext>
            </a:extLst>
          </p:cNvPr>
          <p:cNvSpPr>
            <a:spLocks noGrp="1"/>
          </p:cNvSpPr>
          <p:nvPr>
            <p:ph idx="1"/>
          </p:nvPr>
        </p:nvSpPr>
        <p:spPr/>
        <p:txBody>
          <a:bodyPr>
            <a:normAutofit fontScale="92500" lnSpcReduction="10000"/>
          </a:bodyPr>
          <a:lstStyle/>
          <a:p>
            <a:pPr>
              <a:buFont typeface="Wingdings" pitchFamily="2" charset="2"/>
              <a:buChar char="Ø"/>
            </a:pPr>
            <a:r>
              <a:rPr lang="en-US" dirty="0"/>
              <a:t>Template-based approaches </a:t>
            </a:r>
          </a:p>
          <a:p>
            <a:pPr lvl="1">
              <a:buFont typeface="Wingdings" pitchFamily="2" charset="2"/>
              <a:buChar char="q"/>
            </a:pPr>
            <a:r>
              <a:rPr lang="en-US" dirty="0"/>
              <a:t> </a:t>
            </a:r>
            <a:r>
              <a:rPr lang="en-US" sz="2600" dirty="0" err="1"/>
              <a:t>Mostow</a:t>
            </a:r>
            <a:r>
              <a:rPr lang="en-US" sz="2600" dirty="0"/>
              <a:t> &amp; Chen, 2009; Heilman &amp; Smith, 2010; Heilman, 2011</a:t>
            </a:r>
          </a:p>
          <a:p>
            <a:pPr lvl="1">
              <a:buFont typeface="Wingdings" pitchFamily="2" charset="2"/>
              <a:buChar char="q"/>
            </a:pPr>
            <a:r>
              <a:rPr lang="en-US" sz="2600" dirty="0"/>
              <a:t> Rely on heuristic </a:t>
            </a:r>
            <a:r>
              <a:rPr lang="en-US" sz="2600" dirty="0">
                <a:solidFill>
                  <a:srgbClr val="FF0000"/>
                </a:solidFill>
              </a:rPr>
              <a:t>rules</a:t>
            </a:r>
            <a:r>
              <a:rPr lang="en-US" sz="2600" dirty="0"/>
              <a:t> or hand-crafted </a:t>
            </a:r>
            <a:r>
              <a:rPr lang="en-US" sz="2600" dirty="0">
                <a:solidFill>
                  <a:srgbClr val="FF0000"/>
                </a:solidFill>
              </a:rPr>
              <a:t>templates</a:t>
            </a:r>
          </a:p>
          <a:p>
            <a:pPr lvl="1">
              <a:buFont typeface="Wingdings" pitchFamily="2" charset="2"/>
              <a:buChar char="q"/>
            </a:pPr>
            <a:r>
              <a:rPr lang="en-US" sz="2600" dirty="0"/>
              <a:t> </a:t>
            </a:r>
            <a:r>
              <a:rPr lang="en-US" sz="2600" dirty="0">
                <a:solidFill>
                  <a:srgbClr val="FF0000"/>
                </a:solidFill>
              </a:rPr>
              <a:t>low</a:t>
            </a:r>
            <a:r>
              <a:rPr lang="en-US" sz="2600" dirty="0"/>
              <a:t> </a:t>
            </a:r>
            <a:r>
              <a:rPr lang="en-US" sz="2600" dirty="0">
                <a:solidFill>
                  <a:srgbClr val="FF0000"/>
                </a:solidFill>
              </a:rPr>
              <a:t>generalizability</a:t>
            </a:r>
            <a:r>
              <a:rPr lang="en-US" sz="2600" dirty="0"/>
              <a:t> and </a:t>
            </a:r>
            <a:r>
              <a:rPr lang="en-US" sz="2600" dirty="0">
                <a:solidFill>
                  <a:srgbClr val="FF0000"/>
                </a:solidFill>
              </a:rPr>
              <a:t>scalability</a:t>
            </a:r>
            <a:r>
              <a:rPr lang="en-US" sz="2600" dirty="0"/>
              <a:t> </a:t>
            </a:r>
          </a:p>
          <a:p>
            <a:pPr lvl="1">
              <a:buFont typeface="Wingdings" pitchFamily="2" charset="2"/>
              <a:buChar char="q"/>
            </a:pPr>
            <a:endParaRPr lang="en-US" sz="2600" dirty="0"/>
          </a:p>
          <a:p>
            <a:pPr>
              <a:buFont typeface="Wingdings" pitchFamily="2" charset="2"/>
              <a:buChar char="Ø"/>
            </a:pPr>
            <a:r>
              <a:rPr lang="en-US" sz="2600" dirty="0"/>
              <a:t> </a:t>
            </a:r>
            <a:r>
              <a:rPr lang="en-US" dirty="0"/>
              <a:t>Seq2Seq-based approaches</a:t>
            </a:r>
          </a:p>
          <a:p>
            <a:pPr lvl="1">
              <a:buFont typeface="Wingdings" pitchFamily="2" charset="2"/>
              <a:buChar char="q"/>
            </a:pPr>
            <a:r>
              <a:rPr lang="en-US" sz="2200" dirty="0"/>
              <a:t> </a:t>
            </a:r>
            <a:r>
              <a:rPr lang="en-US" sz="2600" dirty="0"/>
              <a:t>Du et al., 2017; Zhou et al., 2017; Song et al., 2018a; Kumar et al., 2018a</a:t>
            </a:r>
          </a:p>
          <a:p>
            <a:pPr lvl="1">
              <a:buFont typeface="Wingdings" pitchFamily="2" charset="2"/>
              <a:buChar char="q"/>
            </a:pPr>
            <a:r>
              <a:rPr lang="en-US" sz="2600" dirty="0"/>
              <a:t> Fail to utilize the </a:t>
            </a:r>
            <a:r>
              <a:rPr lang="en-US" sz="2600" dirty="0">
                <a:solidFill>
                  <a:srgbClr val="FF0000"/>
                </a:solidFill>
              </a:rPr>
              <a:t>rich text structure </a:t>
            </a:r>
            <a:r>
              <a:rPr lang="en-US" sz="2600" dirty="0"/>
              <a:t>information beyond the simple word sequence </a:t>
            </a:r>
          </a:p>
          <a:p>
            <a:pPr lvl="1">
              <a:buFont typeface="Wingdings" pitchFamily="2" charset="2"/>
              <a:buChar char="q"/>
            </a:pPr>
            <a:r>
              <a:rPr lang="en-US" sz="2600" dirty="0"/>
              <a:t> Rely on </a:t>
            </a:r>
            <a:r>
              <a:rPr lang="en-US" sz="2600" dirty="0">
                <a:solidFill>
                  <a:srgbClr val="FF0000"/>
                </a:solidFill>
              </a:rPr>
              <a:t>cross-entropy</a:t>
            </a:r>
            <a:r>
              <a:rPr lang="en-US" sz="2600" dirty="0"/>
              <a:t> based sequence training which has several limitations</a:t>
            </a:r>
          </a:p>
          <a:p>
            <a:pPr lvl="1">
              <a:buFont typeface="Wingdings" pitchFamily="2" charset="2"/>
              <a:buChar char="q"/>
            </a:pPr>
            <a:r>
              <a:rPr lang="en-US" sz="2600" dirty="0"/>
              <a:t> Fail to effectively utilize the </a:t>
            </a:r>
            <a:r>
              <a:rPr lang="en-US" sz="2600" dirty="0">
                <a:solidFill>
                  <a:srgbClr val="FF0000"/>
                </a:solidFill>
              </a:rPr>
              <a:t>answer information</a:t>
            </a:r>
          </a:p>
        </p:txBody>
      </p:sp>
    </p:spTree>
    <p:extLst>
      <p:ext uri="{BB962C8B-B14F-4D97-AF65-F5344CB8AC3E}">
        <p14:creationId xmlns:p14="http://schemas.microsoft.com/office/powerpoint/2010/main" val="1974580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90472-B239-2746-B536-16595756778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Related Work (cont’d)</a:t>
            </a:r>
            <a:endParaRPr lang="en-US" sz="3200" kern="1200" dirty="0">
              <a:solidFill>
                <a:schemeClr val="bg1"/>
              </a:solidFill>
              <a:latin typeface="+mj-lt"/>
              <a:ea typeface="+mj-ea"/>
              <a:cs typeface="+mj-cs"/>
            </a:endParaRPr>
          </a:p>
        </p:txBody>
      </p:sp>
      <p:sp>
        <p:nvSpPr>
          <p:cNvPr id="10" name="Content Placeholder 9">
            <a:extLst>
              <a:ext uri="{FF2B5EF4-FFF2-40B4-BE49-F238E27FC236}">
                <a16:creationId xmlns:a16="http://schemas.microsoft.com/office/drawing/2014/main" id="{80EC87F6-A982-6543-9038-CCFAAC53C032}"/>
              </a:ext>
            </a:extLst>
          </p:cNvPr>
          <p:cNvSpPr>
            <a:spLocks noGrp="1"/>
          </p:cNvSpPr>
          <p:nvPr>
            <p:ph idx="1"/>
          </p:nvPr>
        </p:nvSpPr>
        <p:spPr/>
        <p:txBody>
          <a:bodyPr>
            <a:normAutofit/>
          </a:bodyPr>
          <a:lstStyle/>
          <a:p>
            <a:pPr>
              <a:buFont typeface="Wingdings" pitchFamily="2" charset="2"/>
              <a:buChar char="Ø"/>
            </a:pPr>
            <a:r>
              <a:rPr lang="en-US" sz="2600" dirty="0"/>
              <a:t> Improving Neural Question Generation using Answer Separation [Kim et al, 2018]</a:t>
            </a:r>
          </a:p>
          <a:p>
            <a:pPr lvl="1">
              <a:buFont typeface="Wingdings" pitchFamily="2" charset="2"/>
              <a:buChar char="q"/>
            </a:pPr>
            <a:r>
              <a:rPr lang="en-US" sz="2200" dirty="0"/>
              <a:t> </a:t>
            </a:r>
            <a:r>
              <a:rPr lang="en-US" dirty="0"/>
              <a:t>Learn to identify which interrogative word should be used by </a:t>
            </a:r>
            <a:r>
              <a:rPr lang="en-US" dirty="0">
                <a:solidFill>
                  <a:srgbClr val="FF0000"/>
                </a:solidFill>
              </a:rPr>
              <a:t>replacing</a:t>
            </a:r>
            <a:r>
              <a:rPr lang="en-US" dirty="0"/>
              <a:t> the target answer in the original passage with a </a:t>
            </a:r>
            <a:r>
              <a:rPr lang="en-US" dirty="0">
                <a:solidFill>
                  <a:srgbClr val="FF0000"/>
                </a:solidFill>
              </a:rPr>
              <a:t>special token</a:t>
            </a:r>
          </a:p>
          <a:p>
            <a:pPr lvl="2"/>
            <a:r>
              <a:rPr lang="en-US" sz="2400" dirty="0"/>
              <a:t>Limitations: rely on </a:t>
            </a:r>
            <a:r>
              <a:rPr lang="en-US" sz="2400" dirty="0">
                <a:solidFill>
                  <a:srgbClr val="FF0000"/>
                </a:solidFill>
              </a:rPr>
              <a:t>hand-crafted rules/features</a:t>
            </a:r>
            <a:endParaRPr lang="en-US" sz="2600" dirty="0">
              <a:solidFill>
                <a:srgbClr val="FF0000"/>
              </a:solidFill>
            </a:endParaRPr>
          </a:p>
          <a:p>
            <a:pPr lvl="1">
              <a:buFont typeface="Wingdings" pitchFamily="2" charset="2"/>
              <a:buChar char="q"/>
            </a:pPr>
            <a:r>
              <a:rPr lang="en-US" sz="2200" dirty="0"/>
              <a:t> </a:t>
            </a:r>
            <a:r>
              <a:rPr lang="en-US" dirty="0"/>
              <a:t>Propose an answer-separated Seq2Seq model to treat the passage and the targeted answer </a:t>
            </a:r>
            <a:r>
              <a:rPr lang="en-US" dirty="0">
                <a:solidFill>
                  <a:srgbClr val="FF0000"/>
                </a:solidFill>
              </a:rPr>
              <a:t>separately</a:t>
            </a:r>
            <a:r>
              <a:rPr lang="en-US" dirty="0"/>
              <a:t>. </a:t>
            </a:r>
          </a:p>
          <a:p>
            <a:pPr lvl="2"/>
            <a:r>
              <a:rPr lang="en-US" sz="2400" dirty="0"/>
              <a:t>Limitations: fail to effectively utilize the </a:t>
            </a:r>
            <a:r>
              <a:rPr lang="en-US" sz="2400" dirty="0">
                <a:solidFill>
                  <a:srgbClr val="FF0000"/>
                </a:solidFill>
              </a:rPr>
              <a:t>answer information</a:t>
            </a:r>
          </a:p>
          <a:p>
            <a:pPr>
              <a:buFont typeface="Wingdings" pitchFamily="2" charset="2"/>
              <a:buChar char="Ø"/>
            </a:pPr>
            <a:endParaRPr lang="en-US" sz="2400" dirty="0"/>
          </a:p>
          <a:p>
            <a:pPr>
              <a:buFont typeface="Wingdings" pitchFamily="2" charset="2"/>
              <a:buChar char="Ø"/>
            </a:pPr>
            <a:endParaRPr lang="en-US" sz="2200" dirty="0"/>
          </a:p>
          <a:p>
            <a:pPr marL="0" indent="0">
              <a:buNone/>
            </a:pPr>
            <a:endParaRPr lang="en-US" sz="2600" dirty="0"/>
          </a:p>
        </p:txBody>
      </p:sp>
    </p:spTree>
    <p:extLst>
      <p:ext uri="{BB962C8B-B14F-4D97-AF65-F5344CB8AC3E}">
        <p14:creationId xmlns:p14="http://schemas.microsoft.com/office/powerpoint/2010/main" val="3802530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90472-B239-2746-B536-16595756778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Related Work (cont’d)</a:t>
            </a:r>
            <a:endParaRPr lang="en-US" sz="3200" kern="1200" dirty="0">
              <a:solidFill>
                <a:schemeClr val="bg1"/>
              </a:solidFill>
              <a:latin typeface="+mj-lt"/>
              <a:ea typeface="+mj-ea"/>
              <a:cs typeface="+mj-cs"/>
            </a:endParaRPr>
          </a:p>
        </p:txBody>
      </p:sp>
      <p:sp>
        <p:nvSpPr>
          <p:cNvPr id="10" name="Content Placeholder 9">
            <a:extLst>
              <a:ext uri="{FF2B5EF4-FFF2-40B4-BE49-F238E27FC236}">
                <a16:creationId xmlns:a16="http://schemas.microsoft.com/office/drawing/2014/main" id="{80EC87F6-A982-6543-9038-CCFAAC53C032}"/>
              </a:ext>
            </a:extLst>
          </p:cNvPr>
          <p:cNvSpPr>
            <a:spLocks noGrp="1"/>
          </p:cNvSpPr>
          <p:nvPr>
            <p:ph idx="1"/>
          </p:nvPr>
        </p:nvSpPr>
        <p:spPr/>
        <p:txBody>
          <a:bodyPr>
            <a:normAutofit/>
          </a:bodyPr>
          <a:lstStyle/>
          <a:p>
            <a:pPr>
              <a:buFont typeface="Wingdings" pitchFamily="2" charset="2"/>
              <a:buChar char="Ø"/>
            </a:pPr>
            <a:r>
              <a:rPr lang="en-US" sz="2600" dirty="0"/>
              <a:t> Learning to Generate Questions by Learning What not to Generate [Liu et al, 2019]</a:t>
            </a:r>
          </a:p>
          <a:p>
            <a:pPr lvl="1">
              <a:buFont typeface="Wingdings" pitchFamily="2" charset="2"/>
              <a:buChar char="q"/>
            </a:pPr>
            <a:r>
              <a:rPr lang="en-US" sz="2200" dirty="0"/>
              <a:t> </a:t>
            </a:r>
            <a:r>
              <a:rPr lang="en-US" dirty="0">
                <a:solidFill>
                  <a:srgbClr val="FF0000"/>
                </a:solidFill>
              </a:rPr>
              <a:t>Annotate clue words </a:t>
            </a:r>
            <a:r>
              <a:rPr lang="en-US" dirty="0"/>
              <a:t>in the passage based on word frequency and overlapping, </a:t>
            </a:r>
            <a:r>
              <a:rPr lang="en-US" dirty="0">
                <a:solidFill>
                  <a:srgbClr val="FF0000"/>
                </a:solidFill>
              </a:rPr>
              <a:t>mask out </a:t>
            </a:r>
            <a:r>
              <a:rPr lang="en-US" dirty="0"/>
              <a:t>low-frequency passage word embeddings, and </a:t>
            </a:r>
            <a:r>
              <a:rPr lang="en-US" dirty="0">
                <a:solidFill>
                  <a:srgbClr val="FF0000"/>
                </a:solidFill>
              </a:rPr>
              <a:t>reduce</a:t>
            </a:r>
            <a:r>
              <a:rPr lang="en-US" dirty="0"/>
              <a:t> the target output vocabulary</a:t>
            </a:r>
          </a:p>
          <a:p>
            <a:pPr lvl="2"/>
            <a:r>
              <a:rPr lang="en-US" sz="2400" dirty="0"/>
              <a:t>Limitations: apply many </a:t>
            </a:r>
            <a:r>
              <a:rPr lang="en-US" sz="2400" dirty="0">
                <a:solidFill>
                  <a:srgbClr val="FF0000"/>
                </a:solidFill>
              </a:rPr>
              <a:t>heuristic rules and ad-hoc strategies</a:t>
            </a:r>
          </a:p>
          <a:p>
            <a:pPr lvl="1">
              <a:buFont typeface="Wingdings" pitchFamily="2" charset="2"/>
              <a:buChar char="q"/>
            </a:pPr>
            <a:r>
              <a:rPr lang="en-US" dirty="0"/>
              <a:t> Apply a Graph Convolutional Network (GCN) for clue word prediction </a:t>
            </a:r>
            <a:r>
              <a:rPr lang="en-US" dirty="0">
                <a:solidFill>
                  <a:srgbClr val="FF0000"/>
                </a:solidFill>
              </a:rPr>
              <a:t>separately</a:t>
            </a:r>
          </a:p>
          <a:p>
            <a:pPr lvl="2"/>
            <a:r>
              <a:rPr lang="en-US" sz="2400" dirty="0"/>
              <a:t>Limitations</a:t>
            </a:r>
            <a:r>
              <a:rPr lang="en-US" altLang="zh-CN" sz="2400" dirty="0"/>
              <a:t>:</a:t>
            </a:r>
            <a:r>
              <a:rPr lang="zh-CN" altLang="en-US" sz="2400" dirty="0"/>
              <a:t> </a:t>
            </a:r>
            <a:r>
              <a:rPr lang="en-US" altLang="zh-CN" sz="2400" dirty="0"/>
              <a:t>apply</a:t>
            </a:r>
            <a:r>
              <a:rPr lang="zh-CN" altLang="en-US" sz="2400" dirty="0"/>
              <a:t> </a:t>
            </a:r>
            <a:r>
              <a:rPr lang="en-US" altLang="zh-CN" sz="2400" dirty="0"/>
              <a:t>Gumbel-</a:t>
            </a:r>
            <a:r>
              <a:rPr lang="en-US" altLang="zh-CN" sz="2400" dirty="0" err="1"/>
              <a:t>Softmax</a:t>
            </a:r>
            <a:r>
              <a:rPr lang="zh-CN" altLang="en-US" sz="2400" dirty="0"/>
              <a:t> </a:t>
            </a:r>
            <a:r>
              <a:rPr lang="en-US" altLang="zh-CN" sz="2400" dirty="0"/>
              <a:t>to</a:t>
            </a:r>
            <a:r>
              <a:rPr lang="zh-CN" altLang="en-US" sz="2400" dirty="0"/>
              <a:t> </a:t>
            </a:r>
            <a:r>
              <a:rPr lang="en-US" altLang="zh-CN" sz="2400" dirty="0"/>
              <a:t>maintain</a:t>
            </a:r>
            <a:r>
              <a:rPr lang="zh-CN" altLang="en-US" sz="2400" dirty="0"/>
              <a:t> </a:t>
            </a:r>
            <a:r>
              <a:rPr lang="en-US" altLang="zh-CN" sz="2400" dirty="0"/>
              <a:t>end-to-end</a:t>
            </a:r>
            <a:r>
              <a:rPr lang="zh-CN" altLang="en-US" sz="2400" dirty="0"/>
              <a:t> </a:t>
            </a:r>
            <a:r>
              <a:rPr lang="en-US" altLang="zh-CN" sz="2400" dirty="0"/>
              <a:t>training</a:t>
            </a:r>
            <a:endParaRPr lang="en-US" sz="2400" dirty="0"/>
          </a:p>
          <a:p>
            <a:pPr marL="0" indent="0">
              <a:buNone/>
            </a:pPr>
            <a:endParaRPr lang="en-US" sz="2600" dirty="0"/>
          </a:p>
        </p:txBody>
      </p:sp>
    </p:spTree>
    <p:extLst>
      <p:ext uri="{BB962C8B-B14F-4D97-AF65-F5344CB8AC3E}">
        <p14:creationId xmlns:p14="http://schemas.microsoft.com/office/powerpoint/2010/main" val="3274071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8611</TotalTime>
  <Words>3115</Words>
  <Application>Microsoft Macintosh PowerPoint</Application>
  <PresentationFormat>Widescreen</PresentationFormat>
  <Paragraphs>290</Paragraphs>
  <Slides>33</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Wingdings</vt:lpstr>
      <vt:lpstr>Office Theme</vt:lpstr>
      <vt:lpstr>PowerPoint Presentation</vt:lpstr>
      <vt:lpstr>Outline</vt:lpstr>
      <vt:lpstr>Natural Question Generation</vt:lpstr>
      <vt:lpstr>Graph Neural Networks</vt:lpstr>
      <vt:lpstr>Problem Formulation of Question Generation</vt:lpstr>
      <vt:lpstr>Outline</vt:lpstr>
      <vt:lpstr>Related Work</vt:lpstr>
      <vt:lpstr>Related Work (cont’d)</vt:lpstr>
      <vt:lpstr>Related Work (cont’d)</vt:lpstr>
      <vt:lpstr>Motivation</vt:lpstr>
      <vt:lpstr>Contributions</vt:lpstr>
      <vt:lpstr>Outline</vt:lpstr>
      <vt:lpstr>Overall Model Architecture</vt:lpstr>
      <vt:lpstr>Deep Answer Alignment</vt:lpstr>
      <vt:lpstr>Deep Answer Alignment (cont’d)</vt:lpstr>
      <vt:lpstr>Deep Answer Alignment – Word Level</vt:lpstr>
      <vt:lpstr>Deep Answer Alignment – Contextual Level</vt:lpstr>
      <vt:lpstr>Generator – Passage Graph Construction</vt:lpstr>
      <vt:lpstr>Generator- Bidirectional Gated GNNs</vt:lpstr>
      <vt:lpstr>Bidirectional Graph2seq Generator (cont’d)</vt:lpstr>
      <vt:lpstr>Bidirectional Graph2seq Generator (cont’d)</vt:lpstr>
      <vt:lpstr>Hybrid Evaluator</vt:lpstr>
      <vt:lpstr>Outline</vt:lpstr>
      <vt:lpstr>Experimental Setup</vt:lpstr>
      <vt:lpstr>Automatic Evaluation Results</vt:lpstr>
      <vt:lpstr>Human Evaluation Results</vt:lpstr>
      <vt:lpstr>Ablation Study Results</vt:lpstr>
      <vt:lpstr>Case Study Results</vt:lpstr>
      <vt:lpstr>Outline</vt:lpstr>
      <vt:lpstr>Conclusion</vt:lpstr>
      <vt:lpstr>Future Work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 Yu</dc:creator>
  <cp:lastModifiedBy>Chen, Yu</cp:lastModifiedBy>
  <cp:revision>291</cp:revision>
  <dcterms:created xsi:type="dcterms:W3CDTF">2019-11-18T03:19:15Z</dcterms:created>
  <dcterms:modified xsi:type="dcterms:W3CDTF">2020-04-29T03:25:28Z</dcterms:modified>
</cp:coreProperties>
</file>