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382" r:id="rId3"/>
    <p:sldId id="403" r:id="rId4"/>
    <p:sldId id="357" r:id="rId5"/>
    <p:sldId id="365" r:id="rId6"/>
    <p:sldId id="378" r:id="rId7"/>
    <p:sldId id="359" r:id="rId8"/>
    <p:sldId id="401" r:id="rId9"/>
    <p:sldId id="387" r:id="rId10"/>
    <p:sldId id="388" r:id="rId11"/>
    <p:sldId id="389" r:id="rId12"/>
    <p:sldId id="379" r:id="rId13"/>
    <p:sldId id="390" r:id="rId14"/>
    <p:sldId id="391" r:id="rId15"/>
    <p:sldId id="397" r:id="rId16"/>
    <p:sldId id="405" r:id="rId17"/>
    <p:sldId id="406" r:id="rId18"/>
    <p:sldId id="392" r:id="rId19"/>
    <p:sldId id="399" r:id="rId20"/>
    <p:sldId id="400" r:id="rId21"/>
    <p:sldId id="402" r:id="rId22"/>
    <p:sldId id="393" r:id="rId23"/>
    <p:sldId id="380" r:id="rId24"/>
    <p:sldId id="407" r:id="rId25"/>
    <p:sldId id="356" r:id="rId26"/>
    <p:sldId id="394" r:id="rId27"/>
    <p:sldId id="395" r:id="rId28"/>
    <p:sldId id="396" r:id="rId29"/>
    <p:sldId id="381" r:id="rId30"/>
    <p:sldId id="355" r:id="rId31"/>
    <p:sldId id="375" r:id="rId32"/>
    <p:sldId id="334" r:id="rId33"/>
    <p:sldId id="3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85170"/>
  </p:normalViewPr>
  <p:slideViewPr>
    <p:cSldViewPr snapToGrid="0" snapToObjects="1">
      <p:cViewPr varScale="1">
        <p:scale>
          <a:sx n="104" d="100"/>
          <a:sy n="104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FA63-31BF-A249-9AC6-2EEE77A4338F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F70D-FEDF-F846-9CCB-26A1A925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361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7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5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Abigail See, Peter J Liu, and Christopher D Manning. Get to the point: Summarization with pointer- generator networks. </a:t>
            </a:r>
            <a:r>
              <a:rPr lang="en-US" dirty="0" err="1"/>
              <a:t>arXiv</a:t>
            </a:r>
            <a:r>
              <a:rPr lang="en-US" dirty="0"/>
              <a:t> preprint arXiv:1704.04368, 2017.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7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6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3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2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Wei Chen. Generating instruction automatically for the reading strategy of self- questioning. 2009.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Michael Heilman and Noah A Smith. Good question! statistical ranking for question generation.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Language Technologies: The 2010 Annual Conference of the North American Chapter of the Association for Computational Linguistics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pp. 609–617. Association for Computational Linguistics, 2010.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Michael Heilman. Automatic factual question generation from text. 2011.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Shao, and Claire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Learning to ask: Neural question generation for reading comprehension.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arXiv:1705.00106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2017.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Qingyu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Zhou, Nan Yang,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Wei, Chuanqi Tan,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Hangbo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Bao, and Ming Zhou. Neural question generation from text: A preliminary study.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 CCF Conference on Natural Language Processing and Chinese Computing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pp. 662–671. Springer, 2017.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Linfeng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Song,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Zhiguo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Wang, Wael Hamza, Yue Zhang, and Daniel Gildea. Leveraging context in- formation for natural question generation.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2018 Conference of the North American Chapter of the Association for Computational Linguistics: Human Language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gies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Volume 2 (Short Papers)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pp. 569–574, 2018a.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Vishwajeet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Kumar,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Kireeti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Boorla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Yogesh Meena, Ganesh Ramakrishnan, and Yuan-Fang Li. Au-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reading comprehension by generating question and answer pairs.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Pacific-Asia Con-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ference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Knowledge Discovery and Data Mining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pp. 335–348. Springer, 2018a.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Yanghoon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Kim,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Hwanhee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Joongbo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Shin,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Kyomin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Jung. Improving neural question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answer separation.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arXiv:1809.02393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2018.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Bang Liu,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Mingjun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Zhao,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Kunfeng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Yancheng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Haojie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Wei, and Yu Xu. Learning to generate questions by learning what not to generate.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arXiv:1902.10418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2019.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70D-FEDF-F846-9CCB-26A1A925D0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8112-5567-294A-91D5-BDB43017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11851-53B2-1C48-8BA4-AF226BE60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53004-B8C9-C24C-A848-55D337F0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583A-CBCE-C941-AD3E-98998D82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A2B7-D87B-5B42-92B0-0825815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F7BE-4E6D-AE47-879E-C778CFD8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D3421-808C-EA45-A201-E60397D8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7412-4FFC-5F49-9CC0-E0A57EC5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E0AC-C1D1-714A-BAEB-BC1FFEA5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8B37-6CD4-0C43-8D24-E2779BE2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6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6CEE5-E394-AD4B-96BF-E561AC57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3FAC-A6E5-CA42-917D-2938D63D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BD46-A3C4-FE44-B563-F77014DA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DC2-3191-004D-94C9-D7E59B47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EB96-2576-0E41-93FD-1FE05B5E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BA1-661E-7447-85E2-C362E0A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7101-3198-6446-9E55-58893194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8F60-3FE3-B041-8AF3-BBF1DB49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603C-42B3-F843-8037-EA732CD2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0B90-FCF5-0647-9926-E6D1B316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4245-062F-874C-B4BE-DD2200CC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3E74F-B068-8343-ACB2-FC03A2F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4097-749B-004F-81C1-0F5EECFC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FEA5-58F6-FD43-97D3-EE726058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1456-F755-0D4D-BA36-13E05E4D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52F-5E00-354B-BBA3-50D91707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376B-5641-4C4C-822F-808805CF6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A7B47-A955-E64F-ABD2-9E463E4DD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68E18-B568-8443-88B2-ADCB724A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D5801-0690-6A4C-9C66-30E3D8D7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28228-780F-2C4E-8512-2CA41D06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3767-0979-C64C-8638-4F997615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FBE1-155C-9341-AB10-40CDF462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2A547-E3AC-D149-BF9D-C59C538D4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5F1C4-AF03-1D42-9312-6F7048A13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E65A5-5EFD-154D-B432-7A69D506B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C93B-B6F8-6549-9F9E-481CB537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88C33-3EC4-584D-95E9-A5ABBEF1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D3E06-8B2D-CB46-81BB-F6D0BE0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6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601C-F72C-C542-AA6E-ECC9684C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408AC-C211-B443-A059-907F793D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9603F-1DF6-6C4B-8AD1-784B2D90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76D5-056D-7845-9108-099572AD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6D4CC-D29C-4B41-88EA-1076C365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3189A-D577-1E49-9F28-51BB3928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53106-4C8E-5948-9750-E9C7D2D4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48E6-D6F7-9F4A-8CA3-E81EEE70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D5B3-276E-A84A-AAA1-A50DAA0B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A9E4B-6E89-D249-8104-9509F336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72D5F-95E7-7D45-B46D-D98046C5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6C653-E0CE-BA4F-B66F-17571F5C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0151-4D71-844F-8DDD-4AAF4A4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5FCC-2759-4241-9321-DBE8B128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F3F84-816D-F64F-B0F4-FE8CD9211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7B168-F742-444E-8014-234ED1DAC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3F73B-5DAD-6D42-92C1-E3EC459B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3C127-C7C6-5C4A-85E4-530C9A5B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1442-715B-8747-9047-430AE1A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BC3C6-584F-FD48-8814-B7F71070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D96E6-5DCC-764B-B914-C263CABB4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5AA6-97F3-D041-99B7-050742F44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E684-77C4-214D-A139-F6BD6F010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4147-FD4B-C644-A4E7-DB5622991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1573288" y="954441"/>
            <a:ext cx="9139594" cy="480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C00000"/>
              </a:buClr>
              <a:buSzPts val="900"/>
            </a:pPr>
            <a:r>
              <a:rPr lang="en-US" sz="44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Reinforcement Learning Based Graph-to-Sequence Model for Natural Question Generation</a:t>
            </a:r>
            <a:endParaRPr sz="44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C6A74-00CB-B04A-81CF-F2DB92C8704C}"/>
              </a:ext>
            </a:extLst>
          </p:cNvPr>
          <p:cNvSpPr txBox="1"/>
          <p:nvPr/>
        </p:nvSpPr>
        <p:spPr>
          <a:xfrm>
            <a:off x="2513149" y="3429000"/>
            <a:ext cx="72598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CC"/>
              </a:buClr>
              <a:buSzPts val="700"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Presenter: </a:t>
            </a: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Yu (Hugo) Chen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algn="ctr">
              <a:buClr>
                <a:srgbClr val="0000CC"/>
              </a:buClr>
              <a:buSzPts val="7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algn="ctr">
              <a:buClr>
                <a:schemeClr val="dk1"/>
              </a:buClr>
              <a:buSzPts val="5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Department of Computer Science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Clr>
                <a:schemeClr val="dk1"/>
              </a:buClr>
              <a:buSzPts val="6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Rensselaer Polytechnic Institute, Troy, NY 12180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 </a:t>
            </a:r>
          </a:p>
          <a:p>
            <a:pPr algn="ctr">
              <a:buClr>
                <a:schemeClr val="dk1"/>
              </a:buClr>
              <a:buSzPts val="600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algn="ctr">
              <a:buClr>
                <a:schemeClr val="dk1"/>
              </a:buClr>
              <a:buSzPts val="6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April 2</a:t>
            </a:r>
            <a:r>
              <a:rPr lang="en-US" altLang="zh-CN" sz="24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9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, 20</a:t>
            </a:r>
            <a:r>
              <a:rPr lang="en-US" altLang="zh-CN" sz="24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20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algn="ctr">
              <a:buClr>
                <a:schemeClr val="dk1"/>
              </a:buClr>
              <a:buSzPts val="600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algn="ctr">
              <a:buClr>
                <a:schemeClr val="dk1"/>
              </a:buClr>
              <a:buSzPts val="6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Jo</a:t>
            </a:r>
            <a:r>
              <a:rPr lang="en-US" altLang="zh-CN" sz="24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int work with Dr. </a:t>
            </a:r>
            <a:r>
              <a:rPr lang="en-US" altLang="zh-CN" sz="2400" dirty="0" err="1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Lingfei</a:t>
            </a:r>
            <a:r>
              <a:rPr lang="en-US" altLang="zh-CN" sz="2400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 Wu and Dr. Mohammed J. </a:t>
            </a:r>
            <a:r>
              <a:rPr lang="en-US" altLang="zh-CN" sz="2400" dirty="0" err="1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Zaki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4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</a:t>
            </a:r>
            <a:r>
              <a:rPr lang="en-US" altLang="zh-CN" sz="3200" dirty="0">
                <a:solidFill>
                  <a:schemeClr val="bg1"/>
                </a:solidFill>
              </a:rPr>
              <a:t>tivation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C87F6-A982-6543-9038-CCFAAC53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6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QG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2600" dirty="0">
                <a:latin typeface="Calibri" charset="0"/>
                <a:cs typeface="Calibri" charset="0"/>
              </a:rPr>
              <a:t>Ig</a:t>
            </a:r>
            <a:r>
              <a:rPr lang="en-US" sz="2600" dirty="0">
                <a:latin typeface="Calibri" charset="0"/>
                <a:cs typeface="Calibri" charset="0"/>
              </a:rPr>
              <a:t>nore</a:t>
            </a:r>
            <a:r>
              <a:rPr lang="en-US" sz="2600" dirty="0">
                <a:solidFill>
                  <a:srgbClr val="C00000"/>
                </a:solidFill>
                <a:latin typeface="Calibri" charset="0"/>
                <a:cs typeface="Calibri" charset="0"/>
              </a:rPr>
              <a:t> </a:t>
            </a:r>
            <a:r>
              <a:rPr lang="en-US" sz="2600" dirty="0">
                <a:latin typeface="Calibri" charset="0"/>
                <a:cs typeface="Calibri" charset="0"/>
              </a:rPr>
              <a:t>the</a:t>
            </a:r>
            <a:r>
              <a:rPr lang="en-US" sz="2600" dirty="0">
                <a:solidFill>
                  <a:srgbClr val="C00000"/>
                </a:solidFill>
                <a:latin typeface="Calibri" charset="0"/>
                <a:cs typeface="Calibri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alibri" charset="0"/>
                <a:cs typeface="Calibri" charset="0"/>
              </a:rPr>
              <a:t>rich</a:t>
            </a:r>
            <a:r>
              <a:rPr lang="en-US" sz="2600" dirty="0">
                <a:solidFill>
                  <a:srgbClr val="C00000"/>
                </a:solidFill>
                <a:latin typeface="Calibri" charset="0"/>
                <a:cs typeface="Calibri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alibri" charset="0"/>
                <a:cs typeface="Calibri" charset="0"/>
              </a:rPr>
              <a:t>structure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alibri" charset="0"/>
                <a:cs typeface="Calibri" charset="0"/>
              </a:rPr>
              <a:t>information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cs typeface="Calibri" charset="0"/>
              </a:rPr>
              <a:t> hidden in text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Text is more than a sequence of tokens!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Solution: apply a 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GNN-based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encoder to capture rich structure information.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2600" dirty="0">
                <a:latin typeface="Calibri" charset="0"/>
                <a:cs typeface="Calibri" charset="0"/>
              </a:rPr>
              <a:t>Solely rely on </a:t>
            </a:r>
            <a:r>
              <a:rPr lang="en-US" sz="2600" dirty="0">
                <a:solidFill>
                  <a:srgbClr val="FF0000"/>
                </a:solidFill>
                <a:latin typeface="Calibri" charset="0"/>
                <a:cs typeface="Calibri" charset="0"/>
              </a:rPr>
              <a:t>cross-entropy loss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This leads to issues like exposure bias and inconsistency between train/test measurement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Solution: design a 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hybrid loss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combining both cross-entropy loss and RL loss.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2600" dirty="0">
                <a:latin typeface="Calibri" charset="0"/>
                <a:cs typeface="Calibri" charset="0"/>
              </a:rPr>
              <a:t>Fail to fully exploit the </a:t>
            </a:r>
            <a:r>
              <a:rPr lang="en-US" sz="2600" dirty="0">
                <a:solidFill>
                  <a:srgbClr val="FF0000"/>
                </a:solidFill>
                <a:latin typeface="Calibri" charset="0"/>
                <a:cs typeface="Calibri" charset="0"/>
              </a:rPr>
              <a:t>answer</a:t>
            </a:r>
            <a:r>
              <a:rPr lang="en-US" sz="2600" dirty="0">
                <a:solidFill>
                  <a:srgbClr val="C00000"/>
                </a:solidFill>
                <a:latin typeface="Calibri" charset="0"/>
                <a:cs typeface="Calibri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cs typeface="Calibri" charset="0"/>
              </a:rPr>
              <a:t>information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Solution: propose a 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deep alignment network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for attention-based soft alignment between passage and answer.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147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Contributions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C87F6-A982-6543-9038-CCFAAC53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We propose a novel 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RL-based Graph2Seq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model for natural question generation. To the best of our knowledge, we are the first to introduce the Graph2Seq architecture for QG.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design a novel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alignment network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effectively utilize the answer information for QG.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present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mixed loss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 combining both cross-entropy loss and RL loss.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explore both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static and dynamic ways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constructing graph from text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are the first to systematically investigate their performance impacts on a GNN encoder.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proposed model outperforms existing methods by a significant margin on the standard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SQuAD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benchmark for QG.</a:t>
            </a:r>
          </a:p>
        </p:txBody>
      </p:sp>
    </p:spTree>
    <p:extLst>
      <p:ext uri="{BB962C8B-B14F-4D97-AF65-F5344CB8AC3E}">
        <p14:creationId xmlns:p14="http://schemas.microsoft.com/office/powerpoint/2010/main" val="105345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Outline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oogle Shape;178;p27">
            <a:extLst>
              <a:ext uri="{FF2B5EF4-FFF2-40B4-BE49-F238E27FC236}">
                <a16:creationId xmlns:a16="http://schemas.microsoft.com/office/drawing/2014/main" id="{C277D52C-29D7-5744-886C-3144EC4C49D5}"/>
              </a:ext>
            </a:extLst>
          </p:cNvPr>
          <p:cNvSpPr txBox="1"/>
          <p:nvPr/>
        </p:nvSpPr>
        <p:spPr>
          <a:xfrm>
            <a:off x="1059558" y="1604984"/>
            <a:ext cx="5883408" cy="442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2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Background</a:t>
            </a:r>
            <a:endParaRPr sz="2800" b="1" dirty="0">
              <a:solidFill>
                <a:srgbClr val="999999"/>
              </a:solidFill>
              <a:latin typeface="Calibri"/>
              <a:cs typeface="Calibri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altLang="zh-C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Related work</a:t>
            </a:r>
            <a:r>
              <a:rPr lang="e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 </a:t>
            </a:r>
            <a:endParaRPr sz="2800" b="1" dirty="0">
              <a:solidFill>
                <a:srgbClr val="999999"/>
              </a:solidFill>
              <a:latin typeface="Calibri"/>
              <a:cs typeface="Calibri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Approach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kern="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sz="1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2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Overall Model Architecture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picture containing clock&#10;&#10;Description automatically generated">
            <a:extLst>
              <a:ext uri="{FF2B5EF4-FFF2-40B4-BE49-F238E27FC236}">
                <a16:creationId xmlns:a16="http://schemas.microsoft.com/office/drawing/2014/main" id="{1D4E109E-ED78-0B47-8614-EC075251D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548" y="1484248"/>
            <a:ext cx="8504764" cy="5229942"/>
          </a:xfrm>
        </p:spPr>
      </p:pic>
    </p:spTree>
    <p:extLst>
      <p:ext uri="{BB962C8B-B14F-4D97-AF65-F5344CB8AC3E}">
        <p14:creationId xmlns:p14="http://schemas.microsoft.com/office/powerpoint/2010/main" val="299001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Deep Answer Alignment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51C8F-A756-8346-A163-B4C590C8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Motivation: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Answer information is crucial for generating relevant and high quality questions from a passage.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 We explicitly model the global interactions among them in the embedding space.</a:t>
            </a:r>
          </a:p>
          <a:p>
            <a:pPr lvl="1">
              <a:buFont typeface="Wingdings" pitchFamily="2" charset="2"/>
              <a:buChar char="q"/>
            </a:pP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eep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lignment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etwork for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incorporating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answer information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into passage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 with multiple granularity levels.</a:t>
            </a:r>
          </a:p>
          <a:p>
            <a:pPr>
              <a:buFont typeface="Wingdings" pitchFamily="2" charset="2"/>
              <a:buChar char="Ø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 perform attention-based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soft-alignment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 level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contextual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level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Multiple levels of alignments can help learn hierarchical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6907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Deep Answer Alignment (cont’d)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picture containing drawing, train&#10;&#10;Description automatically generated">
            <a:extLst>
              <a:ext uri="{FF2B5EF4-FFF2-40B4-BE49-F238E27FC236}">
                <a16:creationId xmlns:a16="http://schemas.microsoft.com/office/drawing/2014/main" id="{41D0957C-EEC4-3847-B0B5-C22651C1E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6226" y="1690692"/>
            <a:ext cx="7881920" cy="2613166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D53DC2-86DF-D547-84F1-C92A84FDDA97}"/>
              </a:ext>
            </a:extLst>
          </p:cNvPr>
          <p:cNvGrpSpPr/>
          <p:nvPr/>
        </p:nvGrpSpPr>
        <p:grpSpPr>
          <a:xfrm>
            <a:off x="9449904" y="1455545"/>
            <a:ext cx="2421968" cy="744837"/>
            <a:chOff x="9460991" y="1607298"/>
            <a:chExt cx="2671348" cy="806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9683FB-B984-504F-B0B2-2B06D7E31DFE}"/>
                </a:ext>
              </a:extLst>
            </p:cNvPr>
            <p:cNvSpPr txBox="1"/>
            <p:nvPr/>
          </p:nvSpPr>
          <p:spPr>
            <a:xfrm>
              <a:off x="9670719" y="1607298"/>
              <a:ext cx="2461620" cy="80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denotes passage</a:t>
              </a:r>
            </a:p>
            <a:p>
              <a:r>
                <a:rPr lang="en-US" sz="2400" dirty="0"/>
                <a:t>denotes answer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37EDAF8-28BB-214A-A909-FF5AF23B9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0991" y="1769290"/>
              <a:ext cx="221919" cy="2663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1D7666-2BC4-7D48-A1A6-FB95224D6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4000" y="2159626"/>
              <a:ext cx="215900" cy="2159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C2813-14F4-AC4E-A970-197CCF94BB68}"/>
              </a:ext>
            </a:extLst>
          </p:cNvPr>
          <p:cNvGrpSpPr/>
          <p:nvPr/>
        </p:nvGrpSpPr>
        <p:grpSpPr>
          <a:xfrm>
            <a:off x="484697" y="4331370"/>
            <a:ext cx="11082263" cy="2428106"/>
            <a:chOff x="22784" y="4529336"/>
            <a:chExt cx="11082263" cy="24281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0D7785-C753-1144-A715-425AE1245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61424" y="5511784"/>
              <a:ext cx="9343623" cy="5431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BCCBCE-1E2B-AB45-A07C-546A759E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36220" y="6081718"/>
              <a:ext cx="5094972" cy="63563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31550D-466E-484F-A07C-734EFC01E0A7}"/>
                </a:ext>
              </a:extLst>
            </p:cNvPr>
            <p:cNvSpPr txBox="1"/>
            <p:nvPr/>
          </p:nvSpPr>
          <p:spPr>
            <a:xfrm>
              <a:off x="1181221" y="6034112"/>
              <a:ext cx="1862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Step1: compute passage-answer attention matrix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22662C-12D1-D441-ACA8-FF9C41183F95}"/>
                </a:ext>
              </a:extLst>
            </p:cNvPr>
            <p:cNvSpPr txBox="1"/>
            <p:nvPr/>
          </p:nvSpPr>
          <p:spPr>
            <a:xfrm>
              <a:off x="7183223" y="4529336"/>
              <a:ext cx="2526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Step 2: compute aligned answer embeddings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288657-A5B5-5D48-BA99-806690392223}"/>
                </a:ext>
              </a:extLst>
            </p:cNvPr>
            <p:cNvSpPr txBox="1"/>
            <p:nvPr/>
          </p:nvSpPr>
          <p:spPr>
            <a:xfrm>
              <a:off x="22784" y="4864712"/>
              <a:ext cx="23716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Step 3: compute final passage embeddings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A6B4104-8972-EF4A-9DDE-8614B7BEB252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389672" y="5474732"/>
              <a:ext cx="371752" cy="30860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A6C496-11AA-0B49-9EC5-450C255A97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1736" y="6357278"/>
              <a:ext cx="50448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D36DBA-C32A-9E4B-B320-55E9E0A43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5649" y="5203179"/>
              <a:ext cx="193791" cy="42585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A63573-D042-0A49-BC23-03EA92ABE295}"/>
              </a:ext>
            </a:extLst>
          </p:cNvPr>
          <p:cNvSpPr txBox="1"/>
          <p:nvPr/>
        </p:nvSpPr>
        <p:spPr>
          <a:xfrm>
            <a:off x="146856" y="2535610"/>
            <a:ext cx="2076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Key-value representations of passage and answer</a:t>
            </a:r>
          </a:p>
        </p:txBody>
      </p:sp>
    </p:spTree>
    <p:extLst>
      <p:ext uri="{BB962C8B-B14F-4D97-AF65-F5344CB8AC3E}">
        <p14:creationId xmlns:p14="http://schemas.microsoft.com/office/powerpoint/2010/main" val="189026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Deep Answer Alignment – Word Level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11B5E9D-A1D1-6F4B-8065-87DF0E26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On the passage side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We perform deep answer alignment between passage and answer based on their </a:t>
            </a:r>
            <a:r>
              <a:rPr lang="en-US" dirty="0">
                <a:solidFill>
                  <a:srgbClr val="FF0000"/>
                </a:solidFill>
              </a:rPr>
              <a:t>word embeddings </a:t>
            </a:r>
            <a:r>
              <a:rPr lang="en-US" dirty="0"/>
              <a:t>to obtain the passage embeddings      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A </a:t>
            </a:r>
            <a:r>
              <a:rPr lang="en-US" dirty="0" err="1"/>
              <a:t>BiLSTM</a:t>
            </a:r>
            <a:r>
              <a:rPr lang="en-US" dirty="0"/>
              <a:t> is applied to       to obtain </a:t>
            </a:r>
            <a:r>
              <a:rPr lang="en-US" dirty="0">
                <a:solidFill>
                  <a:srgbClr val="FF0000"/>
                </a:solidFill>
              </a:rPr>
              <a:t>contextualized passage embeddings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On the answer side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A </a:t>
            </a:r>
            <a:r>
              <a:rPr lang="en-US" dirty="0" err="1"/>
              <a:t>BiLSTM</a:t>
            </a:r>
            <a:r>
              <a:rPr lang="en-US" dirty="0"/>
              <a:t> is applied to the answer </a:t>
            </a:r>
            <a:r>
              <a:rPr lang="en-US" dirty="0">
                <a:solidFill>
                  <a:srgbClr val="FF0000"/>
                </a:solidFill>
              </a:rPr>
              <a:t>word embedding </a:t>
            </a:r>
            <a:r>
              <a:rPr lang="en-US" dirty="0"/>
              <a:t>sequence to obtain the </a:t>
            </a:r>
            <a:r>
              <a:rPr lang="en-US" dirty="0">
                <a:solidFill>
                  <a:srgbClr val="FF0000"/>
                </a:solidFill>
              </a:rPr>
              <a:t>contextualized answer embeddings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8B7974-C157-9A43-82D7-19DEAB1F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766" y="2637147"/>
            <a:ext cx="345650" cy="3240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F90EAB-0AE3-3A4A-BC98-C3EBC30A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582" y="3013630"/>
            <a:ext cx="345650" cy="3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Deep Answer Alignment – Contextual Level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11B5E9D-A1D1-6F4B-8065-87DF0E26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On the passage side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We perform deep answer alignment between passage and answer based on their </a:t>
            </a:r>
            <a:r>
              <a:rPr lang="en-US" dirty="0">
                <a:solidFill>
                  <a:srgbClr val="FF0000"/>
                </a:solidFill>
              </a:rPr>
              <a:t>contextualized embeddings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A </a:t>
            </a:r>
            <a:r>
              <a:rPr lang="en-US" dirty="0" err="1"/>
              <a:t>BiLSTM</a:t>
            </a:r>
            <a:r>
              <a:rPr lang="en-US" dirty="0"/>
              <a:t> is applied to the above obtained passage embeddings to compute the final passage embeddings    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A4743-D589-494E-856C-A481882C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987" y="3419573"/>
            <a:ext cx="245465" cy="2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Generator – Passage Graph Construction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33DCD-99C6-E843-B714-7318331D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258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Syntax-based static graph construction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A directed and unweighted passage graph based on dependency parsing.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We connect neighboring dependency parse trees by connecting those nodes that are at a sentence boundary and next to each other in text.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Semantics-aware dynamic graph construction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Dynamically build a directed and weighted graph to model semantic relationships among passage words.</a:t>
            </a:r>
            <a:endParaRPr lang="en-US" sz="2600" dirty="0"/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A3121-45F5-E844-86E7-91D053B8C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20" y="4655855"/>
            <a:ext cx="4302453" cy="51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60C84-8703-6E4F-809F-44A04344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820" y="5187125"/>
            <a:ext cx="2094578" cy="51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28C84-E69A-B349-AE88-D1952195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820" y="5765137"/>
            <a:ext cx="4446873" cy="5176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D554F-48FE-3840-AC36-660082E45BB2}"/>
              </a:ext>
            </a:extLst>
          </p:cNvPr>
          <p:cNvGrpSpPr/>
          <p:nvPr/>
        </p:nvGrpSpPr>
        <p:grpSpPr>
          <a:xfrm>
            <a:off x="2678867" y="6240335"/>
            <a:ext cx="4183061" cy="461665"/>
            <a:chOff x="8008939" y="4751696"/>
            <a:chExt cx="4183061" cy="4616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3DAA15-E9D7-BD4C-BDDF-5B0E1CC8C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08939" y="4832027"/>
              <a:ext cx="374667" cy="28867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D59887-9E88-014F-934E-AE7D8E9FB04B}"/>
                </a:ext>
              </a:extLst>
            </p:cNvPr>
            <p:cNvSpPr txBox="1"/>
            <p:nvPr/>
          </p:nvSpPr>
          <p:spPr>
            <a:xfrm>
              <a:off x="8348640" y="4751696"/>
              <a:ext cx="3843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is the passage representation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33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Generator- Bidirectional Gated GNNs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46024-7FD5-A849-8AF7-1D1CB662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90" y="2513144"/>
            <a:ext cx="6626851" cy="1251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C0452-B556-6E43-A037-F733C4A1B7A1}"/>
              </a:ext>
            </a:extLst>
          </p:cNvPr>
          <p:cNvSpPr txBox="1"/>
          <p:nvPr/>
        </p:nvSpPr>
        <p:spPr>
          <a:xfrm>
            <a:off x="689391" y="1791590"/>
            <a:ext cx="7588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 aggregation for the syntax-based static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43536-C3AA-BE44-94F4-4AB7B6A9F8BD}"/>
              </a:ext>
            </a:extLst>
          </p:cNvPr>
          <p:cNvSpPr txBox="1"/>
          <p:nvPr/>
        </p:nvSpPr>
        <p:spPr>
          <a:xfrm>
            <a:off x="793023" y="4205195"/>
            <a:ext cx="8135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 aggregation for the semantics-based static 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0C6B7D-C9B4-E848-9DFE-45C88471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18" y="5002259"/>
            <a:ext cx="7484794" cy="910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86B4A-3CB8-C749-A6AE-359D215EB331}"/>
              </a:ext>
            </a:extLst>
          </p:cNvPr>
          <p:cNvSpPr txBox="1"/>
          <p:nvPr/>
        </p:nvSpPr>
        <p:spPr>
          <a:xfrm>
            <a:off x="1002991" y="5975901"/>
            <a:ext cx="7925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Weights come from the </a:t>
            </a:r>
            <a:r>
              <a:rPr lang="en-US" sz="2000" dirty="0">
                <a:solidFill>
                  <a:srgbClr val="7A81FF"/>
                </a:solidFill>
              </a:rPr>
              <a:t>normalized adjacency matrices </a:t>
            </a:r>
            <a:r>
              <a:rPr lang="en-US" sz="2000" dirty="0"/>
              <a:t>computed during dynamic graph construction. It is still </a:t>
            </a:r>
            <a:r>
              <a:rPr lang="en-US" sz="2000" dirty="0">
                <a:solidFill>
                  <a:srgbClr val="7A81FF"/>
                </a:solidFill>
              </a:rPr>
              <a:t>end-to-end trainable</a:t>
            </a:r>
            <a:r>
              <a:rPr lang="en-US" sz="2000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4828D1-8A86-A545-AE47-9684C952ED13}"/>
              </a:ext>
            </a:extLst>
          </p:cNvPr>
          <p:cNvGrpSpPr/>
          <p:nvPr/>
        </p:nvGrpSpPr>
        <p:grpSpPr>
          <a:xfrm>
            <a:off x="8810082" y="2043305"/>
            <a:ext cx="3278869" cy="1323439"/>
            <a:chOff x="8738647" y="2314810"/>
            <a:chExt cx="3318236" cy="1323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D0BE4-2AD0-D241-A930-1D5C29CBCC86}"/>
                </a:ext>
              </a:extLst>
            </p:cNvPr>
            <p:cNvSpPr txBox="1"/>
            <p:nvPr/>
          </p:nvSpPr>
          <p:spPr>
            <a:xfrm>
              <a:off x="8738647" y="2314810"/>
              <a:ext cx="3318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Node embeddings are </a:t>
              </a:r>
              <a:r>
                <a:rPr lang="en-US" sz="2000" dirty="0">
                  <a:solidFill>
                    <a:srgbClr val="7A81FF"/>
                  </a:solidFill>
                </a:rPr>
                <a:t>initialized to the passage embeddings</a:t>
              </a:r>
              <a:r>
                <a:rPr lang="en-US" sz="2000" dirty="0"/>
                <a:t>      returned by Deep Alignment Network.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79A3EB-8464-2443-AAFF-935ECA78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8547" y="3030460"/>
              <a:ext cx="221511" cy="21479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B66B7D-C6DE-9748-9E62-9C7918736019}"/>
              </a:ext>
            </a:extLst>
          </p:cNvPr>
          <p:cNvGrpSpPr/>
          <p:nvPr/>
        </p:nvGrpSpPr>
        <p:grpSpPr>
          <a:xfrm>
            <a:off x="8692600" y="4455774"/>
            <a:ext cx="3206833" cy="1633941"/>
            <a:chOff x="8419712" y="2219909"/>
            <a:chExt cx="3586305" cy="15443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AE7065B-FD58-5646-B620-856782487234}"/>
                </a:ext>
              </a:extLst>
            </p:cNvPr>
            <p:cNvGrpSpPr/>
            <p:nvPr/>
          </p:nvGrpSpPr>
          <p:grpSpPr>
            <a:xfrm>
              <a:off x="8419712" y="2405930"/>
              <a:ext cx="3586305" cy="1358363"/>
              <a:chOff x="8419712" y="2405930"/>
              <a:chExt cx="3586305" cy="135836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DAFB3F-B661-9340-8B57-2C3DAAB1B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9712" y="2405930"/>
                <a:ext cx="3586305" cy="135836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75477A0-1FF3-F444-99D5-1F896FE09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9712" y="2417733"/>
                <a:ext cx="318935" cy="260184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BDE393-624C-BB42-8886-271EEBDC6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66813" y="2219909"/>
              <a:ext cx="652272" cy="39724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EC5998-1999-CF49-B782-A7E4BF628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29246" y="2238764"/>
              <a:ext cx="592051" cy="378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7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Outline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oogle Shape;178;p27">
            <a:extLst>
              <a:ext uri="{FF2B5EF4-FFF2-40B4-BE49-F238E27FC236}">
                <a16:creationId xmlns:a16="http://schemas.microsoft.com/office/drawing/2014/main" id="{C277D52C-29D7-5744-886C-3144EC4C49D5}"/>
              </a:ext>
            </a:extLst>
          </p:cNvPr>
          <p:cNvSpPr txBox="1"/>
          <p:nvPr/>
        </p:nvSpPr>
        <p:spPr>
          <a:xfrm>
            <a:off x="1059558" y="1604984"/>
            <a:ext cx="5883408" cy="442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2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8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altLang="zh-CN" sz="2800" b="1" kern="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r>
              <a:rPr lang="en" sz="2800" b="1" kern="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kern="0" dirty="0">
              <a:solidFill>
                <a:srgbClr val="999999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kern="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sz="1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81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Bidirectional Graph2seq Generator (cont’d)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F9F7AE-2553-7641-A8DF-30294564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1750" y="3551336"/>
            <a:ext cx="5039092" cy="440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4C7E4-A976-8645-BE81-322B16BCC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564" y="2962914"/>
            <a:ext cx="4583436" cy="4400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14AA3-0CFE-5E4D-AE61-7DF64A2DC063}"/>
              </a:ext>
            </a:extLst>
          </p:cNvPr>
          <p:cNvSpPr txBox="1"/>
          <p:nvPr/>
        </p:nvSpPr>
        <p:spPr>
          <a:xfrm>
            <a:off x="556531" y="1753212"/>
            <a:ext cx="109158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Fuse the aggregated node embeddings from both directions at each GNN hop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E1CA5-A02F-B24D-9C32-3FE042F246FB}"/>
              </a:ext>
            </a:extLst>
          </p:cNvPr>
          <p:cNvSpPr txBox="1"/>
          <p:nvPr/>
        </p:nvSpPr>
        <p:spPr>
          <a:xfrm>
            <a:off x="556531" y="4468589"/>
            <a:ext cx="93846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Update the node embeddings using fused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36974-7DA0-504D-8C12-EBF92CD3E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284" y="5109344"/>
            <a:ext cx="3181942" cy="492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743F0D-0FD2-B44A-85CF-284B3C8FE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031" y="2399125"/>
            <a:ext cx="3678159" cy="516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03B82B-BF0C-C14F-9C50-9A292706EEE5}"/>
              </a:ext>
            </a:extLst>
          </p:cNvPr>
          <p:cNvSpPr txBox="1"/>
          <p:nvPr/>
        </p:nvSpPr>
        <p:spPr>
          <a:xfrm>
            <a:off x="778903" y="5744583"/>
            <a:ext cx="537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GRU is a Gated Recurrent Unit (Cho et al., 2014).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F173F-A42A-5D4C-89AC-2C0B5C3BA631}"/>
              </a:ext>
            </a:extLst>
          </p:cNvPr>
          <p:cNvSpPr txBox="1"/>
          <p:nvPr/>
        </p:nvSpPr>
        <p:spPr>
          <a:xfrm>
            <a:off x="778903" y="6142529"/>
            <a:ext cx="77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n hops of GNN computation, we obtain the final node/graph embeddings.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929197-0817-344D-9049-E6A6A5A90F53}"/>
              </a:ext>
            </a:extLst>
          </p:cNvPr>
          <p:cNvGrpSpPr/>
          <p:nvPr/>
        </p:nvGrpSpPr>
        <p:grpSpPr>
          <a:xfrm>
            <a:off x="8538302" y="2389175"/>
            <a:ext cx="3097167" cy="1928053"/>
            <a:chOff x="8402405" y="2405196"/>
            <a:chExt cx="2805721" cy="16543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D6CEC79-9A99-064E-9E44-D6726D98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2405" y="2405196"/>
              <a:ext cx="2805721" cy="14219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30DA20-50C1-F045-BFD8-248B7656C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27382" y="3818715"/>
              <a:ext cx="416054" cy="240873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EFDFC-9B18-894D-B924-93248D2AD224}"/>
              </a:ext>
            </a:extLst>
          </p:cNvPr>
          <p:cNvGrpSpPr/>
          <p:nvPr/>
        </p:nvGrpSpPr>
        <p:grpSpPr>
          <a:xfrm>
            <a:off x="8861196" y="4523542"/>
            <a:ext cx="2705492" cy="1857906"/>
            <a:chOff x="8838247" y="4443600"/>
            <a:chExt cx="2475181" cy="193784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1D83A78-958E-AF47-ADC2-43E87BE2C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60342" y="4443600"/>
              <a:ext cx="2453086" cy="193784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9148C33-8B9A-5F4D-8E29-7B75AD54D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38247" y="4625373"/>
              <a:ext cx="898843" cy="421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12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Bidirectional Graph2seq Generator (cont’d)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BA5E-8021-E94F-89B2-457A423C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RNN decoder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 We adopt a state-of-the-art attention-based LSTM decoder with copy and coverage mechanisms (See et al., 2017).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 Initial hidden states are based on graph embeddings.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 Node embeddings can be accessed via attention mechanism as a memory bank.</a:t>
            </a:r>
          </a:p>
          <a:p>
            <a:pPr>
              <a:buFont typeface="Wingdings" pitchFamily="2" charset="2"/>
              <a:buChar char="Ø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5268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Hybrid Evaluator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33DCD-99C6-E843-B714-7318331D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173"/>
            <a:ext cx="10515600" cy="48800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Regular cross-entropy based training objectives have limitations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Exposure bias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 Evaluation discrepancy between training and testing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mixed loss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combining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both cross-entropy loss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RL loss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Ensure the generation of syntactically and semantically valid text</a:t>
            </a:r>
          </a:p>
          <a:p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Two-stage training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strategy: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Train the model with cross-entropy loss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 Finetune the model by optimizing the mixed objective function</a:t>
            </a:r>
          </a:p>
          <a:p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F19ED-89FF-1540-9530-A5E1972D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58" y="3818740"/>
            <a:ext cx="4317544" cy="61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946F8-79F7-B842-804E-FB46A844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658" y="4437360"/>
            <a:ext cx="2718186" cy="4867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FECB6F-6A5B-F44F-8052-3D32A1BFF8C9}"/>
              </a:ext>
            </a:extLst>
          </p:cNvPr>
          <p:cNvGrpSpPr/>
          <p:nvPr/>
        </p:nvGrpSpPr>
        <p:grpSpPr>
          <a:xfrm>
            <a:off x="5834998" y="3826927"/>
            <a:ext cx="5345192" cy="1449397"/>
            <a:chOff x="5929268" y="4100306"/>
            <a:chExt cx="5345192" cy="1449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C41C93-118B-1448-B839-1A6B33DDD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9268" y="4100306"/>
              <a:ext cx="4427516" cy="6059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0675E-8B55-2E40-98D9-A9E126397DAB}"/>
                </a:ext>
              </a:extLst>
            </p:cNvPr>
            <p:cNvSpPr txBox="1"/>
            <p:nvPr/>
          </p:nvSpPr>
          <p:spPr>
            <a:xfrm>
              <a:off x="8459486" y="4903372"/>
              <a:ext cx="2814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self-critical sequence training (SCST) RL algorithm.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C89580-641F-5E4E-AE1A-77FABA8D30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66640" y="4725192"/>
              <a:ext cx="571082" cy="210063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A9CC98-0401-794C-9385-4CBD3076E1B3}"/>
                </a:ext>
              </a:extLst>
            </p:cNvPr>
            <p:cNvSpPr txBox="1"/>
            <p:nvPr/>
          </p:nvSpPr>
          <p:spPr>
            <a:xfrm>
              <a:off x="5969972" y="4665603"/>
              <a:ext cx="872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Greedy search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675A54-6D52-444A-8A72-0986D9776CD3}"/>
                </a:ext>
              </a:extLst>
            </p:cNvPr>
            <p:cNvSpPr txBox="1"/>
            <p:nvPr/>
          </p:nvSpPr>
          <p:spPr>
            <a:xfrm>
              <a:off x="6844715" y="4667995"/>
              <a:ext cx="1313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multinomial 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 sampling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8167CEE-3CB2-3143-99C7-02F8C0403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8886" y="4491661"/>
              <a:ext cx="383708" cy="23353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A6E3573-2FD8-2F43-9062-F6C27A65D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9231" y="4460822"/>
              <a:ext cx="348528" cy="28429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56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Outline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oogle Shape;178;p27">
            <a:extLst>
              <a:ext uri="{FF2B5EF4-FFF2-40B4-BE49-F238E27FC236}">
                <a16:creationId xmlns:a16="http://schemas.microsoft.com/office/drawing/2014/main" id="{C277D52C-29D7-5744-886C-3144EC4C49D5}"/>
              </a:ext>
            </a:extLst>
          </p:cNvPr>
          <p:cNvSpPr txBox="1"/>
          <p:nvPr/>
        </p:nvSpPr>
        <p:spPr>
          <a:xfrm>
            <a:off x="1059558" y="1604984"/>
            <a:ext cx="5883408" cy="442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2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Background</a:t>
            </a:r>
            <a:endParaRPr sz="2800" b="1" dirty="0">
              <a:solidFill>
                <a:srgbClr val="999999"/>
              </a:solidFill>
              <a:latin typeface="Calibri"/>
              <a:cs typeface="Calibri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altLang="zh-C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Related work</a:t>
            </a:r>
            <a:r>
              <a:rPr lang="e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 </a:t>
            </a:r>
            <a:endParaRPr sz="2800" b="1" dirty="0">
              <a:solidFill>
                <a:srgbClr val="999999"/>
              </a:solidFill>
              <a:latin typeface="Calibri"/>
              <a:cs typeface="Calibri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Approach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Experiments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kern="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sz="1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498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Experimental Setup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684C-F991-994A-B59D-8A3C7AC7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Data: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SQuAD</a:t>
            </a:r>
            <a:r>
              <a:rPr lang="en-US" dirty="0"/>
              <a:t> split 1: 75,500/17,934/11,805 (train/development/test) examples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SQuAD</a:t>
            </a:r>
            <a:r>
              <a:rPr lang="en-US" dirty="0"/>
              <a:t> split 2: 86,635/8,965/8,964 examples</a:t>
            </a:r>
          </a:p>
          <a:p>
            <a:pPr lvl="1"/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Evaluation metrics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Automatic evaluation</a:t>
            </a:r>
          </a:p>
          <a:p>
            <a:pPr lvl="2"/>
            <a:r>
              <a:rPr lang="en-US" dirty="0"/>
              <a:t>BLEU-4, METEOR, ROUGE-L, Q-BLEU1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Human evaluation</a:t>
            </a:r>
          </a:p>
          <a:p>
            <a:pPr lvl="2"/>
            <a:r>
              <a:rPr lang="en-US" dirty="0"/>
              <a:t>Syntactically correct, Semantically correct, Relevant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6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Automatic Evaluation Results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0035F-ADDE-D848-8F72-42BAFDA57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7875" y="2102612"/>
            <a:ext cx="10515600" cy="35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Human Evaluation Results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9B51E-24F1-E34C-B77D-EE59A40D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2F481-35F1-FF4D-BEA2-E91AA52B6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11" y="2518393"/>
            <a:ext cx="10282989" cy="18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Ablation Study Results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9B51E-24F1-E34C-B77D-EE59A40D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67259-F58F-C54A-BEE1-0F302D42D3A9}"/>
              </a:ext>
            </a:extLst>
          </p:cNvPr>
          <p:cNvSpPr txBox="1"/>
          <p:nvPr/>
        </p:nvSpPr>
        <p:spPr>
          <a:xfrm>
            <a:off x="1260830" y="4961150"/>
            <a:ext cx="96703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Syntax-based static graph construction outperforms semantics-aware dynamic graph construction.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 is effective (both word-level and contextual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Graph2Seq outperforms Seq2Seq. </a:t>
            </a:r>
            <a:r>
              <a:rPr lang="en-US" dirty="0" err="1"/>
              <a:t>BiGGNN</a:t>
            </a:r>
            <a:r>
              <a:rPr lang="en-US" dirty="0"/>
              <a:t> works better than GGNN.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RL helps further improve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is helpful.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AAC2-A0D3-5242-9C79-F6C675CC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81" y="2176830"/>
            <a:ext cx="8518352" cy="2715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7F2CE-B8E9-0D43-AD94-DD59AA80E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20" y="1828277"/>
            <a:ext cx="5755717" cy="2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5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Case Study Results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9B51E-24F1-E34C-B77D-EE59A40D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801E-A6AB-5E46-9161-E1CEE2A7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1569593"/>
            <a:ext cx="10256520" cy="50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7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Outline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oogle Shape;178;p27">
            <a:extLst>
              <a:ext uri="{FF2B5EF4-FFF2-40B4-BE49-F238E27FC236}">
                <a16:creationId xmlns:a16="http://schemas.microsoft.com/office/drawing/2014/main" id="{C277D52C-29D7-5744-886C-3144EC4C49D5}"/>
              </a:ext>
            </a:extLst>
          </p:cNvPr>
          <p:cNvSpPr txBox="1"/>
          <p:nvPr/>
        </p:nvSpPr>
        <p:spPr>
          <a:xfrm>
            <a:off x="1059558" y="1604984"/>
            <a:ext cx="5883408" cy="442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2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Background</a:t>
            </a:r>
            <a:endParaRPr sz="2800" b="1" dirty="0">
              <a:solidFill>
                <a:srgbClr val="999999"/>
              </a:solidFill>
              <a:latin typeface="Calibri"/>
              <a:cs typeface="Calibri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altLang="zh-C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Related work</a:t>
            </a:r>
            <a:r>
              <a:rPr lang="e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 </a:t>
            </a:r>
            <a:endParaRPr sz="2800" b="1" dirty="0">
              <a:solidFill>
                <a:srgbClr val="999999"/>
              </a:solidFill>
              <a:latin typeface="Calibri"/>
              <a:cs typeface="Calibri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Approach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Experiments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Conclusion &amp; future work</a:t>
            </a:r>
            <a:endParaRPr sz="2800" b="1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63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Natural Question Generation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C87F6-A982-6543-9038-CCFAAC53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endParaRPr lang="en-US" sz="26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3ABF50-6073-8F41-A0BD-3F50CFCE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3" y="2194279"/>
            <a:ext cx="7554158" cy="42340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B17FFB-668A-B54D-85EB-D5B3A1171631}"/>
              </a:ext>
            </a:extLst>
          </p:cNvPr>
          <p:cNvSpPr txBox="1"/>
          <p:nvPr/>
        </p:nvSpPr>
        <p:spPr>
          <a:xfrm>
            <a:off x="8083575" y="2572388"/>
            <a:ext cx="41084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Applications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providing training data for QA systems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generating practice exercises for educational purposes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helping dialog systems to kick-start and continue a conversation with human users</a:t>
            </a:r>
          </a:p>
        </p:txBody>
      </p:sp>
    </p:spTree>
    <p:extLst>
      <p:ext uri="{BB962C8B-B14F-4D97-AF65-F5344CB8AC3E}">
        <p14:creationId xmlns:p14="http://schemas.microsoft.com/office/powerpoint/2010/main" val="4199521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altLang="zh-CN" sz="3200" dirty="0">
                <a:solidFill>
                  <a:schemeClr val="bg1"/>
                </a:solidFill>
              </a:rPr>
              <a:t>clusion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4438F-50CE-F040-8AFE-49A22AB8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257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We proposed a novel 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RL based Graph2Seq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model for QG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Calibri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The answer information is utilized by an effective </a:t>
            </a:r>
            <a:r>
              <a:rPr lang="en-US" dirty="0">
                <a:solidFill>
                  <a:srgbClr val="FF0000"/>
                </a:solidFill>
              </a:rPr>
              <a:t>Deep Alignment Network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A novel </a:t>
            </a:r>
            <a:r>
              <a:rPr lang="en-US" dirty="0">
                <a:solidFill>
                  <a:srgbClr val="FF0000"/>
                </a:solidFill>
              </a:rPr>
              <a:t>bidirectional GNN </a:t>
            </a:r>
            <a:r>
              <a:rPr lang="en-US" dirty="0"/>
              <a:t>is proposed to process the directed passage graph.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Our </a:t>
            </a:r>
            <a:r>
              <a:rPr lang="en-US" dirty="0">
                <a:solidFill>
                  <a:srgbClr val="FF0000"/>
                </a:solidFill>
              </a:rPr>
              <a:t>two-stage training </a:t>
            </a:r>
            <a:r>
              <a:rPr lang="en-US" dirty="0"/>
              <a:t>strategy benefits from both cross-entropy based and REINFORCE based sequence training.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We explore both </a:t>
            </a:r>
            <a:r>
              <a:rPr lang="en-US" dirty="0">
                <a:solidFill>
                  <a:srgbClr val="FF0000"/>
                </a:solidFill>
              </a:rPr>
              <a:t>static and dynamic graph construction </a:t>
            </a:r>
            <a:r>
              <a:rPr lang="en-US" dirty="0"/>
              <a:t>from text, and systematically investigate the performance difference between the two.</a:t>
            </a:r>
            <a:endParaRPr lang="en-US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On the benchmark </a:t>
            </a:r>
            <a:r>
              <a:rPr lang="en-US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SQuAD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dataset, our proposed model achieve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Calibri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Calibri" charset="0"/>
              </a:rPr>
              <a:t>the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Calibri" charset="0"/>
              </a:rPr>
              <a:t>state-of-the-art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 results.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Code is publicly available at https://</a:t>
            </a:r>
            <a:r>
              <a:rPr lang="en-US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github.com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hugochan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Calibri" charset="0"/>
              </a:rPr>
              <a:t>/RL-based-Graph2Seq-for-NQG.</a:t>
            </a:r>
          </a:p>
        </p:txBody>
      </p:sp>
    </p:spTree>
    <p:extLst>
      <p:ext uri="{BB962C8B-B14F-4D97-AF65-F5344CB8AC3E}">
        <p14:creationId xmlns:p14="http://schemas.microsoft.com/office/powerpoint/2010/main" val="2846405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4438F-50CE-F040-8AFE-49A22AB8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70" y="1854910"/>
            <a:ext cx="11210924" cy="4351338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800" dirty="0"/>
              <a:t> More effective ways of automatically learning graph structures from textual data.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It would be interesting to study the unpaired problem setting for QG.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Apply our framework to other relevant tasks such as natural question generation from structured data (e.g., tables, KGs).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976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2FBF-B11B-CA43-B8C3-9742C665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5050-F908-0744-B72F-C562D897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67"/>
            <a:ext cx="9893968" cy="515021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[1] Jack </a:t>
            </a:r>
            <a:r>
              <a:rPr lang="en-US" sz="1400" dirty="0" err="1"/>
              <a:t>Mostow</a:t>
            </a:r>
            <a:r>
              <a:rPr lang="en-US" sz="1400" dirty="0"/>
              <a:t> and Wei Chen. Generating instruction automatically for the reading strategy of self- questioning. 2009.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[2] Michael Heilman and Noah A Smith. Good question! statistical ranking for question generation. In Human Language Technologies: The 2010 Annual Conference of the North American Chapter of the Association for Computational Linguistics, pp. 609–617. Association for Computational Linguistics, 2010.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[3] Michael Heilman. Automatic factual question generation from text. 2011.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[4] </a:t>
            </a:r>
            <a:r>
              <a:rPr lang="en-US" sz="1400" dirty="0" err="1"/>
              <a:t>Xinya</a:t>
            </a:r>
            <a:r>
              <a:rPr lang="en-US" sz="1400" dirty="0"/>
              <a:t> Du, </a:t>
            </a:r>
            <a:r>
              <a:rPr lang="en-US" sz="1400" dirty="0" err="1"/>
              <a:t>Junru</a:t>
            </a:r>
            <a:r>
              <a:rPr lang="en-US" sz="1400" dirty="0"/>
              <a:t> Shao, and Claire </a:t>
            </a:r>
            <a:r>
              <a:rPr lang="en-US" sz="1400" dirty="0" err="1"/>
              <a:t>Cardie</a:t>
            </a:r>
            <a:r>
              <a:rPr lang="en-US" sz="1400" dirty="0"/>
              <a:t>. Learning to ask: Neural question generation for reading comprehension. </a:t>
            </a:r>
            <a:r>
              <a:rPr lang="en-US" sz="1400" dirty="0" err="1"/>
              <a:t>arXiv</a:t>
            </a:r>
            <a:r>
              <a:rPr lang="en-US" sz="1400" dirty="0"/>
              <a:t> preprint arXiv:1705.00106, 2017.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[5] </a:t>
            </a:r>
            <a:r>
              <a:rPr lang="en-US" sz="1400" dirty="0" err="1"/>
              <a:t>Qingyu</a:t>
            </a:r>
            <a:r>
              <a:rPr lang="en-US" sz="1400" dirty="0"/>
              <a:t> Zhou, Nan Yang, </a:t>
            </a:r>
            <a:r>
              <a:rPr lang="en-US" sz="1400" dirty="0" err="1"/>
              <a:t>Furu</a:t>
            </a:r>
            <a:r>
              <a:rPr lang="en-US" sz="1400" dirty="0"/>
              <a:t> Wei, Chuanqi Tan, </a:t>
            </a:r>
            <a:r>
              <a:rPr lang="en-US" sz="1400" dirty="0" err="1"/>
              <a:t>Hangbo</a:t>
            </a:r>
            <a:r>
              <a:rPr lang="en-US" sz="1400" dirty="0"/>
              <a:t> Bao, and Ming Zhou. Neural question generation from text: A preliminary study. In National CCF Conference on Natural Language Processing and Chinese Computing, pp. 662–671. Springer, 2017.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[6] </a:t>
            </a:r>
            <a:r>
              <a:rPr lang="en-US" sz="1400" dirty="0" err="1"/>
              <a:t>Linfeng</a:t>
            </a:r>
            <a:r>
              <a:rPr lang="en-US" sz="1400" dirty="0"/>
              <a:t> Song, </a:t>
            </a:r>
            <a:r>
              <a:rPr lang="en-US" sz="1400" dirty="0" err="1"/>
              <a:t>Zhiguo</a:t>
            </a:r>
            <a:r>
              <a:rPr lang="en-US" sz="1400" dirty="0"/>
              <a:t> Wang, Wael Hamza, Yue Zhang, and Daniel Gildea. Leveraging context in- formation for natural question generation. In Proceedings of the 2018 Conference of the North American Chapter of the Association for Computational Linguistics: Human Language </a:t>
            </a:r>
            <a:r>
              <a:rPr lang="en-US" sz="1400" dirty="0" err="1"/>
              <a:t>Technolo</a:t>
            </a:r>
            <a:r>
              <a:rPr lang="en-US" sz="1400" dirty="0"/>
              <a:t>- </a:t>
            </a:r>
            <a:r>
              <a:rPr lang="en-US" sz="1400" dirty="0" err="1"/>
              <a:t>gies</a:t>
            </a:r>
            <a:r>
              <a:rPr lang="en-US" sz="1400" dirty="0"/>
              <a:t>, Volume 2 (Short Papers), pp. 569–574, 2018a.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[7] </a:t>
            </a:r>
            <a:r>
              <a:rPr lang="en-US" sz="1400" dirty="0" err="1"/>
              <a:t>Vishwajeet</a:t>
            </a:r>
            <a:r>
              <a:rPr lang="en-US" sz="1400" dirty="0"/>
              <a:t> Kumar, </a:t>
            </a:r>
            <a:r>
              <a:rPr lang="en-US" sz="1400" dirty="0" err="1"/>
              <a:t>Kireeti</a:t>
            </a:r>
            <a:r>
              <a:rPr lang="en-US" sz="1400" dirty="0"/>
              <a:t> </a:t>
            </a:r>
            <a:r>
              <a:rPr lang="en-US" sz="1400" dirty="0" err="1"/>
              <a:t>Boorla</a:t>
            </a:r>
            <a:r>
              <a:rPr lang="en-US" sz="1400" dirty="0"/>
              <a:t>, Yogesh Meena, Ganesh Ramakrishnan, and Yuan-Fang Li. Au- </a:t>
            </a:r>
            <a:r>
              <a:rPr lang="en-US" sz="1400" dirty="0" err="1"/>
              <a:t>tomating</a:t>
            </a:r>
            <a:r>
              <a:rPr lang="en-US" sz="1400" dirty="0"/>
              <a:t> reading comprehension by generating question and answer pairs. In Pacific-Asia Con- </a:t>
            </a:r>
            <a:r>
              <a:rPr lang="en-US" sz="1400" dirty="0" err="1"/>
              <a:t>ference</a:t>
            </a:r>
            <a:r>
              <a:rPr lang="en-US" sz="1400" dirty="0"/>
              <a:t> on Knowledge Discovery and Data Mining, pp. 335–348. Springer, 2018a.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[8] </a:t>
            </a:r>
            <a:r>
              <a:rPr lang="en-US" sz="1400" dirty="0" err="1"/>
              <a:t>Yanghoon</a:t>
            </a:r>
            <a:r>
              <a:rPr lang="en-US" sz="1400" dirty="0"/>
              <a:t> Kim, </a:t>
            </a:r>
            <a:r>
              <a:rPr lang="en-US" sz="1400" dirty="0" err="1"/>
              <a:t>Hwanhee</a:t>
            </a:r>
            <a:r>
              <a:rPr lang="en-US" sz="1400" dirty="0"/>
              <a:t> Lee, </a:t>
            </a:r>
            <a:r>
              <a:rPr lang="en-US" sz="1400" dirty="0" err="1"/>
              <a:t>Joongbo</a:t>
            </a:r>
            <a:r>
              <a:rPr lang="en-US" sz="1400" dirty="0"/>
              <a:t> Shin, and </a:t>
            </a:r>
            <a:r>
              <a:rPr lang="en-US" sz="1400" dirty="0" err="1"/>
              <a:t>Kyomin</a:t>
            </a:r>
            <a:r>
              <a:rPr lang="en-US" sz="1400" dirty="0"/>
              <a:t> Jung. Improving neural question </a:t>
            </a:r>
            <a:r>
              <a:rPr lang="en-US" sz="1400" dirty="0" err="1"/>
              <a:t>gener</a:t>
            </a:r>
            <a:r>
              <a:rPr lang="en-US" sz="1400" dirty="0"/>
              <a:t>- </a:t>
            </a:r>
            <a:r>
              <a:rPr lang="en-US" sz="1400" dirty="0" err="1"/>
              <a:t>ation</a:t>
            </a:r>
            <a:r>
              <a:rPr lang="en-US" sz="1400" dirty="0"/>
              <a:t> using answer separation. </a:t>
            </a:r>
            <a:r>
              <a:rPr lang="en-US" sz="1400" dirty="0" err="1"/>
              <a:t>arXiv</a:t>
            </a:r>
            <a:r>
              <a:rPr lang="en-US" sz="1400" dirty="0"/>
              <a:t> preprint arXiv:1809.02393, 2018.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[9] Bang Liu, </a:t>
            </a:r>
            <a:r>
              <a:rPr lang="en-US" sz="1400" dirty="0" err="1"/>
              <a:t>Mingjun</a:t>
            </a:r>
            <a:r>
              <a:rPr lang="en-US" sz="1400" dirty="0"/>
              <a:t> Zhao, Di </a:t>
            </a:r>
            <a:r>
              <a:rPr lang="en-US" sz="1400" dirty="0" err="1"/>
              <a:t>Niu</a:t>
            </a:r>
            <a:r>
              <a:rPr lang="en-US" sz="1400" dirty="0"/>
              <a:t>, </a:t>
            </a:r>
            <a:r>
              <a:rPr lang="en-US" sz="1400" dirty="0" err="1"/>
              <a:t>Kunfeng</a:t>
            </a:r>
            <a:r>
              <a:rPr lang="en-US" sz="1400" dirty="0"/>
              <a:t> Lai, </a:t>
            </a:r>
            <a:r>
              <a:rPr lang="en-US" sz="1400" dirty="0" err="1"/>
              <a:t>Yancheng</a:t>
            </a:r>
            <a:r>
              <a:rPr lang="en-US" sz="1400" dirty="0"/>
              <a:t> He, </a:t>
            </a:r>
            <a:r>
              <a:rPr lang="en-US" sz="1400" dirty="0" err="1"/>
              <a:t>Haojie</a:t>
            </a:r>
            <a:r>
              <a:rPr lang="en-US" sz="1400" dirty="0"/>
              <a:t> Wei, and Yu Xu. Learning to generate questions by learning what not to generate. </a:t>
            </a:r>
            <a:r>
              <a:rPr lang="en-US" sz="1400" dirty="0" err="1"/>
              <a:t>arXiv</a:t>
            </a:r>
            <a:r>
              <a:rPr lang="en-US" sz="1400" dirty="0"/>
              <a:t> preprint arXiv:1902.10418, 2019.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[10] </a:t>
            </a:r>
            <a:r>
              <a:rPr lang="en-US" sz="1400" dirty="0" err="1"/>
              <a:t>Kyunghyun</a:t>
            </a:r>
            <a:r>
              <a:rPr lang="en-US" sz="1400" dirty="0"/>
              <a:t> Cho, Bart van </a:t>
            </a:r>
            <a:r>
              <a:rPr lang="en-US" sz="1400" dirty="0" err="1"/>
              <a:t>Merrienboer</a:t>
            </a:r>
            <a:r>
              <a:rPr lang="en-US" sz="1400" dirty="0"/>
              <a:t>, </a:t>
            </a:r>
            <a:r>
              <a:rPr lang="en-US" sz="1400" dirty="0" err="1"/>
              <a:t>Caglar</a:t>
            </a:r>
            <a:r>
              <a:rPr lang="en-US" sz="1400" dirty="0"/>
              <a:t> </a:t>
            </a:r>
            <a:r>
              <a:rPr lang="en-US" sz="1400" dirty="0" err="1"/>
              <a:t>Gulcehre</a:t>
            </a:r>
            <a:r>
              <a:rPr lang="en-US" sz="1400" dirty="0"/>
              <a:t>, </a:t>
            </a:r>
            <a:r>
              <a:rPr lang="en-US" sz="1400" dirty="0" err="1"/>
              <a:t>Dzmitry</a:t>
            </a:r>
            <a:r>
              <a:rPr lang="en-US" sz="1400" dirty="0"/>
              <a:t> </a:t>
            </a:r>
            <a:r>
              <a:rPr lang="en-US" sz="1400" dirty="0" err="1"/>
              <a:t>Bahdanau</a:t>
            </a:r>
            <a:r>
              <a:rPr lang="en-US" sz="1400" dirty="0"/>
              <a:t>, </a:t>
            </a:r>
            <a:r>
              <a:rPr lang="en-US" sz="1400" dirty="0" err="1"/>
              <a:t>Fethi</a:t>
            </a:r>
            <a:r>
              <a:rPr lang="en-US" sz="1400" dirty="0"/>
              <a:t> </a:t>
            </a:r>
            <a:r>
              <a:rPr lang="en-US" sz="1400" dirty="0" err="1"/>
              <a:t>Bougares</a:t>
            </a:r>
            <a:r>
              <a:rPr lang="en-US" sz="1400" dirty="0"/>
              <a:t>, </a:t>
            </a:r>
            <a:r>
              <a:rPr lang="en-US" sz="1400" dirty="0" err="1"/>
              <a:t>Hol</a:t>
            </a:r>
            <a:r>
              <a:rPr lang="en-US" sz="1400" dirty="0"/>
              <a:t>- ger </a:t>
            </a:r>
            <a:r>
              <a:rPr lang="en-US" sz="1400" dirty="0" err="1"/>
              <a:t>Schwenk</a:t>
            </a:r>
            <a:r>
              <a:rPr lang="en-US" sz="1400" dirty="0"/>
              <a:t>, and </a:t>
            </a:r>
            <a:r>
              <a:rPr lang="en-US" sz="1400" dirty="0" err="1"/>
              <a:t>Yoshua</a:t>
            </a:r>
            <a:r>
              <a:rPr lang="en-US" sz="1400" dirty="0"/>
              <a:t> </a:t>
            </a:r>
            <a:r>
              <a:rPr lang="en-US" sz="1400" dirty="0" err="1"/>
              <a:t>Bengio</a:t>
            </a:r>
            <a:r>
              <a:rPr lang="en-US" sz="1400" dirty="0"/>
              <a:t>. Learning phrase representations using </a:t>
            </a:r>
            <a:r>
              <a:rPr lang="en-US" sz="1400" dirty="0" err="1"/>
              <a:t>rnn</a:t>
            </a:r>
            <a:r>
              <a:rPr lang="en-US" sz="1400" dirty="0"/>
              <a:t> encoder–decoder for statistical machine translation. In </a:t>
            </a:r>
            <a:r>
              <a:rPr lang="en-US" sz="1400" i="1" dirty="0"/>
              <a:t>EMNLP</a:t>
            </a:r>
            <a:r>
              <a:rPr lang="en-US" sz="1400" dirty="0"/>
              <a:t>, pp. 1724–1734, 2014.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[11] Abigail See, Peter J Liu, and Christopher D Manning. Get to the point: Summarization with pointer- generator networks. </a:t>
            </a:r>
            <a:r>
              <a:rPr lang="en-US" sz="1400" dirty="0" err="1"/>
              <a:t>arXiv</a:t>
            </a:r>
            <a:r>
              <a:rPr lang="en-US" sz="1400" dirty="0"/>
              <a:t> preprint arXiv:1704.04368, 2017.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6391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2FBF-B11B-CA43-B8C3-9742C665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5050-F908-0744-B72F-C562D897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CBEA0-5A57-0644-B6D5-A1B8A5F51B4E}"/>
              </a:ext>
            </a:extLst>
          </p:cNvPr>
          <p:cNvSpPr/>
          <p:nvPr/>
        </p:nvSpPr>
        <p:spPr>
          <a:xfrm>
            <a:off x="5045870" y="2762133"/>
            <a:ext cx="2301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Thank you!</a:t>
            </a:r>
          </a:p>
          <a:p>
            <a:r>
              <a:rPr lang="en-US" sz="3600" dirty="0"/>
              <a:t>       Q&amp;A</a:t>
            </a:r>
          </a:p>
        </p:txBody>
      </p:sp>
    </p:spTree>
    <p:extLst>
      <p:ext uri="{BB962C8B-B14F-4D97-AF65-F5344CB8AC3E}">
        <p14:creationId xmlns:p14="http://schemas.microsoft.com/office/powerpoint/2010/main" val="232139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Graph Neural Networks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C87F6-A982-6543-9038-CCFAAC53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05281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Graph Neural Networks (GNNs) </a:t>
            </a:r>
            <a:r>
              <a:rPr lang="en-US" dirty="0"/>
              <a:t>generalize (structured) deep neural models to non-Euclidean domains such as graphs.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GNNs have been widely applied to many tasks/domains: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Computer vision (CV)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Natural language processing (NLP)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Drug discovery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Social network analysis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Recommendation systems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69AFC5-B0FE-CE47-ACC9-8CB39A6E224C}"/>
              </a:ext>
            </a:extLst>
          </p:cNvPr>
          <p:cNvGrpSpPr/>
          <p:nvPr/>
        </p:nvGrpSpPr>
        <p:grpSpPr>
          <a:xfrm>
            <a:off x="7475455" y="2299942"/>
            <a:ext cx="4226014" cy="3402704"/>
            <a:chOff x="7541443" y="3111321"/>
            <a:chExt cx="4226014" cy="34027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E264E9-AE3F-7748-9A1D-EEAB8CC9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1443" y="3111321"/>
              <a:ext cx="4226014" cy="290538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7B772D-263C-464F-8261-E11F7E0968EC}"/>
                </a:ext>
              </a:extLst>
            </p:cNvPr>
            <p:cNvSpPr txBox="1"/>
            <p:nvPr/>
          </p:nvSpPr>
          <p:spPr>
            <a:xfrm>
              <a:off x="8360174" y="6206248"/>
              <a:ext cx="3082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http://</a:t>
              </a:r>
              <a:r>
                <a:rPr lang="en-US" sz="1400" dirty="0" err="1"/>
                <a:t>snap.stanford.edu</a:t>
              </a:r>
              <a:r>
                <a:rPr lang="en-US" sz="1400" dirty="0"/>
                <a:t>/</a:t>
              </a:r>
              <a:r>
                <a:rPr lang="en-US" sz="1400" dirty="0" err="1"/>
                <a:t>gnnexplainer</a:t>
              </a:r>
              <a:r>
                <a:rPr lang="en-US" sz="14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14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Problem Formulation of Question Generation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C87F6-A982-6543-9038-CCFAAC53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endParaRPr lang="en-US" sz="2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C4C31-F7F5-B949-BDF9-8204D648E147}"/>
              </a:ext>
            </a:extLst>
          </p:cNvPr>
          <p:cNvGrpSpPr/>
          <p:nvPr/>
        </p:nvGrpSpPr>
        <p:grpSpPr>
          <a:xfrm>
            <a:off x="838200" y="2023402"/>
            <a:ext cx="6873157" cy="1600438"/>
            <a:chOff x="114872" y="3834875"/>
            <a:chExt cx="6873157" cy="16004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5D6D32-3889-1E40-A4ED-09B7BF6894B0}"/>
                </a:ext>
              </a:extLst>
            </p:cNvPr>
            <p:cNvSpPr txBox="1"/>
            <p:nvPr/>
          </p:nvSpPr>
          <p:spPr>
            <a:xfrm>
              <a:off x="114872" y="3834875"/>
              <a:ext cx="68731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2800" dirty="0"/>
                <a:t> Input: 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en-US" sz="2600" dirty="0"/>
                <a:t> a text passage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en-US" sz="2600" dirty="0"/>
                <a:t> a target answer</a:t>
              </a:r>
            </a:p>
            <a:p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66A1E1-A21A-7D43-9415-420E7ECBE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166" y="4446947"/>
              <a:ext cx="2107599" cy="2703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2B8DBC-B1E0-3849-BE0F-1CD8589D5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7043" y="4808066"/>
              <a:ext cx="2278679" cy="28844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77A836-4B77-0F47-96AE-5BBC3938C90B}"/>
              </a:ext>
            </a:extLst>
          </p:cNvPr>
          <p:cNvGrpSpPr/>
          <p:nvPr/>
        </p:nvGrpSpPr>
        <p:grpSpPr>
          <a:xfrm>
            <a:off x="838200" y="3716878"/>
            <a:ext cx="9707025" cy="1569660"/>
            <a:chOff x="2052043" y="2420974"/>
            <a:chExt cx="9707025" cy="15696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27C834-843C-3E42-B627-F5737E9D0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0401" y="3332692"/>
              <a:ext cx="3018667" cy="3140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2C0094-007B-F541-A36C-9B6FA60AFFBD}"/>
                </a:ext>
              </a:extLst>
            </p:cNvPr>
            <p:cNvSpPr txBox="1"/>
            <p:nvPr/>
          </p:nvSpPr>
          <p:spPr>
            <a:xfrm>
              <a:off x="2052043" y="2420974"/>
              <a:ext cx="68731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2800" dirty="0"/>
                <a:t> Output: 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en-US" sz="2600" dirty="0"/>
                <a:t> the best natural language question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which maximizes the conditional likelihood </a:t>
              </a:r>
            </a:p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5CB22B-7756-3649-80F4-1EA43F30E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1092" y="2973068"/>
              <a:ext cx="2049711" cy="31306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93D691-4C0E-1A48-BDCF-58744901922B}"/>
              </a:ext>
            </a:extLst>
          </p:cNvPr>
          <p:cNvSpPr txBox="1"/>
          <p:nvPr/>
        </p:nvSpPr>
        <p:spPr>
          <a:xfrm>
            <a:off x="3732494" y="5690458"/>
            <a:ext cx="352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focus on </a:t>
            </a:r>
            <a:r>
              <a:rPr lang="en-US" sz="2400" dirty="0">
                <a:solidFill>
                  <a:srgbClr val="FF0000"/>
                </a:solidFill>
              </a:rPr>
              <a:t>QG from text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80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Outline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oogle Shape;178;p27">
            <a:extLst>
              <a:ext uri="{FF2B5EF4-FFF2-40B4-BE49-F238E27FC236}">
                <a16:creationId xmlns:a16="http://schemas.microsoft.com/office/drawing/2014/main" id="{C277D52C-29D7-5744-886C-3144EC4C49D5}"/>
              </a:ext>
            </a:extLst>
          </p:cNvPr>
          <p:cNvSpPr txBox="1"/>
          <p:nvPr/>
        </p:nvSpPr>
        <p:spPr>
          <a:xfrm>
            <a:off x="1059558" y="1604984"/>
            <a:ext cx="5883408" cy="442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2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800" b="1" dirty="0">
                <a:solidFill>
                  <a:srgbClr val="999999"/>
                </a:solidFill>
                <a:latin typeface="Calibri"/>
                <a:cs typeface="Calibri"/>
                <a:sym typeface="Calibri"/>
              </a:rPr>
              <a:t>Background</a:t>
            </a:r>
            <a:endParaRPr sz="2800" b="1" dirty="0">
              <a:solidFill>
                <a:srgbClr val="999999"/>
              </a:solidFill>
              <a:latin typeface="Calibri"/>
              <a:cs typeface="Calibri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altLang="zh-CN" sz="2800" b="1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Related work</a:t>
            </a:r>
            <a:r>
              <a:rPr lang="en" sz="2800" b="1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endParaRPr sz="2800" b="1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</a:p>
          <a:p>
            <a:pPr marL="342900" indent="-342900">
              <a:lnSpc>
                <a:spcPct val="150000"/>
              </a:lnSpc>
              <a:buClr>
                <a:srgbClr val="999999"/>
              </a:buClr>
              <a:buSzPts val="2400"/>
              <a:buFont typeface="Arial"/>
              <a:buChar char="•"/>
            </a:pPr>
            <a:r>
              <a:rPr lang="en-US" sz="2800" b="1" kern="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sz="1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99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Related Work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C87F6-A982-6543-9038-CCFAAC53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Template-based approaches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600" dirty="0" err="1"/>
              <a:t>Mostow</a:t>
            </a:r>
            <a:r>
              <a:rPr lang="en-US" sz="2600" dirty="0"/>
              <a:t> &amp; Chen, 2009; Heilman &amp; Smith, 2010; Heilman, 2011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Rely on heuristic </a:t>
            </a:r>
            <a:r>
              <a:rPr lang="en-US" sz="2600" dirty="0">
                <a:solidFill>
                  <a:srgbClr val="FF0000"/>
                </a:solidFill>
              </a:rPr>
              <a:t>rules</a:t>
            </a:r>
            <a:r>
              <a:rPr lang="en-US" sz="2600" dirty="0"/>
              <a:t> or hand-crafted </a:t>
            </a:r>
            <a:r>
              <a:rPr lang="en-US" sz="2600" dirty="0">
                <a:solidFill>
                  <a:srgbClr val="FF0000"/>
                </a:solidFill>
              </a:rPr>
              <a:t>templates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low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generalizability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scalability</a:t>
            </a:r>
            <a:r>
              <a:rPr lang="en-US" sz="2600" dirty="0"/>
              <a:t> </a:t>
            </a:r>
          </a:p>
          <a:p>
            <a:pPr lvl="1">
              <a:buFont typeface="Wingdings" pitchFamily="2" charset="2"/>
              <a:buChar char="q"/>
            </a:pPr>
            <a:endParaRPr lang="en-US" sz="2600" dirty="0"/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 </a:t>
            </a:r>
            <a:r>
              <a:rPr lang="en-US" dirty="0"/>
              <a:t>Seq2Seq-based approaches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 </a:t>
            </a:r>
            <a:r>
              <a:rPr lang="en-US" sz="2600" dirty="0"/>
              <a:t>Du et al., 2017; Zhou et al., 2017; Song et al., 2018a; Kumar et al., 2018a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Fail to utilize the </a:t>
            </a:r>
            <a:r>
              <a:rPr lang="en-US" sz="2600" dirty="0">
                <a:solidFill>
                  <a:srgbClr val="FF0000"/>
                </a:solidFill>
              </a:rPr>
              <a:t>rich text structure </a:t>
            </a:r>
            <a:r>
              <a:rPr lang="en-US" sz="2600" dirty="0"/>
              <a:t>information beyond the simple word sequence 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Rely on </a:t>
            </a:r>
            <a:r>
              <a:rPr lang="en-US" sz="2600" dirty="0">
                <a:solidFill>
                  <a:srgbClr val="FF0000"/>
                </a:solidFill>
              </a:rPr>
              <a:t>cross-entropy</a:t>
            </a:r>
            <a:r>
              <a:rPr lang="en-US" sz="2600" dirty="0"/>
              <a:t> based sequence training which has several limitations</a:t>
            </a:r>
          </a:p>
          <a:p>
            <a:pPr lvl="1">
              <a:buFont typeface="Wingdings" pitchFamily="2" charset="2"/>
              <a:buChar char="q"/>
            </a:pPr>
            <a:r>
              <a:rPr lang="en-US" sz="2600" dirty="0"/>
              <a:t> Fail to effectively utilize the </a:t>
            </a:r>
            <a:r>
              <a:rPr lang="en-US" sz="2600" dirty="0">
                <a:solidFill>
                  <a:srgbClr val="FF0000"/>
                </a:solidFill>
              </a:rPr>
              <a:t>answer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7458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Related Work (cont’d)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C87F6-A982-6543-9038-CCFAAC53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/>
              <a:t> Improving Neural Question Generation using Answer Separation [Kim et al, 2018]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 </a:t>
            </a:r>
            <a:r>
              <a:rPr lang="en-US" dirty="0"/>
              <a:t>Learn to identify which interrogative word should be used by </a:t>
            </a:r>
            <a:r>
              <a:rPr lang="en-US" dirty="0">
                <a:solidFill>
                  <a:srgbClr val="FF0000"/>
                </a:solidFill>
              </a:rPr>
              <a:t>replacing</a:t>
            </a:r>
            <a:r>
              <a:rPr lang="en-US" dirty="0"/>
              <a:t> the target answer in the original passage with a </a:t>
            </a:r>
            <a:r>
              <a:rPr lang="en-US" dirty="0">
                <a:solidFill>
                  <a:srgbClr val="FF0000"/>
                </a:solidFill>
              </a:rPr>
              <a:t>special token</a:t>
            </a:r>
          </a:p>
          <a:p>
            <a:pPr lvl="2"/>
            <a:r>
              <a:rPr lang="en-US" sz="2400" dirty="0"/>
              <a:t>Limitations: rely on </a:t>
            </a:r>
            <a:r>
              <a:rPr lang="en-US" sz="2400" dirty="0">
                <a:solidFill>
                  <a:srgbClr val="FF0000"/>
                </a:solidFill>
              </a:rPr>
              <a:t>hand-crafted rules/features</a:t>
            </a:r>
            <a:endParaRPr lang="en-US" sz="26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 </a:t>
            </a:r>
            <a:r>
              <a:rPr lang="en-US" dirty="0"/>
              <a:t>Propose an answer-separated Seq2Seq model to treat the passage and the targeted answer </a:t>
            </a:r>
            <a:r>
              <a:rPr lang="en-US" dirty="0">
                <a:solidFill>
                  <a:srgbClr val="FF0000"/>
                </a:solidFill>
              </a:rPr>
              <a:t>separately</a:t>
            </a:r>
            <a:r>
              <a:rPr lang="en-US" dirty="0"/>
              <a:t>. </a:t>
            </a:r>
          </a:p>
          <a:p>
            <a:pPr lvl="2"/>
            <a:r>
              <a:rPr lang="en-US" sz="2400" dirty="0"/>
              <a:t>Limitations: fail to effectively utilize the </a:t>
            </a:r>
            <a:r>
              <a:rPr lang="en-US" sz="2400" dirty="0">
                <a:solidFill>
                  <a:srgbClr val="FF0000"/>
                </a:solidFill>
              </a:rPr>
              <a:t>answer information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253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90472-B239-2746-B536-1659575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Related Work (cont’d)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C87F6-A982-6543-9038-CCFAAC53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/>
              <a:t> Learning to Generate Questions by Learning What not to Generate [Liu et al, 2019]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 </a:t>
            </a:r>
            <a:r>
              <a:rPr lang="en-US" dirty="0">
                <a:solidFill>
                  <a:srgbClr val="FF0000"/>
                </a:solidFill>
              </a:rPr>
              <a:t>Annotate clue words </a:t>
            </a:r>
            <a:r>
              <a:rPr lang="en-US" dirty="0"/>
              <a:t>in the passage based on word frequency and overlapping, </a:t>
            </a:r>
            <a:r>
              <a:rPr lang="en-US" dirty="0">
                <a:solidFill>
                  <a:srgbClr val="FF0000"/>
                </a:solidFill>
              </a:rPr>
              <a:t>mask out </a:t>
            </a:r>
            <a:r>
              <a:rPr lang="en-US" dirty="0"/>
              <a:t>low-frequency passage word embeddings, and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the target output vocabulary</a:t>
            </a:r>
          </a:p>
          <a:p>
            <a:pPr lvl="2"/>
            <a:r>
              <a:rPr lang="en-US" sz="2400" dirty="0"/>
              <a:t>Limitations: apply many </a:t>
            </a:r>
            <a:r>
              <a:rPr lang="en-US" sz="2400" dirty="0">
                <a:solidFill>
                  <a:srgbClr val="FF0000"/>
                </a:solidFill>
              </a:rPr>
              <a:t>heuristic rules and ad-hoc strategies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Apply a Graph Convolutional Network (GCN) for clue word prediction </a:t>
            </a:r>
            <a:r>
              <a:rPr lang="en-US" dirty="0">
                <a:solidFill>
                  <a:srgbClr val="FF0000"/>
                </a:solidFill>
              </a:rPr>
              <a:t>separately</a:t>
            </a:r>
          </a:p>
          <a:p>
            <a:pPr lvl="2"/>
            <a:r>
              <a:rPr lang="en-US" sz="2400" dirty="0"/>
              <a:t>Limitations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apply</a:t>
            </a:r>
            <a:r>
              <a:rPr lang="zh-CN" altLang="en-US" sz="2400" dirty="0"/>
              <a:t> </a:t>
            </a:r>
            <a:r>
              <a:rPr lang="en-US" altLang="zh-CN" sz="2400" dirty="0"/>
              <a:t>Gumbel-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maintain</a:t>
            </a:r>
            <a:r>
              <a:rPr lang="zh-CN" altLang="en-US" sz="2400" dirty="0"/>
              <a:t> </a:t>
            </a:r>
            <a:r>
              <a:rPr lang="en-US" altLang="zh-CN" sz="2400" dirty="0"/>
              <a:t>end-to-end</a:t>
            </a:r>
            <a:r>
              <a:rPr lang="zh-CN" altLang="en-US" sz="2400" dirty="0"/>
              <a:t> </a:t>
            </a:r>
            <a:r>
              <a:rPr lang="en-US" altLang="zh-CN" sz="2400" dirty="0"/>
              <a:t>training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7407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2312</Words>
  <Application>Microsoft Macintosh PowerPoint</Application>
  <PresentationFormat>Widescreen</PresentationFormat>
  <Paragraphs>254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PowerPoint Presentation</vt:lpstr>
      <vt:lpstr>Outline</vt:lpstr>
      <vt:lpstr>Natural Question Generation</vt:lpstr>
      <vt:lpstr>Graph Neural Networks</vt:lpstr>
      <vt:lpstr>Problem Formulation of Question Generation</vt:lpstr>
      <vt:lpstr>Outline</vt:lpstr>
      <vt:lpstr>Related Work</vt:lpstr>
      <vt:lpstr>Related Work (cont’d)</vt:lpstr>
      <vt:lpstr>Related Work (cont’d)</vt:lpstr>
      <vt:lpstr>Motivation</vt:lpstr>
      <vt:lpstr>Contributions</vt:lpstr>
      <vt:lpstr>Outline</vt:lpstr>
      <vt:lpstr>Overall Model Architecture</vt:lpstr>
      <vt:lpstr>Deep Answer Alignment</vt:lpstr>
      <vt:lpstr>Deep Answer Alignment (cont’d)</vt:lpstr>
      <vt:lpstr>Deep Answer Alignment – Word Level</vt:lpstr>
      <vt:lpstr>Deep Answer Alignment – Contextual Level</vt:lpstr>
      <vt:lpstr>Generator – Passage Graph Construction</vt:lpstr>
      <vt:lpstr>Generator- Bidirectional Gated GNNs</vt:lpstr>
      <vt:lpstr>Bidirectional Graph2seq Generator (cont’d)</vt:lpstr>
      <vt:lpstr>Bidirectional Graph2seq Generator (cont’d)</vt:lpstr>
      <vt:lpstr>Hybrid Evaluator</vt:lpstr>
      <vt:lpstr>Outline</vt:lpstr>
      <vt:lpstr>Experimental Setup</vt:lpstr>
      <vt:lpstr>Automatic Evaluation Results</vt:lpstr>
      <vt:lpstr>Human Evaluation Results</vt:lpstr>
      <vt:lpstr>Ablation Study Results</vt:lpstr>
      <vt:lpstr>Case Study Results</vt:lpstr>
      <vt:lpstr>Outline</vt:lpstr>
      <vt:lpstr>Conclusion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Yu</dc:creator>
  <cp:lastModifiedBy>CHEN YU</cp:lastModifiedBy>
  <cp:revision>292</cp:revision>
  <dcterms:created xsi:type="dcterms:W3CDTF">2019-11-18T03:19:15Z</dcterms:created>
  <dcterms:modified xsi:type="dcterms:W3CDTF">2021-01-02T17:25:42Z</dcterms:modified>
</cp:coreProperties>
</file>