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49" r:id="rId1"/>
  </p:sldMasterIdLst>
  <p:notesMasterIdLst>
    <p:notesMasterId r:id="rId63"/>
  </p:notesMasterIdLst>
  <p:handoutMasterIdLst>
    <p:handoutMasterId r:id="rId64"/>
  </p:handoutMasterIdLst>
  <p:sldIdLst>
    <p:sldId id="266" r:id="rId2"/>
    <p:sldId id="267" r:id="rId3"/>
    <p:sldId id="311" r:id="rId4"/>
    <p:sldId id="312" r:id="rId5"/>
    <p:sldId id="313" r:id="rId6"/>
    <p:sldId id="286" r:id="rId7"/>
    <p:sldId id="289" r:id="rId8"/>
    <p:sldId id="320" r:id="rId9"/>
    <p:sldId id="268" r:id="rId10"/>
    <p:sldId id="359" r:id="rId11"/>
    <p:sldId id="360" r:id="rId12"/>
    <p:sldId id="361" r:id="rId13"/>
    <p:sldId id="272" r:id="rId14"/>
    <p:sldId id="269" r:id="rId15"/>
    <p:sldId id="270" r:id="rId16"/>
    <p:sldId id="271" r:id="rId17"/>
    <p:sldId id="294" r:id="rId18"/>
    <p:sldId id="314" r:id="rId19"/>
    <p:sldId id="315" r:id="rId20"/>
    <p:sldId id="319" r:id="rId21"/>
    <p:sldId id="317" r:id="rId22"/>
    <p:sldId id="285" r:id="rId23"/>
    <p:sldId id="273" r:id="rId24"/>
    <p:sldId id="302" r:id="rId25"/>
    <p:sldId id="274" r:id="rId26"/>
    <p:sldId id="276" r:id="rId27"/>
    <p:sldId id="287" r:id="rId28"/>
    <p:sldId id="291" r:id="rId29"/>
    <p:sldId id="292" r:id="rId30"/>
    <p:sldId id="293" r:id="rId31"/>
    <p:sldId id="299" r:id="rId32"/>
    <p:sldId id="300" r:id="rId33"/>
    <p:sldId id="321" r:id="rId34"/>
    <p:sldId id="322" r:id="rId35"/>
    <p:sldId id="325" r:id="rId36"/>
    <p:sldId id="326" r:id="rId37"/>
    <p:sldId id="327" r:id="rId38"/>
    <p:sldId id="328" r:id="rId39"/>
    <p:sldId id="275" r:id="rId40"/>
    <p:sldId id="290" r:id="rId41"/>
    <p:sldId id="278" r:id="rId42"/>
    <p:sldId id="277" r:id="rId43"/>
    <p:sldId id="295" r:id="rId44"/>
    <p:sldId id="296" r:id="rId45"/>
    <p:sldId id="297" r:id="rId46"/>
    <p:sldId id="298" r:id="rId47"/>
    <p:sldId id="301" r:id="rId48"/>
    <p:sldId id="310" r:id="rId49"/>
    <p:sldId id="279" r:id="rId50"/>
    <p:sldId id="303" r:id="rId51"/>
    <p:sldId id="304" r:id="rId52"/>
    <p:sldId id="305" r:id="rId53"/>
    <p:sldId id="306" r:id="rId54"/>
    <p:sldId id="282" r:id="rId55"/>
    <p:sldId id="283" r:id="rId56"/>
    <p:sldId id="284" r:id="rId57"/>
    <p:sldId id="307" r:id="rId58"/>
    <p:sldId id="308" r:id="rId59"/>
    <p:sldId id="309" r:id="rId60"/>
    <p:sldId id="280" r:id="rId61"/>
    <p:sldId id="281" r:id="rId62"/>
  </p:sldIdLst>
  <p:sldSz cx="9144000" cy="6858000" type="letter"/>
  <p:notesSz cx="6858000" cy="9028113"/>
  <p:embeddedFontLst>
    <p:embeddedFont>
      <p:font typeface="Cambria Math" panose="02040503050406030204" pitchFamily="18" charset="0"/>
      <p:regular r:id="rId65"/>
    </p:embeddedFont>
    <p:embeddedFont>
      <p:font typeface="Monotype Sorts" panose="020B0604020202020204"/>
      <p:regular r:id="rId66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pt-BR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EAEAEA"/>
    <a:srgbClr val="DDDDDD"/>
    <a:srgbClr val="4D4D4D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B5B15F-1232-44AE-8F5D-4906DE2DA47D}" v="4" dt="2023-06-05T04:35:00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91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542" y="-96"/>
      </p:cViewPr>
      <p:guideLst>
        <p:guide orient="horz" pos="28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2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Bastos De Paula" userId="ea3b8808-58fe-4fde-bf79-dea1702d2ab3" providerId="ADAL" clId="{2CB5B15F-1232-44AE-8F5D-4906DE2DA47D}"/>
    <pc:docChg chg="undo custSel addSld modSld">
      <pc:chgData name="Hugo Bastos De Paula" userId="ea3b8808-58fe-4fde-bf79-dea1702d2ab3" providerId="ADAL" clId="{2CB5B15F-1232-44AE-8F5D-4906DE2DA47D}" dt="2023-06-05T04:39:20.675" v="132" actId="6549"/>
      <pc:docMkLst>
        <pc:docMk/>
      </pc:docMkLst>
      <pc:sldChg chg="modSp mod">
        <pc:chgData name="Hugo Bastos De Paula" userId="ea3b8808-58fe-4fde-bf79-dea1702d2ab3" providerId="ADAL" clId="{2CB5B15F-1232-44AE-8F5D-4906DE2DA47D}" dt="2023-06-05T04:39:20.675" v="132" actId="6549"/>
        <pc:sldMkLst>
          <pc:docMk/>
          <pc:sldMk cId="1904595782" sldId="326"/>
        </pc:sldMkLst>
        <pc:spChg chg="mod">
          <ac:chgData name="Hugo Bastos De Paula" userId="ea3b8808-58fe-4fde-bf79-dea1702d2ab3" providerId="ADAL" clId="{2CB5B15F-1232-44AE-8F5D-4906DE2DA47D}" dt="2023-06-05T04:39:20.675" v="132" actId="6549"/>
          <ac:spMkLst>
            <pc:docMk/>
            <pc:sldMk cId="1904595782" sldId="326"/>
            <ac:spMk id="102403" creationId="{00000000-0000-0000-0000-000000000000}"/>
          </ac:spMkLst>
        </pc:spChg>
      </pc:sldChg>
      <pc:sldChg chg="modSp add mod">
        <pc:chgData name="Hugo Bastos De Paula" userId="ea3b8808-58fe-4fde-bf79-dea1702d2ab3" providerId="ADAL" clId="{2CB5B15F-1232-44AE-8F5D-4906DE2DA47D}" dt="2023-06-05T04:31:14.320" v="24" actId="108"/>
        <pc:sldMkLst>
          <pc:docMk/>
          <pc:sldMk cId="2353695125" sldId="359"/>
        </pc:sldMkLst>
        <pc:spChg chg="mod">
          <ac:chgData name="Hugo Bastos De Paula" userId="ea3b8808-58fe-4fde-bf79-dea1702d2ab3" providerId="ADAL" clId="{2CB5B15F-1232-44AE-8F5D-4906DE2DA47D}" dt="2023-06-05T04:31:14.320" v="24" actId="108"/>
          <ac:spMkLst>
            <pc:docMk/>
            <pc:sldMk cId="2353695125" sldId="359"/>
            <ac:spMk id="3" creationId="{00000000-0000-0000-0000-000000000000}"/>
          </ac:spMkLst>
        </pc:spChg>
      </pc:sldChg>
      <pc:sldChg chg="modSp add mod">
        <pc:chgData name="Hugo Bastos De Paula" userId="ea3b8808-58fe-4fde-bf79-dea1702d2ab3" providerId="ADAL" clId="{2CB5B15F-1232-44AE-8F5D-4906DE2DA47D}" dt="2023-06-05T04:35:06.329" v="88" actId="403"/>
        <pc:sldMkLst>
          <pc:docMk/>
          <pc:sldMk cId="588853630" sldId="360"/>
        </pc:sldMkLst>
        <pc:spChg chg="mod">
          <ac:chgData name="Hugo Bastos De Paula" userId="ea3b8808-58fe-4fde-bf79-dea1702d2ab3" providerId="ADAL" clId="{2CB5B15F-1232-44AE-8F5D-4906DE2DA47D}" dt="2023-06-05T04:35:06.329" v="88" actId="403"/>
          <ac:spMkLst>
            <pc:docMk/>
            <pc:sldMk cId="588853630" sldId="360"/>
            <ac:spMk id="3" creationId="{00000000-0000-0000-0000-000000000000}"/>
          </ac:spMkLst>
        </pc:spChg>
      </pc:sldChg>
      <pc:sldChg chg="modSp add mod">
        <pc:chgData name="Hugo Bastos De Paula" userId="ea3b8808-58fe-4fde-bf79-dea1702d2ab3" providerId="ADAL" clId="{2CB5B15F-1232-44AE-8F5D-4906DE2DA47D}" dt="2023-06-05T04:37:50.570" v="127" actId="113"/>
        <pc:sldMkLst>
          <pc:docMk/>
          <pc:sldMk cId="668174242" sldId="361"/>
        </pc:sldMkLst>
        <pc:spChg chg="mod">
          <ac:chgData name="Hugo Bastos De Paula" userId="ea3b8808-58fe-4fde-bf79-dea1702d2ab3" providerId="ADAL" clId="{2CB5B15F-1232-44AE-8F5D-4906DE2DA47D}" dt="2023-06-05T04:37:50.570" v="127" actId="113"/>
          <ac:spMkLst>
            <pc:docMk/>
            <pc:sldMk cId="668174242" sldId="361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154113" y="122238"/>
            <a:ext cx="180975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endParaRPr lang="pt-BR" sz="1200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260725" y="8502650"/>
            <a:ext cx="366713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fld id="{3B35769F-F782-4E54-8BC2-C7987CCA3D87}" type="slidenum">
              <a:rPr lang="pt-BR" sz="1200"/>
              <a:pPr/>
              <a:t>‹nº›</a:t>
            </a:fld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2998839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87838"/>
            <a:ext cx="5029200" cy="406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0"/>
            <a:r>
              <a:rPr lang="pt-BR" noProof="0"/>
              <a:t>Segundo nível</a:t>
            </a:r>
          </a:p>
          <a:p>
            <a:pPr lvl="0"/>
            <a:r>
              <a:rPr lang="pt-BR" noProof="0"/>
              <a:t>Terceiro nível</a:t>
            </a:r>
          </a:p>
          <a:p>
            <a:pPr lvl="0"/>
            <a:r>
              <a:rPr lang="pt-BR" noProof="0"/>
              <a:t>Quarto nível</a:t>
            </a:r>
          </a:p>
          <a:p>
            <a:pPr lvl="0"/>
            <a:r>
              <a:rPr lang="pt-BR" noProof="0"/>
              <a:t>Quinto nível</a:t>
            </a:r>
          </a:p>
        </p:txBody>
      </p:sp>
      <p:sp>
        <p:nvSpPr>
          <p:cNvPr id="399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76275"/>
            <a:ext cx="4516438" cy="3387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6709511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8229600" cy="11430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Clique para editar o estilo do título mestre</a:t>
            </a:r>
          </a:p>
        </p:txBody>
      </p:sp>
      <p:sp>
        <p:nvSpPr>
          <p:cNvPr id="19465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Clique para editar o estilo do subtítulo mestre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FFFFFF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96804FF-D101-4EBA-91C6-248C3C9A0C0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3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E6775-8089-4753-9BC6-E0731EBE3F08}" type="slidenum">
              <a:rPr lang="en-US"/>
              <a:pPr>
                <a:defRPr/>
              </a:pPr>
              <a:t>‹nº›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4485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34188" y="266700"/>
            <a:ext cx="2081212" cy="56769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90550" y="266700"/>
            <a:ext cx="6091238" cy="56769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5B45C-C235-4660-955A-2D94F46EDEC4}" type="slidenum">
              <a:rPr lang="en-US"/>
              <a:pPr>
                <a:defRPr/>
              </a:pPr>
              <a:t>‹nº›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7255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9C103-C31F-4147-BCD5-3A2F965054E4}" type="slidenum">
              <a:rPr lang="en-US"/>
              <a:pPr>
                <a:defRPr/>
              </a:pPr>
              <a:t>‹nº›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62109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3A68E-B9CB-42EC-90F2-3BD46706B586}" type="slidenum">
              <a:rPr lang="en-US"/>
              <a:pPr>
                <a:defRPr/>
              </a:pPr>
              <a:t>‹nº›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6037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790700"/>
            <a:ext cx="403860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76800" y="1790700"/>
            <a:ext cx="403860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D238E-90A5-4658-9216-4DB6D8FF5F4E}" type="slidenum">
              <a:rPr lang="en-US"/>
              <a:pPr>
                <a:defRPr/>
              </a:pPr>
              <a:t>‹nº›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4995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E7F53-F6F4-44BC-923B-829056B47390}" type="slidenum">
              <a:rPr lang="en-US"/>
              <a:pPr>
                <a:defRPr/>
              </a:pPr>
              <a:t>‹nº›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6980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103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67BAC-9082-4781-A5DA-5110472FBA71}" type="slidenum">
              <a:rPr lang="en-US"/>
              <a:pPr>
                <a:defRPr/>
              </a:pPr>
              <a:t>‹nº›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10527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6CFF2-8E49-4BFB-80F1-F41760E98369}" type="slidenum">
              <a:rPr lang="en-US"/>
              <a:pPr>
                <a:defRPr/>
              </a:pPr>
              <a:t>‹nº›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9045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EBAD2-1807-4FEC-B9C4-5EA432D3D2EC}" type="slidenum">
              <a:rPr lang="en-US"/>
              <a:pPr>
                <a:defRPr/>
              </a:pPr>
              <a:t>‹nº›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8351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A9862-E1F9-44F8-8DF5-FC0D78502E84}" type="slidenum">
              <a:rPr lang="en-US"/>
              <a:pPr>
                <a:defRPr/>
              </a:pPr>
              <a:t>‹nº›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49161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31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66700"/>
            <a:ext cx="8520112" cy="11049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 estilo do título mestre</a:t>
            </a:r>
          </a:p>
        </p:txBody>
      </p:sp>
      <p:sp>
        <p:nvSpPr>
          <p:cNvPr id="1027" name="Rectangle 10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557338"/>
            <a:ext cx="8520112" cy="475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  <p:sp>
        <p:nvSpPr>
          <p:cNvPr id="18442" name="Rectangle 103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438900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43" name="Rectangle 103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j-lt"/>
              </a:defRPr>
            </a:lvl1pPr>
          </a:lstStyle>
          <a:p>
            <a:pPr>
              <a:defRPr/>
            </a:pPr>
            <a:fld id="{7246A199-04C4-403D-99D8-B105279848BA}" type="slidenum">
              <a:rPr lang="en-US"/>
              <a:pPr>
                <a:defRPr/>
              </a:pPr>
              <a:t>‹nº›</a:t>
            </a:fld>
            <a:endParaRPr lang="en-US" sz="1400"/>
          </a:p>
        </p:txBody>
      </p:sp>
      <p:sp>
        <p:nvSpPr>
          <p:cNvPr id="1030" name="Line 1036"/>
          <p:cNvSpPr>
            <a:spLocks noChangeShapeType="1"/>
          </p:cNvSpPr>
          <p:nvPr/>
        </p:nvSpPr>
        <p:spPr bwMode="auto">
          <a:xfrm>
            <a:off x="395288" y="1449388"/>
            <a:ext cx="8520112" cy="0"/>
          </a:xfrm>
          <a:prstGeom prst="line">
            <a:avLst/>
          </a:prstGeom>
          <a:noFill/>
          <a:ln w="95250" cmpd="thickThin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Programação Funcional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motivacional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Escrever apenas o que é alterado de um comando para outro.</a:t>
            </a:r>
          </a:p>
          <a:p>
            <a:pPr marL="400050" lvl="1" indent="0">
              <a:buNone/>
            </a:pPr>
            <a:endParaRPr lang="pt-BR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putStrLn</a:t>
            </a:r>
            <a:r>
              <a:rPr 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"Eu gostaria de macarrão. "</a:t>
            </a:r>
          </a:p>
          <a:p>
            <a:pPr marL="0" indent="0">
              <a:buNone/>
            </a:pPr>
            <a:r>
              <a:rPr lang="pt-B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putStrLn</a:t>
            </a:r>
            <a:r>
              <a:rPr 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"Eu gostaria de torta de maçã."  </a:t>
            </a:r>
          </a:p>
          <a:p>
            <a:pPr marL="0" indent="0">
              <a:buNone/>
            </a:pPr>
            <a:endParaRPr lang="pt-BR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chef :: </a:t>
            </a:r>
            <a:r>
              <a:rPr lang="pt-B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pt-B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pt-BR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chef comida =  </a:t>
            </a:r>
            <a:r>
              <a:rPr lang="pt-BR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"Eu gostaria de " </a:t>
            </a:r>
            <a:r>
              <a:rPr 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 comida ++ </a:t>
            </a:r>
            <a:r>
              <a:rPr lang="pt-BR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</a:p>
          <a:p>
            <a:pPr marL="0" indent="0">
              <a:buNone/>
            </a:pPr>
            <a:endParaRPr lang="pt-BR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putStrLn</a:t>
            </a:r>
            <a:r>
              <a:rPr 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(chef </a:t>
            </a:r>
            <a:r>
              <a:rPr lang="pt-BR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"moqueca"</a:t>
            </a:r>
            <a:r>
              <a:rPr 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3261749-DF67-4513-B6AF-3F5C004DB0C5}"/>
              </a:ext>
            </a:extLst>
          </p:cNvPr>
          <p:cNvSpPr/>
          <p:nvPr/>
        </p:nvSpPr>
        <p:spPr>
          <a:xfrm>
            <a:off x="-14477" y="6581001"/>
            <a:ext cx="5795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Adaptado de John R. Woodward. </a:t>
            </a:r>
            <a:r>
              <a:rPr lang="en-US" sz="1200" i="1" dirty="0"/>
              <a:t>Introduction to Functional Programming (Python)</a:t>
            </a:r>
            <a:endParaRPr lang="pt-BR" sz="1200" i="1" dirty="0"/>
          </a:p>
        </p:txBody>
      </p:sp>
    </p:spTree>
    <p:extLst>
      <p:ext uri="{BB962C8B-B14F-4D97-AF65-F5344CB8AC3E}">
        <p14:creationId xmlns:p14="http://schemas.microsoft.com/office/powerpoint/2010/main" val="2353695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motivacional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1557338"/>
            <a:ext cx="8520112" cy="5033962"/>
          </a:xfrm>
        </p:spPr>
        <p:txBody>
          <a:bodyPr/>
          <a:lstStyle/>
          <a:p>
            <a:r>
              <a:rPr lang="pt-BR" dirty="0"/>
              <a:t>Escrever apenas o que é alterado de um comando para outro.</a:t>
            </a:r>
          </a:p>
          <a:p>
            <a:pPr marL="400050" lvl="1" indent="0">
              <a:buNone/>
            </a:pPr>
            <a:r>
              <a:rPr lang="pt-BR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colocarNaPanela</a:t>
            </a:r>
            <a:r>
              <a:rPr lang="pt-B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pt-BR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pt-BR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pt-BR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pt-BR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colocarNaPanela</a:t>
            </a:r>
            <a:r>
              <a:rPr lang="pt-B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comida =</a:t>
            </a:r>
          </a:p>
          <a:p>
            <a:pPr marL="400050" lvl="1" indent="0">
              <a:buNone/>
            </a:pPr>
            <a:r>
              <a:rPr lang="pt-B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8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"Colocar na panela " </a:t>
            </a:r>
            <a:r>
              <a:rPr lang="pt-B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 comida ++ </a:t>
            </a:r>
            <a:r>
              <a:rPr lang="pt-BR" sz="18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 "</a:t>
            </a:r>
          </a:p>
          <a:p>
            <a:pPr marL="400050" lvl="1" indent="0">
              <a:buNone/>
            </a:pPr>
            <a:r>
              <a:rPr lang="pt-B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misturar :: </a:t>
            </a:r>
            <a:r>
              <a:rPr lang="pt-BR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pt-BR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pt-BR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pt-B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misturar comida =</a:t>
            </a:r>
          </a:p>
          <a:p>
            <a:pPr marL="400050" lvl="1" indent="0">
              <a:buNone/>
            </a:pPr>
            <a:r>
              <a:rPr lang="pt-B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8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"Misturar " </a:t>
            </a:r>
            <a:r>
              <a:rPr lang="pt-B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 comida ++ </a:t>
            </a:r>
            <a:r>
              <a:rPr lang="pt-BR" sz="18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 "</a:t>
            </a:r>
          </a:p>
          <a:p>
            <a:pPr marL="400050" lvl="1" indent="0">
              <a:buNone/>
            </a:pPr>
            <a:r>
              <a:rPr lang="pt-BR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putStrLn</a:t>
            </a:r>
            <a:r>
              <a:rPr lang="pt-B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"Pegar o peixe. "</a:t>
            </a:r>
          </a:p>
          <a:p>
            <a:pPr marL="400050" lvl="1" indent="0">
              <a:buNone/>
            </a:pPr>
            <a:r>
              <a:rPr lang="pt-BR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putStrLn</a:t>
            </a:r>
            <a:r>
              <a:rPr lang="pt-B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colocarNaPanela</a:t>
            </a:r>
            <a:r>
              <a:rPr lang="pt-B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"peixe"</a:t>
            </a:r>
            <a:r>
              <a:rPr lang="pt-B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pt-BR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putStrLn</a:t>
            </a:r>
            <a:r>
              <a:rPr lang="pt-B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colocarNaPanela</a:t>
            </a:r>
            <a:r>
              <a:rPr lang="pt-B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"agua"</a:t>
            </a:r>
            <a:r>
              <a:rPr lang="pt-B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pt-BR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putStrLn</a:t>
            </a:r>
            <a:r>
              <a:rPr lang="pt-B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"Pegar o frango."</a:t>
            </a:r>
          </a:p>
          <a:p>
            <a:pPr marL="400050" lvl="1" indent="0">
              <a:buNone/>
            </a:pPr>
            <a:r>
              <a:rPr lang="pt-BR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putStrLn</a:t>
            </a:r>
            <a:r>
              <a:rPr lang="pt-B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(misturar </a:t>
            </a:r>
            <a:r>
              <a:rPr lang="pt-BR" sz="18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"frango"</a:t>
            </a:r>
            <a:r>
              <a:rPr lang="pt-B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pt-BR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putStrLn</a:t>
            </a:r>
            <a:r>
              <a:rPr lang="pt-B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(misturar </a:t>
            </a:r>
            <a:r>
              <a:rPr lang="pt-BR" sz="18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"coco"</a:t>
            </a:r>
            <a:r>
              <a:rPr lang="pt-B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853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motivacional: a abstração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Neste caso, estamos pegando um objeto: peixe ou frango.</a:t>
            </a:r>
          </a:p>
          <a:p>
            <a:r>
              <a:rPr lang="pt-BR" dirty="0"/>
              <a:t>Repetindo uma ação duas vezes:</a:t>
            </a:r>
          </a:p>
          <a:p>
            <a:pPr lvl="1"/>
            <a:r>
              <a:rPr lang="pt-BR" dirty="0" err="1"/>
              <a:t>colocarNaPanela</a:t>
            </a:r>
            <a:endParaRPr lang="pt-BR" dirty="0"/>
          </a:p>
          <a:p>
            <a:pPr lvl="1"/>
            <a:r>
              <a:rPr lang="pt-BR" dirty="0"/>
              <a:t>misturar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cozinhar :: </a:t>
            </a:r>
            <a:r>
              <a:rPr lang="pt-B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pt-B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</a:t>
            </a:r>
            <a:r>
              <a:rPr lang="pt-B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pt-B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pt-B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pt-BR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cozinhar ingred1 ingred2 procedimento =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"Pegar o " </a:t>
            </a:r>
            <a:r>
              <a:rPr lang="pt-B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 ingred1 ++ </a:t>
            </a:r>
            <a:r>
              <a:rPr lang="pt-BR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".\n"</a:t>
            </a:r>
            <a:r>
              <a:rPr lang="pt-B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++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(procedimento ingred1) ++ </a:t>
            </a:r>
            <a:r>
              <a:rPr lang="pt-BR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pt-B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++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(procedimento ingred2)</a:t>
            </a:r>
          </a:p>
          <a:p>
            <a:pPr marL="0" indent="0">
              <a:buNone/>
            </a:pPr>
            <a:r>
              <a:rPr lang="pt-B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putStrLn</a:t>
            </a:r>
            <a:r>
              <a:rPr lang="pt-B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(cozinhar </a:t>
            </a:r>
            <a:r>
              <a:rPr lang="pt-BR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"peixe" "agua" </a:t>
            </a:r>
            <a:r>
              <a:rPr lang="pt-B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colocarNaPanela</a:t>
            </a:r>
            <a:r>
              <a:rPr lang="pt-B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putStrLn</a:t>
            </a:r>
            <a:r>
              <a:rPr lang="pt-B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(cozinhar </a:t>
            </a:r>
            <a:r>
              <a:rPr lang="pt-BR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"frango" "coco" </a:t>
            </a:r>
            <a:r>
              <a:rPr lang="pt-B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misturar)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8174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Conceitos Fundamentais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90700"/>
            <a:ext cx="8229600" cy="4518025"/>
          </a:xfrm>
        </p:spPr>
        <p:txBody>
          <a:bodyPr/>
          <a:lstStyle/>
          <a:p>
            <a:r>
              <a:rPr lang="pt-BR" sz="2400" b="1" dirty="0"/>
              <a:t>Definição de função</a:t>
            </a:r>
            <a:r>
              <a:rPr lang="pt-BR" sz="2400" dirty="0"/>
              <a:t>: descreve como um valor é computado a partir de seus parâmetros formais</a:t>
            </a:r>
          </a:p>
          <a:p>
            <a:r>
              <a:rPr lang="pt-BR" sz="2400" b="1" dirty="0"/>
              <a:t>Aplicação de função</a:t>
            </a:r>
            <a:r>
              <a:rPr lang="pt-BR" sz="2400" dirty="0"/>
              <a:t>: é uma chamada a uma função definida utilizando parâmetros reais</a:t>
            </a:r>
          </a:p>
          <a:p>
            <a:r>
              <a:rPr lang="pt-BR" sz="2400" b="1" dirty="0"/>
              <a:t>Transparência referencial</a:t>
            </a:r>
            <a:r>
              <a:rPr lang="pt-BR" sz="2400" dirty="0"/>
              <a:t>: propriedade onde o valor de uma função depende apenas do valor de seus argumentos</a:t>
            </a:r>
          </a:p>
          <a:p>
            <a:pPr lvl="1"/>
            <a:r>
              <a:rPr lang="pt-BR" sz="2000" dirty="0"/>
              <a:t>Concorrência</a:t>
            </a:r>
          </a:p>
          <a:p>
            <a:pPr lvl="1"/>
            <a:r>
              <a:rPr lang="pt-BR" sz="2000" dirty="0" err="1"/>
              <a:t>mdc</a:t>
            </a:r>
            <a:r>
              <a:rPr lang="pt-BR" sz="2000" dirty="0"/>
              <a:t> possui transparência referencial</a:t>
            </a:r>
          </a:p>
          <a:p>
            <a:pPr lvl="1"/>
            <a:r>
              <a:rPr lang="pt-BR" sz="2000" dirty="0" err="1"/>
              <a:t>rand</a:t>
            </a:r>
            <a:r>
              <a:rPr lang="pt-BR" sz="2000" dirty="0"/>
              <a:t> não possui transparência referencial (depende do estado da máquina e da última chamada a si mesma)</a:t>
            </a:r>
          </a:p>
          <a:p>
            <a:pPr marL="0" indent="0">
              <a:buNone/>
            </a:pPr>
            <a:endParaRPr lang="pt-BR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Principais Linguagens Funcionais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LISP (John McCarthy, 1960)</a:t>
            </a:r>
            <a:endParaRPr lang="pt-BR" sz="3200"/>
          </a:p>
          <a:p>
            <a:pPr lvl="1"/>
            <a:r>
              <a:rPr lang="pt-BR" sz="2800"/>
              <a:t>Escopo dinâmico e coleta de lixo</a:t>
            </a:r>
          </a:p>
          <a:p>
            <a:pPr lvl="1"/>
            <a:r>
              <a:rPr lang="pt-BR" sz="2800"/>
              <a:t>Diversão extensões: CLOS, Scheme etc</a:t>
            </a:r>
          </a:p>
          <a:p>
            <a:pPr lvl="1"/>
            <a:r>
              <a:rPr lang="pt-BR" sz="2800"/>
              <a:t>Principal uso: inteligência artificial</a:t>
            </a:r>
          </a:p>
          <a:p>
            <a:r>
              <a:rPr lang="pt-BR"/>
              <a:t>APL (Kenneth Iverson, 1962)</a:t>
            </a:r>
          </a:p>
          <a:p>
            <a:pPr lvl="1"/>
            <a:r>
              <a:rPr lang="pt-BR" sz="2800"/>
              <a:t>Não é puramente funcional (possui atribuição)</a:t>
            </a:r>
          </a:p>
          <a:p>
            <a:pPr lvl="1"/>
            <a:r>
              <a:rPr lang="pt-BR" sz="2800"/>
              <a:t>Principal tipo de dados: matrizes</a:t>
            </a:r>
          </a:p>
          <a:p>
            <a:pPr lvl="1"/>
            <a:r>
              <a:rPr lang="pt-BR" sz="2800"/>
              <a:t>Principal uso: avaliação de expressões</a:t>
            </a:r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Principais Linguagens Funcionais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ML (Robin </a:t>
            </a:r>
            <a:r>
              <a:rPr lang="pt-BR" dirty="0" err="1"/>
              <a:t>Milner</a:t>
            </a:r>
            <a:r>
              <a:rPr lang="pt-BR" dirty="0"/>
              <a:t>, 1979)</a:t>
            </a:r>
          </a:p>
          <a:p>
            <a:pPr lvl="1"/>
            <a:r>
              <a:rPr lang="pt-BR" sz="2800" dirty="0"/>
              <a:t>Polimorfismo e sistema de tipos forte</a:t>
            </a:r>
          </a:p>
          <a:p>
            <a:pPr lvl="1"/>
            <a:r>
              <a:rPr lang="pt-BR" sz="2800" dirty="0"/>
              <a:t>Modularização e suporte a TAD</a:t>
            </a:r>
          </a:p>
          <a:p>
            <a:pPr lvl="1"/>
            <a:r>
              <a:rPr lang="pt-BR" sz="2800" dirty="0"/>
              <a:t>Não é puramente funcional</a:t>
            </a:r>
          </a:p>
          <a:p>
            <a:r>
              <a:rPr lang="pt-BR" dirty="0"/>
              <a:t>Miranda (David Turner, 1986)</a:t>
            </a:r>
          </a:p>
          <a:p>
            <a:pPr lvl="1"/>
            <a:r>
              <a:rPr lang="pt-BR" sz="2800" dirty="0"/>
              <a:t>Similar a ML, porém com avaliação </a:t>
            </a:r>
            <a:r>
              <a:rPr lang="pt-BR" sz="2800" i="1" dirty="0" err="1"/>
              <a:t>lazy</a:t>
            </a:r>
            <a:endParaRPr lang="pt-BR" dirty="0"/>
          </a:p>
          <a:p>
            <a:r>
              <a:rPr lang="pt-BR" dirty="0"/>
              <a:t>Haskell (S. Peyton Jones &amp; P. </a:t>
            </a:r>
            <a:r>
              <a:rPr lang="pt-BR" dirty="0" err="1"/>
              <a:t>Wadler</a:t>
            </a:r>
            <a:r>
              <a:rPr lang="pt-BR" dirty="0"/>
              <a:t>, 1992)</a:t>
            </a:r>
          </a:p>
          <a:p>
            <a:pPr lvl="1"/>
            <a:r>
              <a:rPr lang="pt-BR" sz="2800" dirty="0"/>
              <a:t>Puramente funcional</a:t>
            </a:r>
          </a:p>
          <a:p>
            <a:pPr lvl="1"/>
            <a:r>
              <a:rPr lang="pt-BR" sz="2800" dirty="0"/>
              <a:t>Avaliação </a:t>
            </a:r>
            <a:r>
              <a:rPr lang="pt-BR" sz="2800" i="1" dirty="0" err="1"/>
              <a:t>lazy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Principais Aplicações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229600" cy="4038600"/>
          </a:xfrm>
        </p:spPr>
        <p:txBody>
          <a:bodyPr/>
          <a:lstStyle/>
          <a:p>
            <a:r>
              <a:rPr lang="pt-BR" dirty="0"/>
              <a:t>LISP</a:t>
            </a:r>
          </a:p>
          <a:p>
            <a:pPr lvl="1"/>
            <a:r>
              <a:rPr lang="pt-BR" sz="2800" dirty="0"/>
              <a:t>Diversas aplicações em IA</a:t>
            </a:r>
          </a:p>
          <a:p>
            <a:pPr lvl="1"/>
            <a:r>
              <a:rPr lang="pt-BR" sz="2800" dirty="0" err="1"/>
              <a:t>Emacs</a:t>
            </a:r>
            <a:r>
              <a:rPr lang="pt-BR" sz="2800" dirty="0"/>
              <a:t> (editor de textos) </a:t>
            </a:r>
          </a:p>
          <a:p>
            <a:pPr lvl="1"/>
            <a:r>
              <a:rPr lang="pt-BR" sz="2800" dirty="0" err="1"/>
              <a:t>Macsyma</a:t>
            </a:r>
            <a:r>
              <a:rPr lang="pt-BR" sz="2800" dirty="0"/>
              <a:t> (cálculos simbólicos)</a:t>
            </a:r>
          </a:p>
          <a:p>
            <a:r>
              <a:rPr lang="pt-BR" sz="3200" dirty="0" err="1"/>
              <a:t>Erlang</a:t>
            </a:r>
            <a:r>
              <a:rPr lang="pt-BR" sz="3200" dirty="0"/>
              <a:t>: telecomunicações (Ericsson)</a:t>
            </a:r>
          </a:p>
          <a:p>
            <a:r>
              <a:rPr lang="pt-BR" sz="3200" dirty="0"/>
              <a:t>Haskell: compilador GHC</a:t>
            </a:r>
          </a:p>
          <a:p>
            <a:r>
              <a:rPr lang="pt-BR" sz="3200" dirty="0"/>
              <a:t>ML: servidor Web, provadores de teorema </a:t>
            </a:r>
            <a:r>
              <a:rPr lang="pt-BR" sz="3200" dirty="0" err="1"/>
              <a:t>etc</a:t>
            </a:r>
            <a:endParaRPr lang="pt-BR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Utilização industrial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790700"/>
            <a:ext cx="8229600" cy="4591050"/>
          </a:xfrm>
        </p:spPr>
        <p:txBody>
          <a:bodyPr/>
          <a:lstStyle/>
          <a:p>
            <a:r>
              <a:rPr lang="pt-BR" sz="2000" b="1" dirty="0" err="1"/>
              <a:t>Erlang</a:t>
            </a:r>
            <a:r>
              <a:rPr lang="pt-BR" sz="2000" dirty="0"/>
              <a:t>:	linguagem funcional desenvolvida na Ericsson para aplicações em telecomunicações; </a:t>
            </a:r>
            <a:r>
              <a:rPr lang="pt-BR" sz="2000" dirty="0" err="1"/>
              <a:t>Facebook</a:t>
            </a:r>
            <a:r>
              <a:rPr lang="pt-BR" sz="2000" dirty="0"/>
              <a:t> (</a:t>
            </a:r>
            <a:r>
              <a:rPr lang="pt-BR" sz="2000" dirty="0" err="1"/>
              <a:t>Facebook</a:t>
            </a:r>
            <a:r>
              <a:rPr lang="pt-BR" sz="2000" dirty="0"/>
              <a:t> chat </a:t>
            </a:r>
            <a:r>
              <a:rPr lang="pt-BR" sz="2000" dirty="0" err="1"/>
              <a:t>backend</a:t>
            </a:r>
            <a:r>
              <a:rPr lang="pt-BR" sz="2000" dirty="0"/>
              <a:t>); </a:t>
            </a:r>
            <a:r>
              <a:rPr lang="pt-BR" sz="2000" dirty="0" err="1"/>
              <a:t>Process-one</a:t>
            </a:r>
            <a:r>
              <a:rPr lang="pt-BR" sz="2000" dirty="0"/>
              <a:t> (</a:t>
            </a:r>
            <a:r>
              <a:rPr lang="pt-BR" sz="2000" dirty="0" err="1"/>
              <a:t>Jabber</a:t>
            </a:r>
            <a:r>
              <a:rPr lang="pt-BR" sz="2000" dirty="0"/>
              <a:t> </a:t>
            </a:r>
            <a:r>
              <a:rPr lang="pt-BR" sz="2000" dirty="0" err="1"/>
              <a:t>Messaging</a:t>
            </a:r>
            <a:r>
              <a:rPr lang="pt-BR" sz="2000" dirty="0"/>
              <a:t>).</a:t>
            </a:r>
          </a:p>
          <a:p>
            <a:r>
              <a:rPr lang="pt-BR" sz="2000" b="1" dirty="0"/>
              <a:t>Scala</a:t>
            </a:r>
            <a:r>
              <a:rPr lang="pt-BR" sz="2000" dirty="0"/>
              <a:t>:	linguagem híbrida (</a:t>
            </a:r>
            <a:r>
              <a:rPr lang="pt-BR" sz="2000" dirty="0" err="1"/>
              <a:t>funcional+objetos</a:t>
            </a:r>
            <a:r>
              <a:rPr lang="pt-BR" sz="2000" dirty="0"/>
              <a:t>) para a JVM (usada no </a:t>
            </a:r>
            <a:r>
              <a:rPr lang="pt-BR" sz="2000" dirty="0" err="1"/>
              <a:t>Twitter</a:t>
            </a:r>
            <a:r>
              <a:rPr lang="pt-BR" sz="2000" dirty="0"/>
              <a:t>, </a:t>
            </a:r>
            <a:r>
              <a:rPr lang="pt-BR" sz="2000" dirty="0" err="1"/>
              <a:t>LinkedIn</a:t>
            </a:r>
            <a:r>
              <a:rPr lang="pt-BR" sz="2000" dirty="0"/>
              <a:t>, Novell, Siemens)</a:t>
            </a:r>
          </a:p>
          <a:p>
            <a:r>
              <a:rPr lang="pt-BR" sz="2000" b="1" dirty="0"/>
              <a:t>C# 3.0</a:t>
            </a:r>
            <a:r>
              <a:rPr lang="pt-BR" sz="2000" dirty="0"/>
              <a:t>:	suporta extensões para programação funcional</a:t>
            </a:r>
          </a:p>
          <a:p>
            <a:r>
              <a:rPr lang="pt-BR" sz="2000" b="1" dirty="0"/>
              <a:t>F#:</a:t>
            </a:r>
            <a:r>
              <a:rPr lang="pt-BR" sz="2000" dirty="0"/>
              <a:t>		linguagem para .NET desenvolvida na Microsoft</a:t>
            </a:r>
          </a:p>
          <a:p>
            <a:r>
              <a:rPr lang="pt-BR" sz="2000" b="1" dirty="0"/>
              <a:t>Haskell</a:t>
            </a:r>
            <a:r>
              <a:rPr lang="pt-BR" sz="2000" dirty="0"/>
              <a:t>:	usado na </a:t>
            </a:r>
            <a:r>
              <a:rPr lang="pt-BR" sz="2000" dirty="0" err="1"/>
              <a:t>Galois</a:t>
            </a:r>
            <a:r>
              <a:rPr lang="pt-BR" sz="2000" dirty="0"/>
              <a:t> para desenvolver software crítico (http://galois.com)</a:t>
            </a:r>
          </a:p>
          <a:p>
            <a:r>
              <a:rPr lang="pt-BR" sz="2000" b="1" dirty="0"/>
              <a:t>Haskell</a:t>
            </a:r>
            <a:r>
              <a:rPr lang="pt-BR" sz="2000" dirty="0"/>
              <a:t> e </a:t>
            </a:r>
            <a:r>
              <a:rPr lang="pt-BR" sz="2000" b="1" dirty="0" err="1"/>
              <a:t>O'Caml</a:t>
            </a:r>
            <a:r>
              <a:rPr lang="pt-BR" sz="2000" dirty="0"/>
              <a:t> usados na indústria financeira: </a:t>
            </a:r>
            <a:r>
              <a:rPr lang="pt-BR" sz="2000" dirty="0" err="1"/>
              <a:t>Credit</a:t>
            </a:r>
            <a:r>
              <a:rPr lang="pt-BR" sz="2000" dirty="0"/>
              <a:t> </a:t>
            </a:r>
            <a:r>
              <a:rPr lang="pt-BR" sz="2000" dirty="0" err="1"/>
              <a:t>Suisse</a:t>
            </a:r>
            <a:r>
              <a:rPr lang="pt-BR" sz="2000" dirty="0"/>
              <a:t>, Barclays, </a:t>
            </a:r>
            <a:r>
              <a:rPr lang="pt-BR" sz="2000" dirty="0" err="1"/>
              <a:t>Jane's</a:t>
            </a:r>
            <a:r>
              <a:rPr lang="pt-BR" sz="2000" dirty="0"/>
              <a:t> Street Capital, ABN AMRO Bank.</a:t>
            </a:r>
          </a:p>
          <a:p>
            <a:r>
              <a:rPr lang="pt-BR" sz="2000" dirty="0"/>
              <a:t>Muitos casos de sucesso: http://www.cufp.org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Haskell</a:t>
            </a: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b="1" dirty="0"/>
              <a:t>Haskell</a:t>
            </a:r>
            <a:r>
              <a:rPr lang="pt-BR" altLang="pt-BR" dirty="0"/>
              <a:t>: é uma linguagem puramente funcional desenvolvida no final da década de 80.</a:t>
            </a:r>
          </a:p>
          <a:p>
            <a:pPr lvl="1"/>
            <a:r>
              <a:rPr lang="pt-BR" altLang="pt-BR" dirty="0"/>
              <a:t>seu último padrão é o Haskell 2010.</a:t>
            </a:r>
          </a:p>
          <a:p>
            <a:r>
              <a:rPr lang="pt-BR" altLang="pt-BR" dirty="0"/>
              <a:t>É construído com base em linguagens funcionais </a:t>
            </a:r>
            <a:r>
              <a:rPr lang="pt-BR" altLang="pt-BR" i="1" dirty="0" err="1"/>
              <a:t>lazy</a:t>
            </a:r>
            <a:r>
              <a:rPr lang="pt-BR" altLang="pt-BR" dirty="0"/>
              <a:t> (com avaliação tardia).</a:t>
            </a:r>
          </a:p>
          <a:p>
            <a:r>
              <a:rPr lang="pt-BR" altLang="pt-BR" dirty="0"/>
              <a:t>Contém um conjunto de características inovadoras, como sobrecarga de funções e um mecanismo chamado de </a:t>
            </a:r>
            <a:r>
              <a:rPr lang="pt-BR" altLang="pt-BR" b="1" i="1" dirty="0" err="1"/>
              <a:t>monads</a:t>
            </a:r>
            <a:r>
              <a:rPr lang="pt-BR" altLang="pt-BR" dirty="0"/>
              <a:t>, para tratar de efeitos colaterais, como no caso de I/O (entrada/saída).</a:t>
            </a:r>
          </a:p>
        </p:txBody>
      </p:sp>
    </p:spTree>
    <p:extLst>
      <p:ext uri="{BB962C8B-B14F-4D97-AF65-F5344CB8AC3E}">
        <p14:creationId xmlns:p14="http://schemas.microsoft.com/office/powerpoint/2010/main" val="4289035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Elementos do Haskell</a:t>
            </a:r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Sintaxe semelhante à linguagem ML.</a:t>
            </a:r>
          </a:p>
          <a:p>
            <a:pPr lvl="1"/>
            <a:r>
              <a:rPr lang="pt-BR" altLang="pt-BR" dirty="0"/>
              <a:t>Utiliza layout com indentação e formatação de linhas para resolver ambiguidades.</a:t>
            </a:r>
          </a:p>
          <a:p>
            <a:r>
              <a:rPr lang="pt-BR" altLang="pt-BR" dirty="0"/>
              <a:t>Haskell suporta funções </a:t>
            </a:r>
            <a:r>
              <a:rPr lang="pt-BR" altLang="pt-BR" i="1" dirty="0" err="1"/>
              <a:t>curry</a:t>
            </a:r>
            <a:r>
              <a:rPr lang="pt-BR" altLang="pt-BR" dirty="0"/>
              <a:t>, com todos seus operadores implementados com </a:t>
            </a:r>
            <a:r>
              <a:rPr lang="pt-BR" altLang="pt-BR" i="1" dirty="0" err="1"/>
              <a:t>curry</a:t>
            </a:r>
            <a:r>
              <a:rPr lang="pt-BR" altLang="pt-BR" dirty="0"/>
              <a:t>.</a:t>
            </a:r>
          </a:p>
          <a:p>
            <a:r>
              <a:rPr lang="pt-BR" altLang="pt-BR" dirty="0"/>
              <a:t>Exemplo:</a:t>
            </a:r>
          </a:p>
          <a:p>
            <a:pPr lvl="1"/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adiciona(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) = x + y</a:t>
            </a:r>
          </a:p>
          <a:p>
            <a:pPr lvl="1"/>
            <a:r>
              <a:rPr lang="pt-BR" altLang="pt-BR" dirty="0"/>
              <a:t>Se adiciona é do tipo </a:t>
            </a:r>
            <a:r>
              <a:rPr lang="pt-BR" altLang="pt-BR" i="1" dirty="0" err="1"/>
              <a:t>curry</a:t>
            </a:r>
            <a:r>
              <a:rPr lang="pt-BR" altLang="pt-BR" i="1" dirty="0"/>
              <a:t>, </a:t>
            </a:r>
            <a:endParaRPr lang="pt-BR" altLang="pt-BR" dirty="0"/>
          </a:p>
          <a:p>
            <a:pPr lvl="1"/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adiciona(5)</a:t>
            </a:r>
            <a:r>
              <a:rPr lang="pt-BR" altLang="pt-BR" b="1" dirty="0"/>
              <a:t> </a:t>
            </a:r>
            <a:r>
              <a:rPr lang="pt-BR" altLang="pt-BR" dirty="0"/>
              <a:t>retornará uma função anônima, </a:t>
            </a:r>
            <a:br>
              <a:rPr lang="pt-BR" altLang="pt-BR" dirty="0"/>
            </a:b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5(y) = 5 + y</a:t>
            </a:r>
          </a:p>
        </p:txBody>
      </p:sp>
    </p:spTree>
    <p:extLst>
      <p:ext uri="{BB962C8B-B14F-4D97-AF65-F5344CB8AC3E}">
        <p14:creationId xmlns:p14="http://schemas.microsoft.com/office/powerpoint/2010/main" val="263339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Programas como funções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programa é a descrição de uma computação específica.</a:t>
            </a:r>
          </a:p>
          <a:p>
            <a:r>
              <a:rPr lang="pt-BR" dirty="0"/>
              <a:t>Se ignorarmos o “como” fazer e focarmos no resultado, ou no “o que” representa essa computação, então o programa se torna uma caixa preta virtual que transforma entradas em saídas.</a:t>
            </a:r>
          </a:p>
          <a:p>
            <a:pPr lvl="1"/>
            <a:r>
              <a:rPr lang="pt-BR" dirty="0"/>
              <a:t>Dessa forma, um programa será essencialmente equivalente a uma função matemática.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Elementos do Haskell</a:t>
            </a:r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b="1" dirty="0"/>
              <a:t>Construção </a:t>
            </a:r>
            <a:r>
              <a:rPr lang="pt-BR" altLang="pt-BR" b="1" dirty="0" err="1"/>
              <a:t>Section</a:t>
            </a:r>
            <a:r>
              <a:rPr lang="pt-BR" altLang="pt-BR" b="1" dirty="0"/>
              <a:t> (secção):</a:t>
            </a:r>
            <a:r>
              <a:rPr lang="pt-BR" altLang="pt-BR" dirty="0"/>
              <a:t> permite a um operador binário ser aplicado parcialmente a cada um dos seus argumentos utilizando parêntesis.</a:t>
            </a:r>
          </a:p>
          <a:p>
            <a:r>
              <a:rPr lang="pt-BR" altLang="pt-BR" dirty="0"/>
              <a:t>Exemplos:  </a:t>
            </a:r>
          </a:p>
          <a:p>
            <a:pPr lvl="1"/>
            <a:r>
              <a:rPr lang="pt-BR" altLang="pt-BR" dirty="0">
                <a:latin typeface="Courier New" pitchFamily="49" charset="0"/>
                <a:cs typeface="Courier New" pitchFamily="49" charset="0"/>
              </a:rPr>
              <a:t>mais2 = (2 +) </a:t>
            </a:r>
            <a:r>
              <a:rPr lang="pt-BR" altLang="pt-BR" dirty="0"/>
              <a:t>define uma função que adiciona 2 a seu argumento à esquerda.</a:t>
            </a:r>
          </a:p>
          <a:p>
            <a:pPr lvl="1"/>
            <a:r>
              <a:rPr lang="pt-BR" altLang="pt-BR" dirty="0">
                <a:latin typeface="Courier New" pitchFamily="49" charset="0"/>
                <a:cs typeface="Courier New" pitchFamily="49" charset="0"/>
              </a:rPr>
              <a:t>vezes3 = (* 3) </a:t>
            </a:r>
            <a:r>
              <a:rPr lang="pt-BR" altLang="pt-BR" dirty="0"/>
              <a:t>define uma função que multiplica 3 a seu argumento à direita.</a:t>
            </a:r>
          </a:p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043152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Elementos do Haskell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400" dirty="0"/>
              <a:t>Funções infixadas (</a:t>
            </a:r>
            <a:r>
              <a:rPr lang="pt-BR" altLang="pt-BR" sz="2400" dirty="0" err="1"/>
              <a:t>infix</a:t>
            </a:r>
            <a:r>
              <a:rPr lang="pt-BR" altLang="pt-BR" sz="2400" dirty="0"/>
              <a:t>) podem ser transformadas em funções pré-fixadas pelo uso dos parêntesis.</a:t>
            </a:r>
          </a:p>
          <a:p>
            <a:pPr marL="457200" lvl="1" indent="0">
              <a:buNone/>
            </a:pP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(+) 5 8</a:t>
            </a:r>
          </a:p>
          <a:p>
            <a:pPr marL="457200" lvl="1" indent="0">
              <a:buNone/>
            </a:pP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marL="457200" lvl="1" indent="0">
              <a:buNone/>
            </a:pP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(*) 3 4</a:t>
            </a:r>
          </a:p>
          <a:p>
            <a:pPr marL="457200" lvl="1" indent="0">
              <a:buNone/>
            </a:pP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pt-BR" altLang="pt-BR" sz="2400" dirty="0"/>
              <a:t>Funções anônimas em Haskell (ou forma lambda) são construídas com a barra invertida (\) representando o lambda.</a:t>
            </a:r>
          </a:p>
          <a:p>
            <a:pPr marL="457200" lvl="1" indent="0">
              <a:buNone/>
            </a:pP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(\x -&gt; x * x) 3</a:t>
            </a:r>
          </a:p>
          <a:p>
            <a:pPr marL="457200" lvl="1" indent="0">
              <a:buNone/>
            </a:pP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89981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Conceitos Fundamentais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790700"/>
            <a:ext cx="8229600" cy="4662488"/>
          </a:xfrm>
        </p:spPr>
        <p:txBody>
          <a:bodyPr/>
          <a:lstStyle/>
          <a:p>
            <a:r>
              <a:rPr lang="pt-BR" dirty="0"/>
              <a:t>Funções são vistas como valores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maiorque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::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--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constante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booleana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maiorque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(x&gt;71)</a:t>
            </a:r>
          </a:p>
          <a:p>
            <a:pPr lvl="1">
              <a:buFontTx/>
              <a:buNone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quadrado::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	-- declaração da função quadrado</a:t>
            </a:r>
          </a:p>
          <a:p>
            <a:pPr lvl="1">
              <a:buFontTx/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quadrado x = x*x		-- definição da função quadrado</a:t>
            </a:r>
          </a:p>
          <a:p>
            <a:pPr lvl="1">
              <a:buFontTx/>
              <a:buNone/>
            </a:pPr>
            <a:endParaRPr lang="pt-BR" dirty="0"/>
          </a:p>
          <a:p>
            <a:r>
              <a:rPr lang="pt-BR" dirty="0"/>
              <a:t>Estruturas:</a:t>
            </a:r>
          </a:p>
          <a:p>
            <a:pPr lvl="1"/>
            <a:r>
              <a:rPr lang="pt-BR" dirty="0"/>
              <a:t>Casamento de Padrões</a:t>
            </a:r>
          </a:p>
          <a:p>
            <a:pPr lvl="1"/>
            <a:r>
              <a:rPr lang="pt-BR" dirty="0"/>
              <a:t>Funções de Ordem Superior (composição)</a:t>
            </a:r>
          </a:p>
          <a:p>
            <a:pPr lvl="1"/>
            <a:r>
              <a:rPr lang="pt-BR" dirty="0"/>
              <a:t>Avaliação </a:t>
            </a:r>
            <a:r>
              <a:rPr lang="pt-BR" dirty="0" err="1"/>
              <a:t>Lazy</a:t>
            </a:r>
            <a:r>
              <a:rPr lang="pt-BR" dirty="0"/>
              <a:t> (tardia ou preguiçosa)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Definição de Equações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Forma tradicional para definição de funções: via uma única equação (possivelmente condicional ou guarda)</a:t>
            </a:r>
          </a:p>
          <a:p>
            <a:r>
              <a:rPr lang="pt-BR" dirty="0"/>
              <a:t>Exemplo:</a:t>
            </a:r>
          </a:p>
          <a:p>
            <a:pPr lvl="1">
              <a:buFontTx/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fib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::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Int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fib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n 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| n == 1    = 1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| n == 2    = 1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| n &gt;  2    =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fib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(n-2) +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fib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(n-1)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Definição de Equações: erro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acontece</a:t>
            </a:r>
            <a:r>
              <a:rPr lang="en-US" sz="2400" dirty="0"/>
              <a:t> se </a:t>
            </a:r>
            <a:r>
              <a:rPr lang="en-US" sz="2400" dirty="0" err="1"/>
              <a:t>aplicarmos</a:t>
            </a:r>
            <a:r>
              <a:rPr lang="en-US" sz="2400" dirty="0"/>
              <a:t> fib (- 2)?</a:t>
            </a:r>
          </a:p>
          <a:p>
            <a:pPr lvl="1"/>
            <a:r>
              <a:rPr lang="pt-BR" sz="2000" dirty="0"/>
              <a:t>Mensagem de erro:  *** </a:t>
            </a:r>
            <a:r>
              <a:rPr lang="pt-BR" sz="2000" dirty="0" err="1"/>
              <a:t>Exception</a:t>
            </a:r>
            <a:r>
              <a:rPr lang="pt-BR" sz="2000" dirty="0"/>
              <a:t>: </a:t>
            </a:r>
            <a:r>
              <a:rPr lang="pt-BR" sz="2000" dirty="0" err="1"/>
              <a:t>teste.hs</a:t>
            </a:r>
            <a:r>
              <a:rPr lang="pt-BR" sz="2000" dirty="0"/>
              <a:t>:(10,1)-(13,37): Non-</a:t>
            </a:r>
            <a:r>
              <a:rPr lang="pt-BR" sz="2000" dirty="0" err="1"/>
              <a:t>exhaustive</a:t>
            </a:r>
            <a:r>
              <a:rPr lang="pt-BR" sz="2000" dirty="0"/>
              <a:t> </a:t>
            </a:r>
            <a:r>
              <a:rPr lang="pt-BR" sz="2000" dirty="0" err="1"/>
              <a:t>patterns</a:t>
            </a:r>
            <a:r>
              <a:rPr lang="pt-BR" sz="2000" dirty="0"/>
              <a:t> in </a:t>
            </a:r>
            <a:r>
              <a:rPr lang="pt-BR" sz="2000" dirty="0" err="1"/>
              <a:t>function</a:t>
            </a:r>
            <a:r>
              <a:rPr lang="pt-BR" sz="2000" dirty="0"/>
              <a:t> </a:t>
            </a:r>
            <a:r>
              <a:rPr lang="pt-BR" sz="2000" dirty="0" err="1"/>
              <a:t>fib</a:t>
            </a:r>
            <a:endParaRPr lang="pt-BR" sz="2000" i="1" dirty="0"/>
          </a:p>
          <a:p>
            <a:r>
              <a:rPr lang="en-US" sz="2400" dirty="0" err="1"/>
              <a:t>Solução</a:t>
            </a:r>
            <a:r>
              <a:rPr lang="en-US" sz="2400" dirty="0"/>
              <a:t> 1: </a:t>
            </a:r>
            <a:r>
              <a:rPr lang="en-US" sz="2400" dirty="0" err="1"/>
              <a:t>Indefinição</a:t>
            </a:r>
            <a:endParaRPr lang="en-US" sz="2400" dirty="0"/>
          </a:p>
          <a:p>
            <a:pPr lvl="1">
              <a:buFontTx/>
              <a:buNone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fib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::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Int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fib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n </a:t>
            </a:r>
          </a:p>
          <a:p>
            <a:pPr lvl="1">
              <a:buFontTx/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| n == 1    = 1</a:t>
            </a:r>
          </a:p>
          <a:p>
            <a:pPr lvl="1">
              <a:buFontTx/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| n == 2    = 1</a:t>
            </a:r>
          </a:p>
          <a:p>
            <a:pPr lvl="1">
              <a:buFontTx/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| n &gt;  2    =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fib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(n-2) +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fib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(n-1)</a:t>
            </a:r>
          </a:p>
          <a:p>
            <a:pPr lvl="1">
              <a:buFontTx/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|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otherwise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pt-BR" sz="2400" dirty="0"/>
              <a:t>Solução 2: mensagem de erro</a:t>
            </a:r>
          </a:p>
          <a:p>
            <a:pPr lvl="1">
              <a:buFontTx/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|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otherwise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"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fib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definida apenas para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numeros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naturais"</a:t>
            </a:r>
          </a:p>
          <a:p>
            <a:pPr lvl="1"/>
            <a:r>
              <a:rPr lang="pt-BR" sz="1800" dirty="0"/>
              <a:t>Mensagem de erro: *** </a:t>
            </a:r>
            <a:r>
              <a:rPr lang="pt-BR" sz="1800" dirty="0" err="1"/>
              <a:t>Exception</a:t>
            </a:r>
            <a:r>
              <a:rPr lang="pt-BR" sz="1800" dirty="0"/>
              <a:t>: </a:t>
            </a:r>
            <a:r>
              <a:rPr lang="pt-BR" sz="1800" dirty="0" err="1"/>
              <a:t>fib</a:t>
            </a:r>
            <a:r>
              <a:rPr lang="pt-BR" sz="1800" dirty="0"/>
              <a:t> definida apenas para </a:t>
            </a:r>
            <a:r>
              <a:rPr lang="pt-BR" sz="1800" dirty="0" err="1"/>
              <a:t>numeros</a:t>
            </a:r>
            <a:r>
              <a:rPr lang="pt-BR" sz="1800" dirty="0"/>
              <a:t> naturais</a:t>
            </a:r>
          </a:p>
          <a:p>
            <a:pPr lvl="1">
              <a:buFontTx/>
              <a:buNone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Casamento de Padrões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229600" cy="4152900"/>
          </a:xfrm>
        </p:spPr>
        <p:txBody>
          <a:bodyPr/>
          <a:lstStyle/>
          <a:p>
            <a:r>
              <a:rPr lang="pt-BR" dirty="0"/>
              <a:t>Casamento de Padrões (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matching</a:t>
            </a:r>
            <a:r>
              <a:rPr lang="pt-BR" dirty="0"/>
              <a:t>): quando uma função é definida por várias equações, cada uma delas possuindo um padrão no seu lado esquerdo</a:t>
            </a:r>
          </a:p>
          <a:p>
            <a:r>
              <a:rPr lang="pt-BR" dirty="0"/>
              <a:t>Exemplo:</a:t>
            </a:r>
          </a:p>
          <a:p>
            <a:pPr lvl="1">
              <a:buFontTx/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fib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::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Int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fib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1 = 1 	-- equação que aplica-se ao caso 0</a:t>
            </a:r>
          </a:p>
          <a:p>
            <a:pPr lvl="1">
              <a:buFontTx/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fib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2 </a:t>
            </a:r>
            <a:r>
              <a:rPr lang="pt-BR" sz="2000">
                <a:latin typeface="Courier New" pitchFamily="49" charset="0"/>
                <a:cs typeface="Courier New" pitchFamily="49" charset="0"/>
              </a:rPr>
              <a:t>= 1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	-- equação que aplica-se ao caso 1</a:t>
            </a:r>
          </a:p>
          <a:p>
            <a:pPr lvl="1">
              <a:buFontTx/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fib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n =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fib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(n-2) +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fib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(n-1)  -- aplica-se a n&gt;1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Casamento de Padrões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Vantagens: </a:t>
            </a:r>
          </a:p>
          <a:p>
            <a:pPr lvl="1"/>
            <a:r>
              <a:rPr lang="pt-BR" sz="2800"/>
              <a:t>Concisão e clareza</a:t>
            </a:r>
          </a:p>
          <a:p>
            <a:pPr lvl="1"/>
            <a:r>
              <a:rPr lang="pt-BR" sz="2800"/>
              <a:t>Mais próxima a uma definição matemática</a:t>
            </a:r>
          </a:p>
          <a:p>
            <a:endParaRPr lang="pt-B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Avaliação de ordem aplicativa</a:t>
            </a:r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Avaliação das folhas para a raiz</a:t>
            </a:r>
          </a:p>
          <a:p>
            <a:pPr lvl="1">
              <a:buFontTx/>
              <a:buNone/>
            </a:pPr>
            <a:r>
              <a:rPr lang="pt-BR" sz="2000">
                <a:latin typeface="Courier New" pitchFamily="49" charset="0"/>
                <a:cs typeface="Courier New" pitchFamily="49" charset="0"/>
              </a:rPr>
              <a:t>(2 + 3) * (4 + 5)</a:t>
            </a:r>
          </a:p>
          <a:p>
            <a:pPr lvl="1">
              <a:buFontTx/>
              <a:buNone/>
            </a:pPr>
            <a:r>
              <a:rPr lang="pt-BR" sz="2000">
                <a:latin typeface="Courier New" pitchFamily="49" charset="0"/>
                <a:cs typeface="Courier New" pitchFamily="49" charset="0"/>
              </a:rPr>
              <a:t>(* (+ 2 3) (+ 4 5))</a:t>
            </a:r>
          </a:p>
        </p:txBody>
      </p:sp>
      <p:grpSp>
        <p:nvGrpSpPr>
          <p:cNvPr id="18437" name="Group 4"/>
          <p:cNvGrpSpPr>
            <a:grpSpLocks/>
          </p:cNvGrpSpPr>
          <p:nvPr/>
        </p:nvGrpSpPr>
        <p:grpSpPr bwMode="auto">
          <a:xfrm>
            <a:off x="1582738" y="3141663"/>
            <a:ext cx="5832475" cy="2663825"/>
            <a:chOff x="672" y="1056"/>
            <a:chExt cx="4800" cy="2199"/>
          </a:xfrm>
        </p:grpSpPr>
        <p:pic>
          <p:nvPicPr>
            <p:cNvPr id="18438" name="Picture 2" descr="C:\Documents and Settings\csanner\My Documents\LinkTools\Louden\Louden_CH11_pg48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056"/>
              <a:ext cx="4800" cy="2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39" name="Text Box 3"/>
            <p:cNvSpPr txBox="1">
              <a:spLocks noChangeArrowheads="1"/>
            </p:cNvSpPr>
            <p:nvPr/>
          </p:nvSpPr>
          <p:spPr bwMode="auto">
            <a:xfrm>
              <a:off x="864" y="3120"/>
              <a:ext cx="1229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800"/>
                <a:t>© 2003 Brooks/Cole - Thomson Learning</a:t>
              </a:r>
              <a:r>
                <a:rPr lang="en-US" sz="800" baseline="30000"/>
                <a:t>™</a:t>
              </a:r>
              <a:endParaRPr 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Recursividade de cauda (tail recursion)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Evita crescimento excessivo da pilha de chamada de funções devido a recursividade</a:t>
            </a:r>
          </a:p>
          <a:p>
            <a:r>
              <a:rPr lang="pt-BR"/>
              <a:t>Objetivo: tornar o passo recursivo o último passo de qualquer função</a:t>
            </a:r>
          </a:p>
          <a:p>
            <a:r>
              <a:rPr lang="pt-BR"/>
              <a:t>Um compilador irá transformar a chamada recursiva em um modelo de </a:t>
            </a:r>
            <a:r>
              <a:rPr lang="pt-BR" i="1"/>
              <a:t>loop</a:t>
            </a:r>
            <a:endParaRPr lang="pt-BR"/>
          </a:p>
          <a:p>
            <a:endParaRPr lang="pt-BR" i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sem recursividade de cauda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(define fatorial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(lambda (n)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  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(= n 0)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	1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	(* n (fatorial (- n 1)))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  )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)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lvl="1">
              <a:buFontTx/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&gt;(fatorial 6)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720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Programas como funções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programação funcional, um programa é uma função, a qual pode ser uma composição de outras funções mais simples</a:t>
            </a:r>
          </a:p>
          <a:p>
            <a:endParaRPr lang="pt-BR" dirty="0"/>
          </a:p>
          <a:p>
            <a:pPr>
              <a:buFont typeface="Monotype Sorts" pitchFamily="2" charset="2"/>
              <a:buNone/>
            </a:pPr>
            <a:r>
              <a:rPr lang="pt-BR" dirty="0"/>
              <a:t>	P </a:t>
            </a:r>
            <a:r>
              <a:rPr lang="pt-BR" dirty="0">
                <a:sym typeface="Symbol" pitchFamily="18" charset="2"/>
              </a:rPr>
              <a:t> f (x</a:t>
            </a:r>
            <a:r>
              <a:rPr lang="pt-BR" baseline="-25000" dirty="0">
                <a:sym typeface="Symbol" pitchFamily="18" charset="2"/>
              </a:rPr>
              <a:t>1</a:t>
            </a:r>
            <a:r>
              <a:rPr lang="pt-BR" dirty="0">
                <a:sym typeface="Symbol" pitchFamily="18" charset="2"/>
              </a:rPr>
              <a:t>, x</a:t>
            </a:r>
            <a:r>
              <a:rPr lang="pt-BR" baseline="-25000" dirty="0">
                <a:sym typeface="Symbol" pitchFamily="18" charset="2"/>
              </a:rPr>
              <a:t>2</a:t>
            </a:r>
            <a:r>
              <a:rPr lang="pt-BR" dirty="0">
                <a:sym typeface="Symbol" pitchFamily="18" charset="2"/>
              </a:rPr>
              <a:t>, ..., </a:t>
            </a:r>
            <a:r>
              <a:rPr lang="pt-BR" dirty="0" err="1">
                <a:sym typeface="Symbol" pitchFamily="18" charset="2"/>
              </a:rPr>
              <a:t>x</a:t>
            </a:r>
            <a:r>
              <a:rPr lang="pt-BR" baseline="-25000" dirty="0" err="1">
                <a:sym typeface="Symbol" pitchFamily="18" charset="2"/>
              </a:rPr>
              <a:t>n</a:t>
            </a:r>
            <a:r>
              <a:rPr lang="pt-BR" dirty="0">
                <a:sym typeface="Symbol" pitchFamily="18" charset="2"/>
              </a:rPr>
              <a:t>)  f</a:t>
            </a:r>
            <a:r>
              <a:rPr lang="pt-BR" baseline="-25000" dirty="0">
                <a:sym typeface="Symbol" pitchFamily="18" charset="2"/>
              </a:rPr>
              <a:t>1</a:t>
            </a:r>
            <a:r>
              <a:rPr lang="pt-BR" dirty="0">
                <a:sym typeface="Symbol" pitchFamily="18" charset="2"/>
              </a:rPr>
              <a:t>  f</a:t>
            </a:r>
            <a:r>
              <a:rPr lang="pt-BR" baseline="-25000" dirty="0">
                <a:sym typeface="Symbol" pitchFamily="18" charset="2"/>
              </a:rPr>
              <a:t>2</a:t>
            </a:r>
            <a:r>
              <a:rPr lang="pt-BR" dirty="0">
                <a:sym typeface="Symbol" pitchFamily="18" charset="2"/>
              </a:rPr>
              <a:t>  ...  </a:t>
            </a:r>
            <a:r>
              <a:rPr lang="pt-BR" baseline="-25000" dirty="0">
                <a:sym typeface="Symbol" pitchFamily="18" charset="2"/>
              </a:rPr>
              <a:t> </a:t>
            </a:r>
            <a:r>
              <a:rPr lang="pt-BR" dirty="0" err="1">
                <a:sym typeface="Symbol" pitchFamily="18" charset="2"/>
              </a:rPr>
              <a:t>f</a:t>
            </a:r>
            <a:r>
              <a:rPr lang="pt-BR" baseline="-25000" dirty="0" err="1">
                <a:sym typeface="Symbol" pitchFamily="18" charset="2"/>
              </a:rPr>
              <a:t>k</a:t>
            </a:r>
            <a:r>
              <a:rPr lang="pt-BR" baseline="-25000" dirty="0">
                <a:sym typeface="Symbol" pitchFamily="18" charset="2"/>
              </a:rPr>
              <a:t>  </a:t>
            </a:r>
            <a:r>
              <a:rPr lang="pt-BR" dirty="0">
                <a:sym typeface="Symbol" pitchFamily="18" charset="2"/>
              </a:rPr>
              <a:t>(x</a:t>
            </a:r>
            <a:r>
              <a:rPr lang="pt-BR" baseline="-25000" dirty="0">
                <a:sym typeface="Symbol" pitchFamily="18" charset="2"/>
              </a:rPr>
              <a:t>1</a:t>
            </a:r>
            <a:r>
              <a:rPr lang="pt-BR" dirty="0">
                <a:sym typeface="Symbol" pitchFamily="18" charset="2"/>
              </a:rPr>
              <a:t>, x</a:t>
            </a:r>
            <a:r>
              <a:rPr lang="pt-BR" baseline="-25000" dirty="0">
                <a:sym typeface="Symbol" pitchFamily="18" charset="2"/>
              </a:rPr>
              <a:t>2</a:t>
            </a:r>
            <a:r>
              <a:rPr lang="pt-BR" dirty="0">
                <a:sym typeface="Symbol" pitchFamily="18" charset="2"/>
              </a:rPr>
              <a:t>, ..., </a:t>
            </a:r>
            <a:r>
              <a:rPr lang="pt-BR" dirty="0" err="1">
                <a:sym typeface="Symbol" pitchFamily="18" charset="2"/>
              </a:rPr>
              <a:t>X</a:t>
            </a:r>
            <a:r>
              <a:rPr lang="pt-BR" baseline="-25000" dirty="0" err="1">
                <a:sym typeface="Symbol" pitchFamily="18" charset="2"/>
              </a:rPr>
              <a:t>n</a:t>
            </a:r>
            <a:r>
              <a:rPr lang="pt-BR" dirty="0">
                <a:sym typeface="Symbol" pitchFamily="18" charset="2"/>
              </a:rPr>
              <a:t>)</a:t>
            </a:r>
          </a:p>
          <a:p>
            <a:pPr>
              <a:buFont typeface="Monotype Sorts" pitchFamily="2" charset="2"/>
              <a:buNone/>
            </a:pPr>
            <a:endParaRPr lang="pt-BR" dirty="0">
              <a:sym typeface="Symbol" pitchFamily="18" charset="2"/>
            </a:endParaRPr>
          </a:p>
          <a:p>
            <a:r>
              <a:rPr lang="pt-BR" dirty="0">
                <a:sym typeface="Symbol" pitchFamily="18" charset="2"/>
              </a:rPr>
              <a:t>Objetivo: uso de funções no sentido matemático</a:t>
            </a:r>
          </a:p>
          <a:p>
            <a:pPr lvl="1"/>
            <a:r>
              <a:rPr lang="pt-BR" sz="2800" dirty="0">
                <a:sym typeface="Symbol" pitchFamily="18" charset="2"/>
              </a:rPr>
              <a:t>Sem efeitos colaterais, variáveis e comandos</a:t>
            </a:r>
          </a:p>
          <a:p>
            <a:pPr lvl="1"/>
            <a:r>
              <a:rPr lang="pt-BR" sz="2800" dirty="0">
                <a:sym typeface="Symbol" pitchFamily="18" charset="2"/>
              </a:rPr>
              <a:t>Apenas aplicação de funções a valores</a:t>
            </a:r>
          </a:p>
        </p:txBody>
      </p:sp>
    </p:spTree>
    <p:extLst>
      <p:ext uri="{BB962C8B-B14F-4D97-AF65-F5344CB8AC3E}">
        <p14:creationId xmlns:p14="http://schemas.microsoft.com/office/powerpoint/2010/main" val="6726032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com recursividade de cauda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(define fatorial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(lambda (n resultado)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  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(= n 0)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	resultado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	(fatorial (- n 1) (* n resultado))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  )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)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lvl="1">
              <a:buFontTx/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&gt;(fatorial 6 1)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720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com recursividade de cauda (tradução)</a:t>
            </a:r>
          </a:p>
        </p:txBody>
      </p:sp>
      <p:sp>
        <p:nvSpPr>
          <p:cNvPr id="2253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(define fatorial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(lambda (n resultado)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  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begin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	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(&gt; n 0)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	    (set! resultado (* n resultado))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	    (set! n (- n 1))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	)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  resultado)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)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lvl="1">
              <a:buFontTx/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&gt;(fatorial 6 1)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720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Recursividade de cauda em Haskell</a:t>
            </a:r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Recursividade simples</a:t>
            </a:r>
          </a:p>
          <a:p>
            <a:pPr lvl="1">
              <a:buFontTx/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fat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0 = 1</a:t>
            </a:r>
          </a:p>
          <a:p>
            <a:pPr lvl="1">
              <a:buFontTx/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fat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x = x *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fat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(x - 1)</a:t>
            </a:r>
          </a:p>
          <a:p>
            <a:r>
              <a:rPr lang="pt-BR" dirty="0"/>
              <a:t>Recursividade de cauda</a:t>
            </a:r>
          </a:p>
          <a:p>
            <a:pPr lvl="1">
              <a:buFontTx/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fat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x = 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caudaFat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x 1 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where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FontTx/>
              <a:buNone/>
            </a:pPr>
            <a:r>
              <a:rPr lang="pt-BR" sz="2000">
                <a:latin typeface="Courier New" pitchFamily="49" charset="0"/>
                <a:cs typeface="Courier New" pitchFamily="49" charset="0"/>
              </a:rPr>
              <a:t>         caudaFat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0 a = a 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caudaFat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n a =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caudaFat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(n - 1) (n * a)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Funções de ordem superior e compreensão de listas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Haskell inclui muitas funções de ordem superior pré-definidas, todas do tipo </a:t>
            </a:r>
            <a:r>
              <a:rPr lang="pt-BR" altLang="pt-BR" dirty="0" err="1"/>
              <a:t>curry</a:t>
            </a:r>
            <a:r>
              <a:rPr lang="pt-BR" altLang="pt-BR" dirty="0"/>
              <a:t>.</a:t>
            </a:r>
          </a:p>
          <a:p>
            <a:r>
              <a:rPr lang="pt-BR" altLang="pt-BR" dirty="0"/>
              <a:t>possui listas e </a:t>
            </a:r>
            <a:r>
              <a:rPr lang="pt-BR" altLang="pt-BR" dirty="0" err="1"/>
              <a:t>tuplas</a:t>
            </a:r>
            <a:r>
              <a:rPr lang="pt-BR" altLang="pt-BR" dirty="0"/>
              <a:t> (estruturas) sinônimos de tipos e tipos polimórficos definidos pelo usuário.</a:t>
            </a:r>
          </a:p>
          <a:p>
            <a:endParaRPr lang="pt-BR" altLang="pt-BR" dirty="0"/>
          </a:p>
          <a:p>
            <a:pPr marL="400050" lvl="1" indent="0">
              <a:buNone/>
            </a:pP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Salario =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lang="pt-BR" alt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Par a b = (a, b)</a:t>
            </a:r>
          </a:p>
          <a:p>
            <a:pPr marL="400050" lvl="1" indent="0">
              <a:buNone/>
            </a:pP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ListFn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 = [a] -&gt; [a]</a:t>
            </a:r>
          </a:p>
          <a:p>
            <a:pPr marL="400050" lvl="1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data BST a =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| Node a  (BST a)  (BST a)</a:t>
            </a:r>
          </a:p>
        </p:txBody>
      </p:sp>
    </p:spTree>
    <p:extLst>
      <p:ext uri="{BB962C8B-B14F-4D97-AF65-F5344CB8AC3E}">
        <p14:creationId xmlns:p14="http://schemas.microsoft.com/office/powerpoint/2010/main" val="3338084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Funções de ordem superior e compreensão de listas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Variáveis de tipos são escritas após o nome do tipo de dados</a:t>
            </a:r>
          </a:p>
          <a:p>
            <a:r>
              <a:rPr lang="pt-BR" altLang="pt-BR" dirty="0"/>
              <a:t>a palavra chave</a:t>
            </a:r>
            <a:r>
              <a:rPr lang="pt-BR" altLang="pt-BR" dirty="0">
                <a:latin typeface="Courier New" pitchFamily="49" charset="0"/>
                <a:cs typeface="Courier New" pitchFamily="49" charset="0"/>
              </a:rPr>
              <a:t> data</a:t>
            </a:r>
            <a:r>
              <a:rPr lang="pt-BR" altLang="pt-BR" dirty="0"/>
              <a:t> declara um tipo de dados</a:t>
            </a:r>
          </a:p>
          <a:p>
            <a:r>
              <a:rPr lang="pt-BR" altLang="pt-BR" dirty="0"/>
              <a:t>Nomes de tipos e construtores de tipos devem ter inicial maiúscula.</a:t>
            </a:r>
          </a:p>
          <a:p>
            <a:r>
              <a:rPr lang="pt-BR" altLang="pt-BR" dirty="0"/>
              <a:t>Funções sobre um novo tipo de dados podem utilizar construtores de tipos como padrão.</a:t>
            </a:r>
          </a:p>
          <a:p>
            <a:pPr marL="457200" lvl="1" indent="0">
              <a:buNone/>
            </a:pP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flatten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:: BST a -&gt; [a]</a:t>
            </a:r>
          </a:p>
          <a:p>
            <a:pPr marL="457200" lvl="1" indent="0">
              <a:buNone/>
            </a:pP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flatten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457200" lvl="1" indent="0">
              <a:buNone/>
            </a:pP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flatten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(Node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pPr marL="457200" lvl="1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flatten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 ++ [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] ++ (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flatten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3846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Classes de tipos e funções sobrecarregadas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Haskell permite sobrecarga de funções</a:t>
            </a:r>
          </a:p>
          <a:p>
            <a:r>
              <a:rPr lang="pt-BR" altLang="pt-BR" b="1" dirty="0"/>
              <a:t>Classes de tipos</a:t>
            </a:r>
            <a:r>
              <a:rPr lang="pt-BR" altLang="pt-BR" dirty="0"/>
              <a:t>: </a:t>
            </a:r>
          </a:p>
          <a:p>
            <a:pPr lvl="1"/>
            <a:r>
              <a:rPr lang="pt-BR" altLang="pt-BR" dirty="0"/>
              <a:t>Um conjunto de tipos em que todos definem certas funções</a:t>
            </a:r>
          </a:p>
          <a:p>
            <a:pPr lvl="1"/>
            <a:r>
              <a:rPr lang="pt-BR" altLang="pt-BR" dirty="0"/>
              <a:t>Especifica os nomes e tipos (assinaturas) das funções que todo tipo pertencente à classe deve definir.</a:t>
            </a:r>
          </a:p>
          <a:p>
            <a:pPr lvl="1"/>
            <a:r>
              <a:rPr lang="pt-BR" altLang="pt-BR" dirty="0"/>
              <a:t>Similar a interfaces Java</a:t>
            </a:r>
          </a:p>
          <a:p>
            <a:pPr marL="914400" lvl="2" indent="0">
              <a:buNone/>
            </a:pP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Num a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pt-BR" alt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(+), (-), (*)  :: a -&gt; a -&gt; a</a:t>
            </a:r>
          </a:p>
          <a:p>
            <a:pPr marL="914400" lvl="2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negate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:: a -&gt; a</a:t>
            </a:r>
          </a:p>
          <a:p>
            <a:pPr marL="914400" lvl="2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:: a -&gt; a </a:t>
            </a:r>
          </a:p>
        </p:txBody>
      </p:sp>
    </p:spTree>
    <p:extLst>
      <p:ext uri="{BB962C8B-B14F-4D97-AF65-F5344CB8AC3E}">
        <p14:creationId xmlns:p14="http://schemas.microsoft.com/office/powerpoint/2010/main" val="431671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Classes de tipos e funções sobrecarregadas</a:t>
            </a:r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b="1" dirty="0"/>
              <a:t>Definição de instância</a:t>
            </a:r>
            <a:r>
              <a:rPr lang="pt-BR" altLang="pt-BR" dirty="0"/>
              <a:t>: contém as definições reais para cada função requerida</a:t>
            </a:r>
          </a:p>
          <a:p>
            <a:pPr marL="457200" lvl="1" indent="0">
              <a:buNone/>
            </a:pP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Num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pt-BR" alt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(+)     =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primPlusInt</a:t>
            </a:r>
            <a:endParaRPr lang="pt-BR" alt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(-)     =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primMinusInt</a:t>
            </a:r>
            <a:endParaRPr lang="pt-BR" alt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negate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primNegInt</a:t>
            </a:r>
            <a:endParaRPr lang="pt-BR" alt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(*)     =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primMulInt</a:t>
            </a:r>
            <a:endParaRPr lang="pt-BR" alt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=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absReal</a:t>
            </a:r>
            <a:endParaRPr lang="pt-BR" alt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904595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Classes de tipos e funções sobrecarregadas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Herança de tipos se baseia numa hierarquia de classes de tipos.</a:t>
            </a:r>
          </a:p>
          <a:p>
            <a:pPr>
              <a:defRPr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Eq</a:t>
            </a:r>
            <a:r>
              <a:rPr lang="pt-BR" dirty="0"/>
              <a:t> e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Show</a:t>
            </a:r>
            <a:r>
              <a:rPr lang="pt-BR" dirty="0"/>
              <a:t> são classes base.</a:t>
            </a:r>
          </a:p>
          <a:p>
            <a:pPr lvl="1">
              <a:defRPr/>
            </a:pPr>
            <a:r>
              <a:rPr lang="pt-BR" dirty="0">
                <a:ea typeface="+mn-ea"/>
                <a:cs typeface="Courier New" pitchFamily="49" charset="0"/>
              </a:rPr>
              <a:t>Todos os tipos primitivos do Haskell são instâncias da classe </a:t>
            </a:r>
            <a:r>
              <a:rPr lang="pt-BR" sz="2600" dirty="0">
                <a:latin typeface="Courier New" pitchFamily="49" charset="0"/>
                <a:ea typeface="+mn-ea"/>
                <a:cs typeface="Courier New" pitchFamily="49" charset="0"/>
              </a:rPr>
              <a:t>Show.</a:t>
            </a:r>
            <a:endParaRPr lang="pt-BR" dirty="0"/>
          </a:p>
          <a:p>
            <a:pPr lvl="1">
              <a:defRPr/>
            </a:pPr>
            <a:r>
              <a:rPr lang="pt-BR" dirty="0">
                <a:ea typeface="+mn-ea"/>
                <a:cs typeface="Courier New" pitchFamily="49" charset="0"/>
              </a:rPr>
              <a:t>A classe </a:t>
            </a:r>
            <a:r>
              <a:rPr lang="pt-BR" sz="2600" dirty="0" err="1">
                <a:latin typeface="Courier New" pitchFamily="49" charset="0"/>
                <a:ea typeface="+mn-ea"/>
                <a:cs typeface="Courier New" pitchFamily="49" charset="0"/>
              </a:rPr>
              <a:t>Eq</a:t>
            </a:r>
            <a:r>
              <a:rPr lang="pt-BR" dirty="0"/>
              <a:t> estabelece a habilidade de dois valores de um tipo membro poderem ser comparados usando o operador  </a:t>
            </a:r>
            <a:r>
              <a:rPr lang="pt-BR" sz="2600" dirty="0">
                <a:latin typeface="Courier New" pitchFamily="49" charset="0"/>
                <a:ea typeface="+mn-ea"/>
                <a:cs typeface="Courier New" pitchFamily="49" charset="0"/>
              </a:rPr>
              <a:t>==</a:t>
            </a:r>
            <a:r>
              <a:rPr lang="pt-BR" dirty="0">
                <a:ea typeface="+mn-ea"/>
                <a:cs typeface="Courier New" pitchFamily="49" charset="0"/>
              </a:rPr>
              <a:t>.</a:t>
            </a:r>
          </a:p>
          <a:p>
            <a:pPr marL="457200" lvl="1" indent="0">
              <a:buNone/>
              <a:defRPr/>
            </a:pPr>
            <a:r>
              <a:rPr lang="pt-BR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classe </a:t>
            </a:r>
            <a:r>
              <a:rPr lang="pt-BR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Eq</a:t>
            </a:r>
            <a:r>
              <a:rPr lang="pt-BR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 </a:t>
            </a:r>
            <a:r>
              <a:rPr lang="pt-BR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where</a:t>
            </a:r>
            <a:r>
              <a:rPr lang="pt-BR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  <a:defRPr/>
            </a:pPr>
            <a:r>
              <a:rPr lang="pt-BR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(==), (/=) :: a -&gt; a -&gt; </a:t>
            </a:r>
            <a:r>
              <a:rPr lang="pt-BR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Bool</a:t>
            </a:r>
            <a:endParaRPr lang="pt-BR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457200" lvl="1" indent="0">
              <a:buNone/>
              <a:defRPr/>
            </a:pPr>
            <a:r>
              <a:rPr lang="pt-BR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x == y       = </a:t>
            </a:r>
            <a:r>
              <a:rPr lang="pt-BR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not</a:t>
            </a:r>
            <a:r>
              <a:rPr lang="pt-BR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(x /=y)</a:t>
            </a:r>
          </a:p>
          <a:p>
            <a:pPr marL="457200" lvl="1" indent="0">
              <a:buNone/>
              <a:defRPr/>
            </a:pPr>
            <a:r>
              <a:rPr lang="pt-BR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x /= y       = </a:t>
            </a:r>
            <a:r>
              <a:rPr lang="pt-BR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not</a:t>
            </a:r>
            <a:r>
              <a:rPr lang="pt-BR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(x==y)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605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47" y="80628"/>
            <a:ext cx="7230306" cy="6696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125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Funções de Ordem Superior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Funções de Primeira Ordem:</a:t>
            </a:r>
          </a:p>
          <a:p>
            <a:pPr lvl="1"/>
            <a:r>
              <a:rPr lang="pt-BR" sz="2800"/>
              <a:t>Parâmetros e resultados </a:t>
            </a:r>
            <a:r>
              <a:rPr lang="pt-BR" sz="2800" b="1"/>
              <a:t>não</a:t>
            </a:r>
            <a:r>
              <a:rPr lang="pt-BR" sz="2800"/>
              <a:t> são funções</a:t>
            </a:r>
            <a:endParaRPr lang="pt-BR"/>
          </a:p>
          <a:p>
            <a:r>
              <a:rPr lang="pt-BR"/>
              <a:t>Funções de Ordem Superior:</a:t>
            </a:r>
          </a:p>
          <a:p>
            <a:pPr lvl="1"/>
            <a:r>
              <a:rPr lang="pt-BR" sz="2800"/>
              <a:t>Possui parâmetros que são funções ou</a:t>
            </a:r>
          </a:p>
          <a:p>
            <a:pPr lvl="1"/>
            <a:r>
              <a:rPr lang="pt-BR" sz="2800"/>
              <a:t>Resultado é uma função</a:t>
            </a:r>
            <a:endParaRPr lang="pt-BR"/>
          </a:p>
          <a:p>
            <a:r>
              <a:rPr lang="pt-BR"/>
              <a:t>Conceito comum na matemática </a:t>
            </a:r>
          </a:p>
          <a:p>
            <a:pPr lvl="1"/>
            <a:r>
              <a:rPr lang="pt-BR" sz="2800"/>
              <a:t>Exemplo: derivada, integral etc</a:t>
            </a:r>
          </a:p>
          <a:p>
            <a:endParaRPr lang="pt-BR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Programas como funções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Na terminologia matemática, uma função pode ser escrita como: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𝑓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/>
                  <a:t> ou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𝑓</m:t>
                    </m:r>
                    <m:r>
                      <a:rPr lang="pt-BR" b="0" i="1" smtClean="0">
                        <a:latin typeface="Cambria Math"/>
                      </a:rPr>
                      <m:t>:</m:t>
                    </m:r>
                    <m:r>
                      <a:rPr lang="pt-BR" b="0" i="1" smtClean="0">
                        <a:latin typeface="Cambria Math"/>
                      </a:rPr>
                      <m:t>𝑋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𝑌</m:t>
                    </m:r>
                  </m:oMath>
                </a14:m>
                <a:endParaRPr lang="pt-BR" dirty="0"/>
              </a:p>
              <a:p>
                <a:r>
                  <a:rPr lang="pt-BR" b="1" dirty="0"/>
                  <a:t>Domínio</a:t>
                </a:r>
                <a:r>
                  <a:rPr lang="pt-BR" dirty="0"/>
                  <a:t> de f: o conjunto </a:t>
                </a:r>
                <a:r>
                  <a:rPr lang="pt-BR" i="1" dirty="0"/>
                  <a:t>X</a:t>
                </a:r>
                <a:endParaRPr lang="pt-BR" dirty="0"/>
              </a:p>
              <a:p>
                <a:r>
                  <a:rPr lang="pt-BR" b="1" dirty="0"/>
                  <a:t>Imagem</a:t>
                </a:r>
                <a:r>
                  <a:rPr lang="pt-BR" dirty="0"/>
                  <a:t> de f: o conjunto </a:t>
                </a:r>
                <a:r>
                  <a:rPr lang="pt-BR" i="1" dirty="0"/>
                  <a:t>Y</a:t>
                </a:r>
                <a:endParaRPr lang="pt-BR" dirty="0"/>
              </a:p>
              <a:p>
                <a:r>
                  <a:rPr lang="pt-BR" b="1" dirty="0"/>
                  <a:t>Variável independente</a:t>
                </a:r>
                <a:r>
                  <a:rPr lang="pt-BR" dirty="0"/>
                  <a:t>: o </a:t>
                </a:r>
                <a:r>
                  <a:rPr lang="pt-BR" i="1" dirty="0"/>
                  <a:t>x</a:t>
                </a:r>
                <a:r>
                  <a:rPr lang="pt-BR" dirty="0"/>
                  <a:t> do conjunto </a:t>
                </a:r>
                <a:r>
                  <a:rPr lang="pt-BR" i="1" dirty="0"/>
                  <a:t>X</a:t>
                </a:r>
                <a:endParaRPr lang="pt-BR" dirty="0"/>
              </a:p>
              <a:p>
                <a:r>
                  <a:rPr lang="pt-BR" b="1" dirty="0"/>
                  <a:t>Variável dependente</a:t>
                </a:r>
                <a:r>
                  <a:rPr lang="pt-BR" dirty="0"/>
                  <a:t>: o </a:t>
                </a:r>
                <a:r>
                  <a:rPr lang="pt-BR" i="1" dirty="0"/>
                  <a:t>y</a:t>
                </a:r>
                <a:r>
                  <a:rPr lang="pt-BR" dirty="0"/>
                  <a:t>, do conjunto </a:t>
                </a:r>
                <a:r>
                  <a:rPr lang="pt-BR" i="1" dirty="0"/>
                  <a:t>Y</a:t>
                </a:r>
                <a:endParaRPr lang="pt-BR" dirty="0"/>
              </a:p>
              <a:p>
                <a:r>
                  <a:rPr lang="pt-BR" b="1" dirty="0"/>
                  <a:t>Função parcial</a:t>
                </a:r>
                <a:r>
                  <a:rPr lang="pt-BR" dirty="0"/>
                  <a:t>: ocorre quando </a:t>
                </a:r>
                <a:r>
                  <a:rPr lang="pt-BR" i="1" dirty="0"/>
                  <a:t>f</a:t>
                </a:r>
                <a:r>
                  <a:rPr lang="pt-BR" dirty="0"/>
                  <a:t> não está definido para todo </a:t>
                </a:r>
                <a:r>
                  <a:rPr lang="pt-BR" i="1" dirty="0"/>
                  <a:t>x</a:t>
                </a:r>
                <a:r>
                  <a:rPr lang="pt-BR" dirty="0"/>
                  <a:t> em </a:t>
                </a:r>
                <a:r>
                  <a:rPr lang="pt-BR" i="1" dirty="0"/>
                  <a:t>X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58" t="-1154" r="-24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9890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Função de ordem superior: Composição</a:t>
            </a:r>
          </a:p>
        </p:txBody>
      </p:sp>
      <p:sp>
        <p:nvSpPr>
          <p:cNvPr id="2560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Recebe duas funções como parâmetro e retorna uma função cujo valor é a aplicação do primeiro parâmetro real na aplicação do segundo parâmetro</a:t>
            </a:r>
          </a:p>
          <a:p>
            <a:r>
              <a:rPr lang="en-US"/>
              <a:t>Forma: </a:t>
            </a:r>
            <a:r>
              <a:rPr lang="en-US">
                <a:latin typeface="Courier New" pitchFamily="49" charset="0"/>
              </a:rPr>
              <a:t>h </a:t>
            </a:r>
            <a:r>
              <a:rPr lang="en-US">
                <a:latin typeface="Courier New" pitchFamily="49" charset="0"/>
                <a:sym typeface="Symbol" pitchFamily="18" charset="2"/>
              </a:rPr>
              <a:t></a:t>
            </a:r>
            <a:r>
              <a:rPr lang="en-US">
                <a:latin typeface="Courier New" pitchFamily="49" charset="0"/>
              </a:rPr>
              <a:t> f ° g</a:t>
            </a:r>
            <a:br>
              <a:rPr lang="en-US">
                <a:latin typeface="Courier New" pitchFamily="49" charset="0"/>
              </a:rPr>
            </a:br>
            <a:r>
              <a:rPr lang="en-US"/>
              <a:t>significa </a:t>
            </a:r>
            <a:r>
              <a:rPr lang="en-US">
                <a:latin typeface="Courier New" pitchFamily="49" charset="0"/>
              </a:rPr>
              <a:t>h(x) </a:t>
            </a:r>
            <a:r>
              <a:rPr lang="en-US">
                <a:latin typeface="Courier New" pitchFamily="49" charset="0"/>
                <a:sym typeface="Symbol" pitchFamily="18" charset="2"/>
              </a:rPr>
              <a:t></a:t>
            </a:r>
            <a:r>
              <a:rPr lang="en-US">
                <a:latin typeface="Courier New" pitchFamily="49" charset="0"/>
                <a:sym typeface="Math1"/>
              </a:rPr>
              <a:t> </a:t>
            </a:r>
            <a:r>
              <a:rPr lang="en-US">
                <a:latin typeface="Courier New" pitchFamily="49" charset="0"/>
              </a:rPr>
              <a:t>f(g(x))</a:t>
            </a:r>
          </a:p>
          <a:p>
            <a:r>
              <a:rPr lang="en-US"/>
              <a:t>Ex: para </a:t>
            </a:r>
            <a:r>
              <a:rPr lang="en-US" sz="2400">
                <a:latin typeface="Courier New" pitchFamily="49" charset="0"/>
              </a:rPr>
              <a:t>f(x) </a:t>
            </a:r>
            <a:r>
              <a:rPr lang="en-US" sz="2400">
                <a:latin typeface="Courier New" pitchFamily="49" charset="0"/>
                <a:sym typeface="Symbol" pitchFamily="18" charset="2"/>
              </a:rPr>
              <a:t></a:t>
            </a:r>
            <a:r>
              <a:rPr lang="en-US" sz="2400">
                <a:latin typeface="Courier New" pitchFamily="49" charset="0"/>
              </a:rPr>
              <a:t> x + 2</a:t>
            </a:r>
            <a:r>
              <a:rPr lang="en-US"/>
              <a:t>  and  </a:t>
            </a:r>
            <a:r>
              <a:rPr lang="en-US" sz="2400">
                <a:latin typeface="Courier New" pitchFamily="49" charset="0"/>
              </a:rPr>
              <a:t>g(x) </a:t>
            </a:r>
            <a:r>
              <a:rPr lang="en-US" sz="2400">
                <a:latin typeface="Courier New" pitchFamily="49" charset="0"/>
                <a:sym typeface="Symbol" pitchFamily="18" charset="2"/>
              </a:rPr>
              <a:t></a:t>
            </a:r>
            <a:r>
              <a:rPr lang="en-US" sz="2400">
                <a:latin typeface="Courier New" pitchFamily="49" charset="0"/>
              </a:rPr>
              <a:t> 3 * x</a:t>
            </a:r>
            <a:r>
              <a:rPr lang="en-US"/>
              <a:t>,</a:t>
            </a:r>
          </a:p>
          <a:p>
            <a:pPr>
              <a:buFontTx/>
              <a:buNone/>
            </a:pPr>
            <a:r>
              <a:rPr lang="en-US"/>
              <a:t>	</a:t>
            </a:r>
            <a:r>
              <a:rPr lang="en-US" sz="2400">
                <a:latin typeface="Courier New" pitchFamily="49" charset="0"/>
              </a:rPr>
              <a:t>h </a:t>
            </a:r>
            <a:r>
              <a:rPr lang="en-US" sz="2400">
                <a:latin typeface="Courier New" pitchFamily="49" charset="0"/>
                <a:sym typeface="Symbol" pitchFamily="18" charset="2"/>
              </a:rPr>
              <a:t></a:t>
            </a:r>
            <a:r>
              <a:rPr lang="en-US" sz="2400">
                <a:latin typeface="Courier New" pitchFamily="49" charset="0"/>
              </a:rPr>
              <a:t> f ° g</a:t>
            </a:r>
            <a:r>
              <a:rPr lang="en-US"/>
              <a:t> resulta em</a:t>
            </a:r>
            <a:r>
              <a:rPr lang="en-US" sz="2400">
                <a:latin typeface="Courier New" pitchFamily="49" charset="0"/>
              </a:rPr>
              <a:t>(3 * x)+ 2</a:t>
            </a:r>
            <a:endParaRPr lang="en-US"/>
          </a:p>
          <a:p>
            <a:endParaRPr lang="pt-B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Função de Ordem Superior: Apply-to-all (ou map)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Recebe uma função como parâmetro e retorna a lista de valores resultantes da aplicação desta função a uma lista de parâmetros</a:t>
            </a:r>
          </a:p>
          <a:p>
            <a:r>
              <a:rPr lang="en-US"/>
              <a:t>Forma: </a:t>
            </a:r>
            <a:r>
              <a:rPr lang="en-US">
                <a:sym typeface="Symbol" pitchFamily="18" charset="2"/>
              </a:rPr>
              <a:t></a:t>
            </a:r>
            <a:endParaRPr lang="en-US"/>
          </a:p>
          <a:p>
            <a:pPr>
              <a:buFontTx/>
              <a:buNone/>
            </a:pPr>
            <a:r>
              <a:rPr lang="en-US"/>
              <a:t>	para </a:t>
            </a:r>
            <a:r>
              <a:rPr lang="en-US">
                <a:latin typeface="Courier New" pitchFamily="49" charset="0"/>
              </a:rPr>
              <a:t>h(x) </a:t>
            </a:r>
            <a:r>
              <a:rPr lang="en-US">
                <a:latin typeface="Courier New" pitchFamily="49" charset="0"/>
                <a:sym typeface="Symbol" pitchFamily="18" charset="2"/>
              </a:rPr>
              <a:t></a:t>
            </a:r>
            <a:r>
              <a:rPr lang="en-US">
                <a:latin typeface="Courier New" pitchFamily="49" charset="0"/>
              </a:rPr>
              <a:t> x * x</a:t>
            </a:r>
          </a:p>
          <a:p>
            <a:pPr>
              <a:buFontTx/>
              <a:buNone/>
            </a:pPr>
            <a:r>
              <a:rPr lang="en-US"/>
              <a:t>	</a:t>
            </a:r>
            <a:r>
              <a:rPr lang="en-US">
                <a:latin typeface="Courier New" pitchFamily="49" charset="0"/>
                <a:sym typeface="Symbol" pitchFamily="18" charset="2"/>
              </a:rPr>
              <a:t></a:t>
            </a:r>
            <a:r>
              <a:rPr lang="en-US">
                <a:latin typeface="Courier New" pitchFamily="49" charset="0"/>
              </a:rPr>
              <a:t>(h, (2, 3, 4)) </a:t>
            </a:r>
            <a:r>
              <a:rPr lang="en-US"/>
              <a:t> retorna </a:t>
            </a:r>
            <a:r>
              <a:rPr lang="en-US">
                <a:latin typeface="Courier New" pitchFamily="49" charset="0"/>
              </a:rPr>
              <a:t>(4, 9, 16)</a:t>
            </a:r>
          </a:p>
          <a:p>
            <a:pPr lvl="1">
              <a:buFontTx/>
              <a:buNone/>
            </a:pPr>
            <a:endParaRPr lang="pt-BR" sz="200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endParaRPr lang="pt-BR" sz="200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endParaRPr lang="pt-BR" sz="2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de Funções de Ordem Superior: apply-to-all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57338"/>
            <a:ext cx="8784976" cy="4751387"/>
          </a:xfrm>
        </p:spPr>
        <p:txBody>
          <a:bodyPr/>
          <a:lstStyle/>
          <a:p>
            <a:pPr lvl="1">
              <a:buFontTx/>
              <a:buNone/>
              <a:defRPr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quad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::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Int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  <a:defRPr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quad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x = x^2 </a:t>
            </a:r>
          </a:p>
          <a:p>
            <a:pPr lvl="1">
              <a:buFontTx/>
              <a:buNone/>
              <a:defRPr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impar ::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Bool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impar x  | (x `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mod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` 2) == 1 	=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True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	|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otherwise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			= False</a:t>
            </a:r>
          </a:p>
          <a:p>
            <a:pPr lvl="1">
              <a:buFontTx/>
              <a:buNone/>
              <a:defRPr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  <a:defRPr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map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:: (t -&gt; u) -&gt; [t] -&gt; [u]   </a:t>
            </a:r>
          </a:p>
          <a:p>
            <a:pPr lvl="1">
              <a:buFontTx/>
              <a:buNone/>
              <a:defRPr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map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f [] = []</a:t>
            </a:r>
          </a:p>
          <a:p>
            <a:pPr lvl="1">
              <a:buFontTx/>
              <a:buNone/>
              <a:defRPr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map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f 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a:x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 = f a :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map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f x </a:t>
            </a:r>
          </a:p>
          <a:p>
            <a:pPr lvl="1">
              <a:buFontTx/>
              <a:buNone/>
              <a:defRPr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  <a:defRPr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map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quad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[1,2,3,4]  </a:t>
            </a:r>
            <a:r>
              <a:rPr lang="pt-BR" sz="2000" i="1" dirty="0">
                <a:cs typeface="Courier New" pitchFamily="49" charset="0"/>
              </a:rPr>
              <a:t>resp.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[1,4,9,16]</a:t>
            </a:r>
          </a:p>
          <a:p>
            <a:pPr lvl="1">
              <a:buFontTx/>
              <a:buNone/>
              <a:defRPr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map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impar [1,2,3,4] </a:t>
            </a:r>
            <a:r>
              <a:rPr lang="pt-BR" sz="2000" i="1" dirty="0">
                <a:cs typeface="Courier New" pitchFamily="49" charset="0"/>
              </a:rPr>
              <a:t>resp.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, False,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, False]</a:t>
            </a:r>
          </a:p>
          <a:p>
            <a:pPr lvl="1">
              <a:buFontTx/>
              <a:buNone/>
              <a:defRPr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buSzPct val="65000"/>
              <a:buFont typeface="Monotype Sorts" pitchFamily="2" charset="2"/>
              <a:buChar char="n"/>
              <a:defRPr/>
            </a:pPr>
            <a:endParaRPr lang="pt-BR" sz="2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Prelúdio-padrão (standard Prelude)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Biblioteca </a:t>
            </a:r>
            <a:r>
              <a:rPr lang="pt-BR" i="1" dirty="0"/>
              <a:t>default</a:t>
            </a:r>
            <a:r>
              <a:rPr lang="pt-BR" dirty="0"/>
              <a:t> do Haskell</a:t>
            </a:r>
          </a:p>
          <a:p>
            <a:pPr lvl="1">
              <a:defRPr/>
            </a:pPr>
            <a:r>
              <a:rPr lang="pt-BR" dirty="0">
                <a:ea typeface="+mn-ea"/>
                <a:cs typeface="+mn-cs"/>
              </a:rPr>
              <a:t>operadores e funções aritméticas;</a:t>
            </a:r>
          </a:p>
          <a:p>
            <a:pPr lvl="1">
              <a:defRPr/>
            </a:pPr>
            <a:r>
              <a:rPr lang="pt-BR" dirty="0">
                <a:ea typeface="+mn-ea"/>
                <a:cs typeface="+mn-cs"/>
              </a:rPr>
              <a:t>funções sobre listas</a:t>
            </a:r>
          </a:p>
          <a:p>
            <a:pPr>
              <a:defRPr/>
            </a:pPr>
            <a:r>
              <a:rPr lang="pt-BR" dirty="0"/>
              <a:t>Operadores e funções aritméticas</a:t>
            </a:r>
          </a:p>
          <a:p>
            <a:pPr lvl="1">
              <a:buFontTx/>
              <a:buNone/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+, -, *, /, ^, **</a:t>
            </a:r>
          </a:p>
          <a:p>
            <a:pPr lvl="1">
              <a:buFontTx/>
              <a:buNone/>
              <a:defRPr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mod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sqrt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==, /=, &lt;, &gt;, &lt;=, &gt;=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Operações sobre 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concatena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&gt; [1,2,3] ++ [4,5]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[1,2,3,4,5]</a:t>
            </a:r>
          </a:p>
          <a:p>
            <a:r>
              <a:rPr lang="pt-BR" dirty="0"/>
              <a:t>indexação 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&gt; [1,2,3,4,5] !! 3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pt-BR" dirty="0"/>
              <a:t>adiciona elemento na cabeça da lista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&gt; 3:[2,3]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[3,2,3]</a:t>
            </a:r>
          </a:p>
        </p:txBody>
      </p:sp>
      <p:sp>
        <p:nvSpPr>
          <p:cNvPr id="29700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obtém o prefixo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take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3 [1,2,3,4,5]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[1,2,3]</a:t>
            </a:r>
          </a:p>
          <a:p>
            <a:r>
              <a:rPr lang="pt-BR" dirty="0"/>
              <a:t>remove o prefixo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drop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3 [1,2,3,4,5]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[4,5]</a:t>
            </a:r>
          </a:p>
          <a:p>
            <a:pPr>
              <a:defRPr/>
            </a:pPr>
            <a:r>
              <a:rPr lang="pt-BR" dirty="0"/>
              <a:t>comprimento</a:t>
            </a:r>
          </a:p>
          <a:p>
            <a:pPr lvl="1">
              <a:buFontTx/>
              <a:buNone/>
              <a:defRPr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length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[1,2,3,4,5]</a:t>
            </a:r>
          </a:p>
          <a:p>
            <a:pPr lvl="1">
              <a:buFontTx/>
              <a:buNone/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5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Operações sobre listas</a:t>
            </a:r>
          </a:p>
        </p:txBody>
      </p:sp>
      <p:sp>
        <p:nvSpPr>
          <p:cNvPr id="3072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obtém o 1º elemento </a:t>
            </a:r>
          </a:p>
          <a:p>
            <a:pPr lvl="1">
              <a:buFontTx/>
              <a:buNone/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head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[1,2,3,4]</a:t>
            </a:r>
          </a:p>
          <a:p>
            <a:pPr lvl="1">
              <a:buFontTx/>
              <a:buNone/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1</a:t>
            </a:r>
            <a:endParaRPr lang="pt-BR" sz="2000" dirty="0"/>
          </a:p>
          <a:p>
            <a:r>
              <a:rPr lang="pt-BR" dirty="0"/>
              <a:t>obtém último elemento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last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[1,2,3,4,5]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5</a:t>
            </a:r>
          </a:p>
          <a:p>
            <a:pPr>
              <a:defRPr/>
            </a:pPr>
            <a:r>
              <a:rPr lang="pt-BR" dirty="0"/>
              <a:t>remove o 1º elemento</a:t>
            </a:r>
          </a:p>
          <a:p>
            <a:pPr lvl="1">
              <a:buFontTx/>
              <a:buNone/>
              <a:defRPr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tail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[1,2,3,4]</a:t>
            </a:r>
          </a:p>
          <a:p>
            <a:pPr lvl="1">
              <a:buFontTx/>
              <a:buNone/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[2,3,4]</a:t>
            </a:r>
          </a:p>
          <a:p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724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inverte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&gt; reverse [1,2,3,4,5]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[5,4,3,2,1]</a:t>
            </a:r>
            <a:endParaRPr lang="pt-BR" dirty="0"/>
          </a:p>
          <a:p>
            <a:r>
              <a:rPr lang="pt-BR" dirty="0"/>
              <a:t>soma dos elementos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&gt; sum [1,2,3,4,5] 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15</a:t>
            </a:r>
          </a:p>
          <a:p>
            <a:r>
              <a:rPr lang="pt-BR" dirty="0"/>
              <a:t>produto dos elementos 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product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[1,2,3,4,5]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120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Composição com listas</a:t>
            </a:r>
          </a:p>
        </p:txBody>
      </p:sp>
      <p:sp>
        <p:nvSpPr>
          <p:cNvPr id="31747" name="Espaço Reservado para Conteúdo 6"/>
          <p:cNvSpPr>
            <a:spLocks noGrp="1"/>
          </p:cNvSpPr>
          <p:nvPr>
            <p:ph idx="1"/>
          </p:nvPr>
        </p:nvSpPr>
        <p:spPr>
          <a:xfrm>
            <a:off x="685800" y="1790700"/>
            <a:ext cx="8229600" cy="4591050"/>
          </a:xfrm>
        </p:spPr>
        <p:txBody>
          <a:bodyPr/>
          <a:lstStyle/>
          <a:p>
            <a:pPr lvl="1">
              <a:buFontTx/>
              <a:buNone/>
            </a:pPr>
            <a:r>
              <a:rPr lang="es-ES" sz="2800">
                <a:latin typeface="Courier New" pitchFamily="49" charset="0"/>
                <a:cs typeface="Courier New" pitchFamily="49" charset="0"/>
              </a:rPr>
              <a:t>fatorial n = product [1..n]</a:t>
            </a:r>
          </a:p>
          <a:p>
            <a:pPr lvl="1">
              <a:buFontTx/>
              <a:buNone/>
            </a:pPr>
            <a:r>
              <a:rPr lang="pt-BR" sz="2800">
                <a:latin typeface="Courier New" pitchFamily="49" charset="0"/>
                <a:cs typeface="Courier New" pitchFamily="49" charset="0"/>
              </a:rPr>
              <a:t>dobro x = x + x</a:t>
            </a:r>
          </a:p>
          <a:p>
            <a:pPr lvl="1">
              <a:buFontTx/>
              <a:buNone/>
            </a:pPr>
            <a:r>
              <a:rPr lang="pt-BR" sz="2800">
                <a:latin typeface="Courier New" pitchFamily="49" charset="0"/>
                <a:cs typeface="Courier New" pitchFamily="49" charset="0"/>
              </a:rPr>
              <a:t>quadruplo x = dobro (dobro x)</a:t>
            </a:r>
          </a:p>
          <a:p>
            <a:pPr lvl="1">
              <a:buFontTx/>
              <a:buNone/>
            </a:pPr>
            <a:r>
              <a:rPr lang="pt-BR" sz="2800">
                <a:latin typeface="Courier New" pitchFamily="49" charset="0"/>
                <a:cs typeface="Courier New" pitchFamily="49" charset="0"/>
              </a:rPr>
              <a:t>&gt; dobro 2</a:t>
            </a:r>
          </a:p>
          <a:p>
            <a:pPr lvl="1">
              <a:buFontTx/>
              <a:buNone/>
            </a:pPr>
            <a:r>
              <a:rPr lang="pt-BR" sz="2800">
                <a:latin typeface="Courier New" pitchFamily="49" charset="0"/>
                <a:cs typeface="Courier New" pitchFamily="49" charset="0"/>
              </a:rPr>
              <a:t>4</a:t>
            </a:r>
          </a:p>
          <a:p>
            <a:pPr lvl="1">
              <a:buFontTx/>
              <a:buNone/>
            </a:pPr>
            <a:r>
              <a:rPr lang="pt-BR" sz="2800">
                <a:latin typeface="Courier New" pitchFamily="49" charset="0"/>
                <a:cs typeface="Courier New" pitchFamily="49" charset="0"/>
              </a:rPr>
              <a:t>&gt; quadruplo 2</a:t>
            </a:r>
          </a:p>
          <a:p>
            <a:pPr lvl="1">
              <a:buFontTx/>
              <a:buNone/>
            </a:pPr>
            <a:r>
              <a:rPr lang="pt-BR" sz="2800">
                <a:latin typeface="Courier New" pitchFamily="49" charset="0"/>
                <a:cs typeface="Courier New" pitchFamily="49" charset="0"/>
              </a:rPr>
              <a:t>8</a:t>
            </a:r>
          </a:p>
          <a:p>
            <a:pPr lvl="1">
              <a:buFontTx/>
              <a:buNone/>
            </a:pPr>
            <a:r>
              <a:rPr lang="pt-BR" sz="2800">
                <a:latin typeface="Courier New" pitchFamily="49" charset="0"/>
                <a:cs typeface="Courier New" pitchFamily="49" charset="0"/>
              </a:rPr>
              <a:t>&gt; take (quadruplo 2) [1..10]</a:t>
            </a:r>
          </a:p>
          <a:p>
            <a:pPr lvl="1">
              <a:buFontTx/>
              <a:buNone/>
            </a:pPr>
            <a:r>
              <a:rPr lang="pt-BR" sz="2800">
                <a:latin typeface="Courier New" pitchFamily="49" charset="0"/>
                <a:cs typeface="Courier New" pitchFamily="49" charset="0"/>
              </a:rPr>
              <a:t>[1,2,3,4,5,6,7,8]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Composição com listas</a:t>
            </a:r>
          </a:p>
        </p:txBody>
      </p:sp>
      <p:sp>
        <p:nvSpPr>
          <p:cNvPr id="327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Seja a lista [2, 4, 7]</a:t>
            </a:r>
          </a:p>
          <a:p>
            <a:pPr lvl="1">
              <a:buFontTx/>
              <a:buNone/>
            </a:pP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dominio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 :: [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>
              <a:buFontTx/>
              <a:buNone/>
            </a:pP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dominio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 = [2, 4, 7]</a:t>
            </a:r>
          </a:p>
          <a:p>
            <a:pPr lvl="1">
              <a:buFontTx/>
              <a:buNone/>
            </a:pPr>
            <a:endParaRPr lang="pt-BR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/>
              <a:t>Então</a:t>
            </a:r>
          </a:p>
          <a:p>
            <a:pPr lvl="1">
              <a:buFontTx/>
              <a:buNone/>
            </a:pPr>
            <a:r>
              <a:rPr lang="pt-BR" sz="2800" dirty="0">
                <a:latin typeface="Courier New" pitchFamily="49" charset="0"/>
                <a:cs typeface="Courier New" pitchFamily="49" charset="0"/>
              </a:rPr>
              <a:t>[ 2*n | n &lt;- 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dominio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endParaRPr lang="pt-BR" dirty="0"/>
          </a:p>
          <a:p>
            <a:r>
              <a:rPr lang="pt-BR" dirty="0"/>
              <a:t>Resulta em</a:t>
            </a:r>
          </a:p>
          <a:p>
            <a:pPr lvl="1">
              <a:buFontTx/>
              <a:buNone/>
            </a:pPr>
            <a:r>
              <a:rPr lang="pt-BR" sz="2800" dirty="0">
                <a:latin typeface="Courier New" pitchFamily="49" charset="0"/>
                <a:cs typeface="Courier New" pitchFamily="49" charset="0"/>
              </a:rPr>
              <a:t>[4, 8, 14]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função </a:t>
            </a:r>
            <a:r>
              <a:rPr lang="pt-BR" dirty="0" err="1"/>
              <a:t>filter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filter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 p [] = []</a:t>
            </a:r>
          </a:p>
          <a:p>
            <a:pPr lvl="1">
              <a:buNone/>
            </a:pP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filter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 p (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x:xs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pt-BR" sz="2800" dirty="0">
                <a:latin typeface="Courier New" pitchFamily="49" charset="0"/>
                <a:cs typeface="Courier New" pitchFamily="49" charset="0"/>
              </a:rPr>
              <a:t>		| p x		= x : 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filter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 p 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xs</a:t>
            </a:r>
            <a:endParaRPr lang="pt-BR" sz="28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2800" dirty="0">
                <a:latin typeface="Courier New" pitchFamily="49" charset="0"/>
                <a:cs typeface="Courier New" pitchFamily="49" charset="0"/>
              </a:rPr>
              <a:t>		| 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otherwise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	=     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filter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 p 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xs</a:t>
            </a:r>
            <a:endParaRPr lang="pt-BR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3200" dirty="0"/>
              <a:t>Onde </a:t>
            </a:r>
            <a:r>
              <a:rPr lang="pt-BR" sz="3200" i="1" dirty="0"/>
              <a:t>p</a:t>
            </a:r>
            <a:r>
              <a:rPr lang="pt-BR" sz="3200" dirty="0"/>
              <a:t> é uma propriedade</a:t>
            </a:r>
          </a:p>
          <a:p>
            <a:r>
              <a:rPr lang="pt-BR" sz="3200" dirty="0"/>
              <a:t>Outra forma de implementação:</a:t>
            </a:r>
          </a:p>
          <a:p>
            <a:pPr lvl="1">
              <a:buNone/>
            </a:pP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filter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 p 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 = [ x | x &lt;- 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 , p x ]</a:t>
            </a:r>
          </a:p>
          <a:p>
            <a:pPr lvl="1">
              <a:buNone/>
            </a:pPr>
            <a:endParaRPr lang="pt-BR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6414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</a:t>
            </a:r>
            <a:r>
              <a:rPr lang="pt-BR" i="1" dirty="0" err="1"/>
              <a:t>Lazy</a:t>
            </a:r>
            <a:endParaRPr lang="pt-BR" dirty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Avaliação Tardia ou Avaliação Preguiçosa</a:t>
            </a:r>
          </a:p>
          <a:p>
            <a:r>
              <a:rPr lang="pt-BR" dirty="0"/>
              <a:t>Argumentos somente são avaliados quando utilizados</a:t>
            </a:r>
          </a:p>
          <a:p>
            <a:r>
              <a:rPr lang="pt-BR" dirty="0"/>
              <a:t>Permite ainda que uma função retorne resultados parcialmente avaliados</a:t>
            </a:r>
          </a:p>
          <a:p>
            <a:r>
              <a:rPr lang="pt-BR" dirty="0"/>
              <a:t>Útil para construir listas infinitas</a:t>
            </a:r>
          </a:p>
          <a:p>
            <a:r>
              <a:rPr lang="pt-BR" dirty="0"/>
              <a:t>Exemplo: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ones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1 :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ones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pt-BR" sz="2800" dirty="0"/>
              <a:t>Lista com um número infinito de 1s</a:t>
            </a:r>
          </a:p>
          <a:p>
            <a:r>
              <a:rPr lang="pt-BR" dirty="0"/>
              <a:t>Exemplo: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[1..]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Programas como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Função total</a:t>
            </a:r>
            <a:r>
              <a:rPr lang="pt-BR" dirty="0"/>
              <a:t>: a função é definida para todo </a:t>
            </a:r>
            <a:r>
              <a:rPr lang="pt-BR" i="1" dirty="0"/>
              <a:t>x em X</a:t>
            </a:r>
            <a:endParaRPr lang="pt-BR" dirty="0"/>
          </a:p>
          <a:p>
            <a:r>
              <a:rPr lang="pt-BR" dirty="0"/>
              <a:t>Programas, procedimentos e funções podem ser  todos representados pelo conceito matemático de funções.</a:t>
            </a:r>
          </a:p>
          <a:p>
            <a:pPr lvl="1"/>
            <a:r>
              <a:rPr lang="pt-BR" dirty="0"/>
              <a:t>Ao nível do programa, </a:t>
            </a:r>
            <a:r>
              <a:rPr lang="pt-BR" i="1" dirty="0"/>
              <a:t>x</a:t>
            </a:r>
            <a:r>
              <a:rPr lang="pt-BR" dirty="0"/>
              <a:t> representa a entrada e </a:t>
            </a:r>
            <a:r>
              <a:rPr lang="pt-BR" i="1" dirty="0"/>
              <a:t>y</a:t>
            </a:r>
            <a:r>
              <a:rPr lang="pt-BR" dirty="0"/>
              <a:t> representa a saída.</a:t>
            </a:r>
          </a:p>
          <a:p>
            <a:pPr lvl="1"/>
            <a:r>
              <a:rPr lang="pt-BR" dirty="0"/>
              <a:t>Ao nível dos procedimentos e funções, </a:t>
            </a:r>
            <a:r>
              <a:rPr lang="pt-BR" i="1" dirty="0"/>
              <a:t>x</a:t>
            </a:r>
            <a:r>
              <a:rPr lang="pt-BR" dirty="0"/>
              <a:t> representa os parâmetros e </a:t>
            </a:r>
            <a:r>
              <a:rPr lang="pt-BR" i="1" dirty="0"/>
              <a:t>y </a:t>
            </a:r>
            <a:r>
              <a:rPr lang="pt-BR" dirty="0"/>
              <a:t>representa os valores de retorno.</a:t>
            </a:r>
          </a:p>
        </p:txBody>
      </p:sp>
    </p:spTree>
    <p:extLst>
      <p:ext uri="{BB962C8B-B14F-4D97-AF65-F5344CB8AC3E}">
        <p14:creationId xmlns:p14="http://schemas.microsoft.com/office/powerpoint/2010/main" val="12185462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</a:t>
            </a:r>
            <a:r>
              <a:rPr lang="pt-BR" i="1" dirty="0" err="1"/>
              <a:t>Lazy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avaliação</a:t>
            </a:r>
            <a:r>
              <a:rPr lang="en-US" dirty="0"/>
              <a:t> </a:t>
            </a:r>
            <a:r>
              <a:rPr lang="en-US" dirty="0" err="1"/>
              <a:t>tardia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Haskell:</a:t>
            </a:r>
          </a:p>
          <a:p>
            <a:pPr lvl="1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switch ::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-&gt; a -&gt; a -&gt; a</a:t>
            </a:r>
          </a:p>
          <a:p>
            <a:pPr lvl="1">
              <a:buNone/>
            </a:pPr>
            <a:r>
              <a:rPr lang="pt-BR" sz="2800" dirty="0">
                <a:latin typeface="Courier New" pitchFamily="49" charset="0"/>
                <a:cs typeface="Courier New" pitchFamily="49" charset="0"/>
              </a:rPr>
              <a:t>switch n x y</a:t>
            </a:r>
          </a:p>
          <a:p>
            <a:pPr lvl="1">
              <a:buNone/>
            </a:pPr>
            <a:r>
              <a:rPr lang="pt-BR" sz="2800" dirty="0">
                <a:latin typeface="Courier New" pitchFamily="49" charset="0"/>
                <a:cs typeface="Courier New" pitchFamily="49" charset="0"/>
              </a:rPr>
              <a:t>  | n&gt;O = x</a:t>
            </a:r>
          </a:p>
          <a:p>
            <a:pPr lvl="1">
              <a:buNone/>
            </a:pPr>
            <a:r>
              <a:rPr lang="pt-BR" sz="2800" dirty="0">
                <a:latin typeface="Courier New" pitchFamily="49" charset="0"/>
                <a:cs typeface="Courier New" pitchFamily="49" charset="0"/>
              </a:rPr>
              <a:t>  | 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otherwise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 = y</a:t>
            </a:r>
          </a:p>
          <a:p>
            <a:r>
              <a:rPr lang="pt-BR" dirty="0"/>
              <a:t>Simula o comando switch-case das linguagens como C, Java ou C#.</a:t>
            </a:r>
          </a:p>
          <a:p>
            <a:r>
              <a:rPr lang="pt-BR" dirty="0"/>
              <a:t>Apenas um dos argumentos (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pt-BR" dirty="0"/>
              <a:t> ou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pt-BR" dirty="0"/>
              <a:t>) serão avaliados.</a:t>
            </a:r>
          </a:p>
        </p:txBody>
      </p:sp>
    </p:spTree>
    <p:extLst>
      <p:ext uri="{BB962C8B-B14F-4D97-AF65-F5344CB8AC3E}">
        <p14:creationId xmlns:p14="http://schemas.microsoft.com/office/powerpoint/2010/main" val="37078487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</a:t>
            </a:r>
            <a:r>
              <a:rPr lang="pt-BR" i="1" dirty="0" err="1"/>
              <a:t>Lazy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Haskell, um argumento é avaliado somente uma vez.</a:t>
            </a:r>
          </a:p>
          <a:p>
            <a:pPr lvl="1"/>
            <a:r>
              <a:rPr lang="pt-BR" dirty="0"/>
              <a:t>No mecanismo de passagem de parâmetro por nome, o argumento é avaliado TODA vez que é executado (</a:t>
            </a:r>
            <a:r>
              <a:rPr lang="pt-BR" dirty="0" err="1"/>
              <a:t>quote</a:t>
            </a:r>
            <a:r>
              <a:rPr lang="pt-BR" dirty="0"/>
              <a:t>/</a:t>
            </a:r>
            <a:r>
              <a:rPr lang="pt-BR" dirty="0" err="1"/>
              <a:t>eval</a:t>
            </a:r>
            <a:r>
              <a:rPr lang="pt-BR" dirty="0"/>
              <a:t>).</a:t>
            </a:r>
          </a:p>
          <a:p>
            <a:r>
              <a:rPr lang="pt-BR" dirty="0"/>
              <a:t>Exemplo:</a:t>
            </a:r>
          </a:p>
          <a:p>
            <a:pPr lvl="1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h ::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2800" dirty="0">
                <a:latin typeface="Courier New" pitchFamily="49" charset="0"/>
                <a:cs typeface="Courier New" pitchFamily="49" charset="0"/>
              </a:rPr>
              <a:t>h x y = x + x</a:t>
            </a:r>
          </a:p>
          <a:p>
            <a:pPr lvl="1">
              <a:buNone/>
            </a:pPr>
            <a:r>
              <a:rPr lang="pt-BR" sz="2800" dirty="0">
                <a:latin typeface="Courier New" pitchFamily="49" charset="0"/>
                <a:cs typeface="Courier New" pitchFamily="49" charset="0"/>
              </a:rPr>
              <a:t>h (9 – 3) (h 31 + 5)</a:t>
            </a:r>
          </a:p>
          <a:p>
            <a:pPr lvl="1">
              <a:buNone/>
            </a:pPr>
            <a:r>
              <a:rPr lang="pt-BR" sz="2800" dirty="0">
                <a:latin typeface="Courier New" pitchFamily="49" charset="0"/>
                <a:cs typeface="Courier New" pitchFamily="49" charset="0"/>
              </a:rPr>
              <a:t>→ (9 – 3) + (9 – 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6480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</a:t>
            </a:r>
            <a:r>
              <a:rPr lang="pt-BR" i="1" dirty="0" err="1"/>
              <a:t>Lazy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em </a:t>
            </a:r>
            <a:r>
              <a:rPr lang="pt-BR" dirty="0" err="1"/>
              <a:t>Scheme</a:t>
            </a:r>
            <a:r>
              <a:rPr lang="pt-BR" dirty="0"/>
              <a:t> com passagem de parâmetro por nome</a:t>
            </a:r>
          </a:p>
          <a:p>
            <a:pPr lvl="1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eval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'(* 7 3))</a:t>
            </a:r>
          </a:p>
          <a:p>
            <a:pPr lvl="1"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(define h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(lambda (x y)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  ((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eval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x) + 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eval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x))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)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lvl="1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(h '(9 – 3) '(h 31 + 5))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01826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</a:t>
            </a:r>
            <a:r>
              <a:rPr lang="pt-BR" i="1" dirty="0" err="1"/>
              <a:t>Lazy</a:t>
            </a:r>
            <a:r>
              <a:rPr lang="pt-BR" dirty="0"/>
              <a:t> com 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Permitem</a:t>
            </a:r>
            <a:r>
              <a:rPr lang="en-US" dirty="0"/>
              <a:t> </a:t>
            </a:r>
            <a:r>
              <a:rPr lang="en-US" dirty="0" err="1"/>
              <a:t>combinar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listas</a:t>
            </a:r>
            <a:endParaRPr lang="en-US" dirty="0"/>
          </a:p>
          <a:p>
            <a:pPr lvl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pairs :: [a] -&gt; [b] -&gt; [(a , b)]</a:t>
            </a:r>
          </a:p>
          <a:p>
            <a:pPr lvl="1">
              <a:buNone/>
            </a:pP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pairs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ys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= [ (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) | x&lt;-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, y&lt;-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ys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]</a:t>
            </a:r>
          </a:p>
          <a:p>
            <a:pPr lvl="1"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pairs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[1,2,3] [4,5]</a:t>
            </a:r>
          </a:p>
          <a:p>
            <a:pPr lvl="1">
              <a:buNone/>
            </a:pPr>
            <a:r>
              <a:rPr lang="da-DK" sz="2000" dirty="0">
                <a:latin typeface="Courier New" pitchFamily="49" charset="0"/>
                <a:cs typeface="Courier New" pitchFamily="49" charset="0"/>
              </a:rPr>
              <a:t>[(1,4), (1,5), (2,4), (2,5), (3,4), (3,5)]</a:t>
            </a:r>
          </a:p>
          <a:p>
            <a:endParaRPr lang="pt-BR" dirty="0"/>
          </a:p>
          <a:p>
            <a:pPr lvl="1"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triangle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::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-&gt; [(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)]</a:t>
            </a:r>
          </a:p>
          <a:p>
            <a:pPr lvl="1"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triangle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n = [(x, y) | x&lt;-[1 .. n], y&lt;-[1 .. x]]</a:t>
            </a:r>
          </a:p>
          <a:p>
            <a:pPr lvl="1"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triangle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3</a:t>
            </a:r>
          </a:p>
          <a:p>
            <a:pPr lvl="1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[(1,1), (2,1), (2,2), (3,1), (3,2), (3,3)]</a:t>
            </a:r>
          </a:p>
        </p:txBody>
      </p:sp>
    </p:spTree>
    <p:extLst>
      <p:ext uri="{BB962C8B-B14F-4D97-AF65-F5344CB8AC3E}">
        <p14:creationId xmlns:p14="http://schemas.microsoft.com/office/powerpoint/2010/main" val="32300194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de Avaliação </a:t>
            </a:r>
            <a:r>
              <a:rPr lang="pt-BR" i="1"/>
              <a:t>Lazy</a:t>
            </a:r>
            <a:endParaRPr lang="pt-BR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Cálculo de Raiz Quadrada pelo Método de Newton-</a:t>
            </a:r>
            <a:r>
              <a:rPr lang="pt-BR" dirty="0" err="1"/>
              <a:t>Raphson</a:t>
            </a:r>
            <a:endParaRPr lang="pt-BR" dirty="0"/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a (i+1) = (a (i) + n / a(i)) / 2</a:t>
            </a:r>
          </a:p>
          <a:p>
            <a:r>
              <a:rPr lang="pt-BR" dirty="0"/>
              <a:t>Função que retorna próxima aproximação</a:t>
            </a:r>
          </a:p>
          <a:p>
            <a:pPr lvl="1">
              <a:buFontTx/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prox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::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Float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prox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n x = ( x + n / x) / 2</a:t>
            </a:r>
          </a:p>
          <a:p>
            <a:pPr>
              <a:buFont typeface="Monotype Sorts" pitchFamily="2" charset="2"/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de Avaliação </a:t>
            </a:r>
            <a:r>
              <a:rPr lang="pt-BR" i="1"/>
              <a:t>Lazy</a:t>
            </a:r>
            <a:endParaRPr lang="pt-BR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229600" cy="4495800"/>
          </a:xfrm>
        </p:spPr>
        <p:txBody>
          <a:bodyPr/>
          <a:lstStyle/>
          <a:p>
            <a:r>
              <a:rPr lang="pt-BR" dirty="0"/>
              <a:t>Lista infinita: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[a0,  f a0,  f (f a0),  f (f (f a0)), ...]</a:t>
            </a:r>
          </a:p>
          <a:p>
            <a:r>
              <a:rPr lang="pt-BR" dirty="0"/>
              <a:t>Geração desta lista infinita (lista </a:t>
            </a:r>
            <a:r>
              <a:rPr lang="pt-BR" i="1" dirty="0" err="1"/>
              <a:t>lazy</a:t>
            </a:r>
            <a:r>
              <a:rPr lang="pt-BR" dirty="0"/>
              <a:t>):</a:t>
            </a:r>
          </a:p>
          <a:p>
            <a:pPr lvl="1">
              <a:buFontTx/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gen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:: 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 -&gt;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-&gt; [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>
              <a:buFontTx/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gen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f a0 = a0 :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gen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f  (f a0)</a:t>
            </a:r>
          </a:p>
          <a:p>
            <a:r>
              <a:rPr lang="pt-BR" dirty="0"/>
              <a:t>Teste:</a:t>
            </a:r>
          </a:p>
          <a:p>
            <a:pPr lvl="1">
              <a:buFontTx/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sel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::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-&gt; [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] -&gt;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Float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sel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 (a : b : resto)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|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abs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a-b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 &lt;=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	= b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|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otherwise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 		=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sel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(b : resto)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de Avaliação Lazy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Por último, a função </a:t>
            </a:r>
            <a:r>
              <a:rPr lang="pt-BR" dirty="0" err="1"/>
              <a:t>sqrt</a:t>
            </a:r>
            <a:endParaRPr lang="pt-BR" dirty="0"/>
          </a:p>
          <a:p>
            <a:pPr lvl="1">
              <a:buFontTx/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::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Float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a0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n =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sel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gen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prox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n) a0)</a:t>
            </a:r>
          </a:p>
          <a:p>
            <a:r>
              <a:rPr lang="pt-BR" dirty="0"/>
              <a:t>Conclusão: avaliação </a:t>
            </a:r>
            <a:r>
              <a:rPr lang="pt-BR" dirty="0" err="1"/>
              <a:t>lazy</a:t>
            </a:r>
            <a:r>
              <a:rPr lang="pt-BR" dirty="0"/>
              <a:t> é um instrumento para modularização</a:t>
            </a:r>
            <a:r>
              <a:rPr lang="pt-BR" sz="3200" dirty="0"/>
              <a:t> </a:t>
            </a:r>
          </a:p>
          <a:p>
            <a:pPr lvl="1"/>
            <a:r>
              <a:rPr lang="pt-BR" sz="2800" dirty="0"/>
              <a:t>Fase de geração de uma estrutura possivelmente infinita</a:t>
            </a:r>
          </a:p>
          <a:p>
            <a:pPr lvl="1"/>
            <a:r>
              <a:rPr lang="pt-BR" sz="2800" dirty="0"/>
              <a:t>Fase de seleção dos elementos desta estrutura que interessam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Crivo de Erastóstenes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72816"/>
            <a:ext cx="6720747" cy="1440160"/>
          </a:xfrm>
        </p:spPr>
      </p:pic>
      <p:sp>
        <p:nvSpPr>
          <p:cNvPr id="6" name="CaixaDeTexto 5"/>
          <p:cNvSpPr txBox="1"/>
          <p:nvPr/>
        </p:nvSpPr>
        <p:spPr>
          <a:xfrm>
            <a:off x="323528" y="3356992"/>
            <a:ext cx="8280920" cy="34563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pt-BR" dirty="0"/>
              <a:t>Inicialmente, é gerada uma lista ordenada de todos os números naturais até o limite desejado. Em seguida suprime-se o número 1, uma vez que o número 2 é o menor número primo definido. A partir do número seguinte ao 2, remove-se todos os múltiplos de 2 da lista. Da lista resultante, pega-se o próximo número. Como o número 3 não foi cortado, então ele é primo. Em seguida, removemos da lista todos os múltiplos de 3. Seguimos o algoritmo acima recursivamente até alcançarmos o final da lista.</a:t>
            </a:r>
          </a:p>
        </p:txBody>
      </p:sp>
    </p:spTree>
    <p:extLst>
      <p:ext uri="{BB962C8B-B14F-4D97-AF65-F5344CB8AC3E}">
        <p14:creationId xmlns:p14="http://schemas.microsoft.com/office/powerpoint/2010/main" val="19535053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Sugestão de implementação em 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eratosthenes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(char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vals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[DIM]) {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vals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[0]=0;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vals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[1]=0;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for(i = 2; i &lt; DIM; i++)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vals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[i] = 1;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for(i=2;i&lt;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DIM;i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vals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[i])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   for(j=i*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i;j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DIM;j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+=i)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vals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[j]=0;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3209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Sugestão de implementação em Haskell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557338"/>
            <a:ext cx="8735888" cy="4751387"/>
          </a:xfrm>
        </p:spPr>
        <p:txBody>
          <a:bodyPr/>
          <a:lstStyle/>
          <a:p>
            <a:pPr lvl="1"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eratosthenes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:: [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] -&gt; [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eratosthenes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[] = []</a:t>
            </a:r>
          </a:p>
          <a:p>
            <a:pPr lvl="1"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eratosthenes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h:t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 =</a:t>
            </a:r>
          </a:p>
          <a:p>
            <a:pPr lvl="1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 h:(eratosthenes 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filter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(\x -&gt;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mod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x h /= 0) t))</a:t>
            </a:r>
          </a:p>
          <a:p>
            <a:pPr lvl="1"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-- conjunto dos primos menores ou iguais a 'x'</a:t>
            </a:r>
          </a:p>
          <a:p>
            <a:pPr lvl="1"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primes ::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-&gt; [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] </a:t>
            </a:r>
          </a:p>
          <a:p>
            <a:pPr lvl="1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primes x =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eratosthenes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[2..x]</a:t>
            </a:r>
          </a:p>
        </p:txBody>
      </p:sp>
    </p:spTree>
    <p:extLst>
      <p:ext uri="{BB962C8B-B14F-4D97-AF65-F5344CB8AC3E}">
        <p14:creationId xmlns:p14="http://schemas.microsoft.com/office/powerpoint/2010/main" val="287425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Modelo teórico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No paradigma imperativo: variáveis representam endereços de memória que armazenam valores. É possível se </a:t>
            </a:r>
            <a:r>
              <a:rPr lang="pt-BR" u="sng" dirty="0"/>
              <a:t>atribuir</a:t>
            </a:r>
            <a:r>
              <a:rPr lang="pt-BR" dirty="0"/>
              <a:t> novos valores a uma região de memória</a:t>
            </a:r>
          </a:p>
          <a:p>
            <a:pPr>
              <a:defRPr/>
            </a:pPr>
            <a:r>
              <a:rPr lang="pt-BR" dirty="0"/>
              <a:t>Matematicamente variáveis sempre representam valores reais: não há o conceito de referência de memória nem de atribuição</a:t>
            </a:r>
          </a:p>
          <a:p>
            <a:pPr lvl="1">
              <a:defRPr/>
            </a:pPr>
            <a:r>
              <a:rPr lang="pt-BR" dirty="0"/>
              <a:t>Não é possível o </a:t>
            </a:r>
            <a:r>
              <a:rPr lang="pt-BR" i="1" dirty="0"/>
              <a:t>loop</a:t>
            </a:r>
            <a:r>
              <a:rPr lang="pt-BR" dirty="0"/>
              <a:t> em ling. funcionais puras</a:t>
            </a:r>
          </a:p>
          <a:p>
            <a:pPr marL="457200" lvl="1" indent="0">
              <a:buFontTx/>
              <a:buNone/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Paradigma Funcional x Paradigma Imperativo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Linguagens imperativas são mais eficientes</a:t>
            </a:r>
          </a:p>
          <a:p>
            <a:pPr lvl="1"/>
            <a:r>
              <a:rPr lang="pt-BR" sz="2800"/>
              <a:t>Modelo computacional: von Neumann</a:t>
            </a:r>
          </a:p>
          <a:p>
            <a:pPr lvl="1"/>
            <a:r>
              <a:rPr lang="pt-BR" sz="2800"/>
              <a:t>Mesmo modelos das atuais arquiteturas de computadores</a:t>
            </a:r>
          </a:p>
          <a:p>
            <a:r>
              <a:rPr lang="pt-BR"/>
              <a:t>Linguagens funcionais possuem construções com um nível de abstração maior</a:t>
            </a:r>
          </a:p>
          <a:p>
            <a:pPr lvl="1"/>
            <a:r>
              <a:rPr lang="pt-BR" sz="2800"/>
              <a:t>Útil para prototipação</a:t>
            </a:r>
          </a:p>
          <a:p>
            <a:r>
              <a:rPr lang="pt-BR"/>
              <a:t>Linguagens funcionais  viabilizam provas formais de propriedades dos programas</a:t>
            </a:r>
          </a:p>
          <a:p>
            <a:pPr lvl="1">
              <a:buFontTx/>
              <a:buNone/>
            </a:pPr>
            <a:endParaRPr lang="pt-BR" sz="2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Prova de Propriedades de Programas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3200"/>
              <a:t>Exemplo de propriedade: </a:t>
            </a:r>
          </a:p>
          <a:p>
            <a:pPr lvl="1">
              <a:buFontTx/>
              <a:buNone/>
            </a:pPr>
            <a:r>
              <a:rPr lang="pt-BR" sz="2800"/>
              <a:t>totalVendas n &lt;= (n+1) * maxVendas n</a:t>
            </a:r>
          </a:p>
          <a:p>
            <a:r>
              <a:rPr lang="pt-BR" sz="3200"/>
              <a:t>Prova informal: através de testes</a:t>
            </a:r>
          </a:p>
          <a:p>
            <a:pPr lvl="1"/>
            <a:r>
              <a:rPr lang="pt-BR" sz="2800"/>
              <a:t>Cobrem um número limitado de casos</a:t>
            </a:r>
          </a:p>
          <a:p>
            <a:r>
              <a:rPr lang="pt-BR" sz="3200"/>
              <a:t>Prova formal: matemática</a:t>
            </a:r>
          </a:p>
          <a:p>
            <a:pPr lvl="1"/>
            <a:r>
              <a:rPr lang="pt-BR" sz="2800"/>
              <a:t>Cobre todos as possíveis entradas</a:t>
            </a:r>
          </a:p>
          <a:p>
            <a:pPr lvl="1"/>
            <a:r>
              <a:rPr lang="pt-BR" sz="2800"/>
              <a:t>Em linguagens funcionais, são realizadas através de indução matemática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ym typeface="Symbol" pitchFamily="18" charset="2"/>
              </a:rPr>
              <a:t>Cálculo Lambda</a:t>
            </a:r>
            <a:endParaRPr lang="pt-BR" dirty="0"/>
          </a:p>
        </p:txBody>
      </p:sp>
      <p:sp>
        <p:nvSpPr>
          <p:cNvPr id="6147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790700"/>
            <a:ext cx="8229600" cy="4951413"/>
          </a:xfrm>
        </p:spPr>
        <p:txBody>
          <a:bodyPr/>
          <a:lstStyle/>
          <a:p>
            <a:r>
              <a:rPr lang="pt-BR" dirty="0">
                <a:sym typeface="Symbol" pitchFamily="18" charset="2"/>
              </a:rPr>
              <a:t>Cálculo Lambda (</a:t>
            </a:r>
            <a:r>
              <a:rPr lang="pt-BR" sz="2400" dirty="0" err="1">
                <a:sym typeface="Symbol" pitchFamily="18" charset="2"/>
              </a:rPr>
              <a:t>Church</a:t>
            </a:r>
            <a:r>
              <a:rPr lang="pt-BR" sz="2400" dirty="0">
                <a:sym typeface="Symbol" pitchFamily="18" charset="2"/>
              </a:rPr>
              <a:t>, 1930</a:t>
            </a:r>
            <a:r>
              <a:rPr lang="pt-BR" dirty="0">
                <a:sym typeface="Symbol" pitchFamily="18" charset="2"/>
              </a:rPr>
              <a:t>)</a:t>
            </a:r>
          </a:p>
          <a:p>
            <a:r>
              <a:rPr lang="pt-BR" dirty="0">
                <a:sym typeface="Symbol" pitchFamily="18" charset="2"/>
              </a:rPr>
              <a:t>Expressão Lambda: </a:t>
            </a:r>
          </a:p>
          <a:p>
            <a:pPr marL="742950" lvl="2" indent="-342900">
              <a:buSzPct val="65000"/>
              <a:buFont typeface="Monotype Sorts" pitchFamily="2" charset="2"/>
              <a:buChar char="n"/>
            </a:pPr>
            <a:r>
              <a:rPr lang="pt-BR" dirty="0"/>
              <a:t>Sintaxe: </a:t>
            </a:r>
            <a:r>
              <a:rPr lang="pt-BR" sz="2000" dirty="0">
                <a:latin typeface="Courier New" pitchFamily="49" charset="0"/>
              </a:rPr>
              <a:t>&lt;</a:t>
            </a:r>
            <a:r>
              <a:rPr lang="pt-BR" sz="2000" dirty="0" err="1">
                <a:latin typeface="Courier New" pitchFamily="49" charset="0"/>
              </a:rPr>
              <a:t>function</a:t>
            </a:r>
            <a:r>
              <a:rPr lang="pt-BR" sz="2000" dirty="0">
                <a:latin typeface="Courier New" pitchFamily="49" charset="0"/>
              </a:rPr>
              <a:t>&gt; ::= λ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&gt;.&lt;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body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dirty="0">
                <a:sym typeface="Symbol" pitchFamily="18" charset="2"/>
              </a:rPr>
              <a:t>especifica os parâmetros (domínio) e o mapeamento da função (imagem):</a:t>
            </a:r>
          </a:p>
          <a:p>
            <a:pPr lvl="1"/>
            <a:r>
              <a:rPr lang="pt-BR" dirty="0">
                <a:sym typeface="Symbol" pitchFamily="18" charset="2"/>
              </a:rPr>
              <a:t>Ex1: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	(x).x * x * x</a:t>
            </a:r>
          </a:p>
          <a:p>
            <a:pPr lvl="1">
              <a:buFontTx/>
              <a:buNone/>
            </a:pPr>
            <a:r>
              <a:rPr lang="pt-BR" dirty="0">
                <a:sym typeface="Symbol" pitchFamily="18" charset="2"/>
              </a:rPr>
              <a:t>	representa a função cubo: </a:t>
            </a:r>
            <a:r>
              <a:rPr lang="es-ES" sz="2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cubo(x) = x * x * x</a:t>
            </a:r>
            <a:endParaRPr lang="pt-BR" sz="2000" dirty="0"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 lvl="1"/>
            <a:r>
              <a:rPr lang="pt-BR" dirty="0">
                <a:sym typeface="Symbol" pitchFamily="18" charset="2"/>
              </a:rPr>
              <a:t>Ex2: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fatorial =  n. 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		</a:t>
            </a:r>
            <a:r>
              <a:rPr lang="pt-BR" sz="2000" dirty="0" err="1">
                <a:latin typeface="Courier New" pitchFamily="49" charset="0"/>
                <a:cs typeface="Courier New" pitchFamily="49" charset="0"/>
                <a:sym typeface="Symbol" pitchFamily="18" charset="2"/>
              </a:rPr>
              <a:t>if</a:t>
            </a:r>
            <a:r>
              <a:rPr lang="pt-BR" sz="2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 n = 0 </a:t>
            </a:r>
            <a:r>
              <a:rPr lang="pt-BR" sz="2000" dirty="0" err="1">
                <a:latin typeface="Courier New" pitchFamily="49" charset="0"/>
                <a:cs typeface="Courier New" pitchFamily="49" charset="0"/>
                <a:sym typeface="Symbol" pitchFamily="18" charset="2"/>
              </a:rPr>
              <a:t>then</a:t>
            </a:r>
            <a:r>
              <a:rPr lang="pt-BR" sz="2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 1 </a:t>
            </a:r>
            <a:r>
              <a:rPr lang="pt-BR" sz="2000" dirty="0" err="1">
                <a:latin typeface="Courier New" pitchFamily="49" charset="0"/>
                <a:cs typeface="Courier New" pitchFamily="49" charset="0"/>
                <a:sym typeface="Symbol" pitchFamily="18" charset="2"/>
              </a:rPr>
              <a:t>else</a:t>
            </a:r>
            <a:r>
              <a:rPr lang="pt-BR" sz="2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 n * fatorial (n-1)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ym typeface="Symbol" pitchFamily="18" charset="2"/>
              </a:rPr>
              <a:t>Cálculo Lambda</a:t>
            </a:r>
            <a:endParaRPr lang="pt-BR" altLang="pt-BR" dirty="0"/>
          </a:p>
        </p:txBody>
      </p:sp>
      <p:sp>
        <p:nvSpPr>
          <p:cNvPr id="1136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Avaliação de ordem aplicativa (passagem por valor) versus avaliação de ordem normal (passagem por nome)</a:t>
            </a:r>
          </a:p>
          <a:p>
            <a:r>
              <a:rPr lang="pt-BR" altLang="pt-BR" dirty="0"/>
              <a:t>Exemplo: avaliar essa expressão: </a:t>
            </a:r>
          </a:p>
          <a:p>
            <a:pPr lvl="1"/>
            <a:r>
              <a:rPr lang="pt-BR" altLang="pt-BR" dirty="0"/>
              <a:t>usando ordem aplicativa substitui (+ 2 3) por seu valor e, então, aplica redução beta:</a:t>
            </a:r>
          </a:p>
          <a:p>
            <a:pPr lvl="1"/>
            <a:endParaRPr lang="pt-BR" altLang="pt-BR" dirty="0"/>
          </a:p>
          <a:p>
            <a:pPr lvl="1"/>
            <a:r>
              <a:rPr lang="pt-BR" altLang="pt-BR" dirty="0"/>
              <a:t>usando ordem normal; aplica redução beta primeiro e depois avalia o parâmetro:</a:t>
            </a:r>
          </a:p>
          <a:p>
            <a:pPr lvl="1"/>
            <a:endParaRPr lang="pt-BR" altLang="pt-BR" dirty="0"/>
          </a:p>
          <a:p>
            <a:r>
              <a:rPr lang="pt-BR" altLang="pt-BR" dirty="0"/>
              <a:t>Avaliação de ordem normal é uma avaliação tardia</a:t>
            </a:r>
          </a:p>
        </p:txBody>
      </p:sp>
      <p:pic>
        <p:nvPicPr>
          <p:cNvPr id="1136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011" y="2971800"/>
            <a:ext cx="2719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4313981"/>
            <a:ext cx="65071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787" y="5516563"/>
            <a:ext cx="724693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286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</a:t>
            </a:r>
          </a:p>
        </p:txBody>
      </p:sp>
      <p:sp>
        <p:nvSpPr>
          <p:cNvPr id="2" name="Espaço Reservado para Conteúdo 1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95536" y="1556792"/>
            <a:ext cx="8519864" cy="4752528"/>
          </a:xfrm>
          <a:blipFill rotWithShape="1">
            <a:blip r:embed="rId2"/>
            <a:stretch>
              <a:fillRect l="-501" t="-1282"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verso">
  <a:themeElements>
    <a:clrScheme name="Inverso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69696"/>
      </a:accent1>
      <a:accent2>
        <a:srgbClr val="EAEAEA"/>
      </a:accent2>
      <a:accent3>
        <a:srgbClr val="FFFFFF"/>
      </a:accent3>
      <a:accent4>
        <a:srgbClr val="000000"/>
      </a:accent4>
      <a:accent5>
        <a:srgbClr val="C9C9C9"/>
      </a:accent5>
      <a:accent6>
        <a:srgbClr val="D4D4D4"/>
      </a:accent6>
      <a:hlink>
        <a:srgbClr val="5F5F5F"/>
      </a:hlink>
      <a:folHlink>
        <a:srgbClr val="CBCBCB"/>
      </a:folHlink>
    </a:clrScheme>
    <a:fontScheme name="Inverso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nverso 1">
        <a:dk1>
          <a:srgbClr val="003300"/>
        </a:dk1>
        <a:lt1>
          <a:srgbClr val="FFFFFF"/>
        </a:lt1>
        <a:dk2>
          <a:srgbClr val="336600"/>
        </a:dk2>
        <a:lt2>
          <a:srgbClr val="FFCC66"/>
        </a:lt2>
        <a:accent1>
          <a:srgbClr val="996633"/>
        </a:accent1>
        <a:accent2>
          <a:srgbClr val="0099CC"/>
        </a:accent2>
        <a:accent3>
          <a:srgbClr val="ADB8AA"/>
        </a:accent3>
        <a:accent4>
          <a:srgbClr val="DADADA"/>
        </a:accent4>
        <a:accent5>
          <a:srgbClr val="CAB8AD"/>
        </a:accent5>
        <a:accent6>
          <a:srgbClr val="008AB9"/>
        </a:accent6>
        <a:hlink>
          <a:srgbClr val="FF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verso 2">
        <a:dk1>
          <a:srgbClr val="4D4D4D"/>
        </a:dk1>
        <a:lt1>
          <a:srgbClr val="D6EFD0"/>
        </a:lt1>
        <a:dk2>
          <a:srgbClr val="336699"/>
        </a:dk2>
        <a:lt2>
          <a:srgbClr val="65B5D1"/>
        </a:lt2>
        <a:accent1>
          <a:srgbClr val="9BB9C3"/>
        </a:accent1>
        <a:accent2>
          <a:srgbClr val="99CCFF"/>
        </a:accent2>
        <a:accent3>
          <a:srgbClr val="E8F6E4"/>
        </a:accent3>
        <a:accent4>
          <a:srgbClr val="404040"/>
        </a:accent4>
        <a:accent5>
          <a:srgbClr val="CBD9DE"/>
        </a:accent5>
        <a:accent6>
          <a:srgbClr val="8AB9E7"/>
        </a:accent6>
        <a:hlink>
          <a:srgbClr val="009999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verso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Office\Modelos\Estruturas de apresentação\INVERSO.POT</Template>
  <TotalTime>5744</TotalTime>
  <Pages>14</Pages>
  <Words>3933</Words>
  <Application>Microsoft Office PowerPoint</Application>
  <PresentationFormat>Papel Carta (216 x 279 mm)</PresentationFormat>
  <Paragraphs>520</Paragraphs>
  <Slides>61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61</vt:i4>
      </vt:variant>
    </vt:vector>
  </HeadingPairs>
  <TitlesOfParts>
    <vt:vector size="67" baseType="lpstr">
      <vt:lpstr>Times New Roman</vt:lpstr>
      <vt:lpstr>Courier New</vt:lpstr>
      <vt:lpstr>Arial</vt:lpstr>
      <vt:lpstr>Cambria Math</vt:lpstr>
      <vt:lpstr>Monotype Sorts</vt:lpstr>
      <vt:lpstr>Inverso</vt:lpstr>
      <vt:lpstr>Programação Funcional</vt:lpstr>
      <vt:lpstr>Programas como funções</vt:lpstr>
      <vt:lpstr>Programas como funções</vt:lpstr>
      <vt:lpstr>Programas como funções</vt:lpstr>
      <vt:lpstr>Programas como funções</vt:lpstr>
      <vt:lpstr>Modelo teórico</vt:lpstr>
      <vt:lpstr>Cálculo Lambda</vt:lpstr>
      <vt:lpstr>Cálculo Lambda</vt:lpstr>
      <vt:lpstr>Exemplo</vt:lpstr>
      <vt:lpstr>Exemplo motivacional</vt:lpstr>
      <vt:lpstr>Exemplo motivacional</vt:lpstr>
      <vt:lpstr>Exemplo motivacional: a abstração</vt:lpstr>
      <vt:lpstr>Conceitos Fundamentais</vt:lpstr>
      <vt:lpstr>Principais Linguagens Funcionais</vt:lpstr>
      <vt:lpstr>Principais Linguagens Funcionais</vt:lpstr>
      <vt:lpstr>Principais Aplicações</vt:lpstr>
      <vt:lpstr>Utilização industrial</vt:lpstr>
      <vt:lpstr>Haskell</vt:lpstr>
      <vt:lpstr>Elementos do Haskell</vt:lpstr>
      <vt:lpstr>Elementos do Haskell</vt:lpstr>
      <vt:lpstr>Elementos do Haskell</vt:lpstr>
      <vt:lpstr>Conceitos Fundamentais</vt:lpstr>
      <vt:lpstr>Definição de Equações</vt:lpstr>
      <vt:lpstr>Definição de Equações: erro</vt:lpstr>
      <vt:lpstr>Casamento de Padrões</vt:lpstr>
      <vt:lpstr>Casamento de Padrões</vt:lpstr>
      <vt:lpstr>Avaliação de ordem aplicativa</vt:lpstr>
      <vt:lpstr>Recursividade de cauda (tail recursion)</vt:lpstr>
      <vt:lpstr>Exemplo sem recursividade de cauda</vt:lpstr>
      <vt:lpstr>Exemplo com recursividade de cauda</vt:lpstr>
      <vt:lpstr>Exemplo com recursividade de cauda (tradução)</vt:lpstr>
      <vt:lpstr>Recursividade de cauda em Haskell</vt:lpstr>
      <vt:lpstr>Funções de ordem superior e compreensão de listas</vt:lpstr>
      <vt:lpstr>Funções de ordem superior e compreensão de listas</vt:lpstr>
      <vt:lpstr>Classes de tipos e funções sobrecarregadas</vt:lpstr>
      <vt:lpstr>Classes de tipos e funções sobrecarregadas</vt:lpstr>
      <vt:lpstr>Classes de tipos e funções sobrecarregadas</vt:lpstr>
      <vt:lpstr>Apresentação do PowerPoint</vt:lpstr>
      <vt:lpstr>Funções de Ordem Superior</vt:lpstr>
      <vt:lpstr>Função de ordem superior: Composição</vt:lpstr>
      <vt:lpstr>Função de Ordem Superior: Apply-to-all (ou map)</vt:lpstr>
      <vt:lpstr>Exemplo de Funções de Ordem Superior: apply-to-all</vt:lpstr>
      <vt:lpstr>Prelúdio-padrão (standard Prelude)</vt:lpstr>
      <vt:lpstr>Operações sobre listas</vt:lpstr>
      <vt:lpstr>Operações sobre listas</vt:lpstr>
      <vt:lpstr>Composição com listas</vt:lpstr>
      <vt:lpstr>Composição com listas</vt:lpstr>
      <vt:lpstr>A função filter</vt:lpstr>
      <vt:lpstr>Avaliação Lazy</vt:lpstr>
      <vt:lpstr>Avaliação Lazy</vt:lpstr>
      <vt:lpstr>Avaliação Lazy</vt:lpstr>
      <vt:lpstr>Avaliação Lazy</vt:lpstr>
      <vt:lpstr>Avaliação Lazy com listas</vt:lpstr>
      <vt:lpstr>Exemplo de Avaliação Lazy</vt:lpstr>
      <vt:lpstr>Exemplo de Avaliação Lazy</vt:lpstr>
      <vt:lpstr>Exemplo de Avaliação Lazy</vt:lpstr>
      <vt:lpstr>Crivo de Erastóstenes</vt:lpstr>
      <vt:lpstr>Sugestão de implementação em C</vt:lpstr>
      <vt:lpstr>Sugestão de implementação em Haskell</vt:lpstr>
      <vt:lpstr>Paradigma Funcional x Paradigma Imperativo</vt:lpstr>
      <vt:lpstr>Prova de Propriedades de Programas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Computadores e Programação</dc:title>
  <dc:subject>Aula 02</dc:subject>
  <dc:creator>Luiz C. A. Albuquerque</dc:creator>
  <cp:keywords>Computadores, programação.</cp:keywords>
  <cp:lastModifiedBy>Hugo Bastos De Paula</cp:lastModifiedBy>
  <cp:revision>177</cp:revision>
  <cp:lastPrinted>1999-11-10T14:01:14Z</cp:lastPrinted>
  <dcterms:created xsi:type="dcterms:W3CDTF">1996-03-11T12:15:24Z</dcterms:created>
  <dcterms:modified xsi:type="dcterms:W3CDTF">2023-06-05T04:39:29Z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3</vt:i4>
  </property>
  <property fmtid="{D5CDD505-2E9C-101B-9397-08002B2CF9AE}" pid="7" name="MailAddress">
    <vt:lpwstr>lcaa@dpi.ufv.br</vt:lpwstr>
  </property>
  <property fmtid="{D5CDD505-2E9C-101B-9397-08002B2CF9AE}" pid="8" name="HomePage">
    <vt:lpwstr>http://www.dpi.ufv.br/prof/luiz</vt:lpwstr>
  </property>
  <property fmtid="{D5CDD505-2E9C-101B-9397-08002B2CF9AE}" pid="9" name="Other">
    <vt:lpwstr>Sala DPI105</vt:lpwstr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16777215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C:\WINNT\Profiles\lcaa\Pessoal\trabalho\inf110\web</vt:lpwstr>
  </property>
</Properties>
</file>