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49" r:id="rId1"/>
  </p:sldMasterIdLst>
  <p:notesMasterIdLst>
    <p:notesMasterId r:id="rId67"/>
  </p:notesMasterIdLst>
  <p:handoutMasterIdLst>
    <p:handoutMasterId r:id="rId68"/>
  </p:handoutMasterIdLst>
  <p:sldIdLst>
    <p:sldId id="266" r:id="rId2"/>
    <p:sldId id="311" r:id="rId3"/>
    <p:sldId id="355" r:id="rId4"/>
    <p:sldId id="356" r:id="rId5"/>
    <p:sldId id="289" r:id="rId6"/>
    <p:sldId id="320" r:id="rId7"/>
    <p:sldId id="329" r:id="rId8"/>
    <p:sldId id="359" r:id="rId9"/>
    <p:sldId id="360" r:id="rId10"/>
    <p:sldId id="361" r:id="rId11"/>
    <p:sldId id="272" r:id="rId12"/>
    <p:sldId id="269" r:id="rId13"/>
    <p:sldId id="270" r:id="rId14"/>
    <p:sldId id="271" r:id="rId15"/>
    <p:sldId id="294" r:id="rId16"/>
    <p:sldId id="357" r:id="rId17"/>
    <p:sldId id="385" r:id="rId18"/>
    <p:sldId id="358" r:id="rId19"/>
    <p:sldId id="287" r:id="rId20"/>
    <p:sldId id="291" r:id="rId21"/>
    <p:sldId id="292" r:id="rId22"/>
    <p:sldId id="293" r:id="rId23"/>
    <p:sldId id="299" r:id="rId24"/>
    <p:sldId id="346" r:id="rId25"/>
    <p:sldId id="368" r:id="rId26"/>
    <p:sldId id="321" r:id="rId27"/>
    <p:sldId id="366" r:id="rId28"/>
    <p:sldId id="367" r:id="rId29"/>
    <p:sldId id="362" r:id="rId30"/>
    <p:sldId id="363" r:id="rId31"/>
    <p:sldId id="364" r:id="rId32"/>
    <p:sldId id="365" r:id="rId33"/>
    <p:sldId id="369" r:id="rId34"/>
    <p:sldId id="370" r:id="rId35"/>
    <p:sldId id="372" r:id="rId36"/>
    <p:sldId id="373" r:id="rId37"/>
    <p:sldId id="371" r:id="rId38"/>
    <p:sldId id="332" r:id="rId39"/>
    <p:sldId id="334" r:id="rId40"/>
    <p:sldId id="335" r:id="rId41"/>
    <p:sldId id="337" r:id="rId42"/>
    <p:sldId id="278" r:id="rId43"/>
    <p:sldId id="341" r:id="rId44"/>
    <p:sldId id="349" r:id="rId45"/>
    <p:sldId id="374" r:id="rId46"/>
    <p:sldId id="375" r:id="rId47"/>
    <p:sldId id="384" r:id="rId48"/>
    <p:sldId id="352" r:id="rId49"/>
    <p:sldId id="376" r:id="rId50"/>
    <p:sldId id="380" r:id="rId51"/>
    <p:sldId id="381" r:id="rId52"/>
    <p:sldId id="382" r:id="rId53"/>
    <p:sldId id="383" r:id="rId54"/>
    <p:sldId id="347" r:id="rId55"/>
    <p:sldId id="348" r:id="rId56"/>
    <p:sldId id="377" r:id="rId57"/>
    <p:sldId id="378" r:id="rId58"/>
    <p:sldId id="379" r:id="rId59"/>
    <p:sldId id="386" r:id="rId60"/>
    <p:sldId id="307" r:id="rId61"/>
    <p:sldId id="308" r:id="rId62"/>
    <p:sldId id="353" r:id="rId63"/>
    <p:sldId id="354" r:id="rId64"/>
    <p:sldId id="280" r:id="rId65"/>
    <p:sldId id="281" r:id="rId66"/>
  </p:sldIdLst>
  <p:sldSz cx="9144000" cy="6858000" type="letter"/>
  <p:notesSz cx="6858000" cy="9028113"/>
  <p:embeddedFontLst>
    <p:embeddedFont>
      <p:font typeface="Calibri" panose="020F0502020204030204" pitchFamily="34" charset="0"/>
      <p:regular r:id="rId69"/>
      <p:bold r:id="rId70"/>
      <p:italic r:id="rId71"/>
      <p:boldItalic r:id="rId72"/>
    </p:embeddedFont>
    <p:embeddedFont>
      <p:font typeface="Cambria Math" panose="02040503050406030204" pitchFamily="18" charset="0"/>
      <p:regular r:id="rId73"/>
    </p:embeddedFont>
    <p:embeddedFont>
      <p:font typeface="Monotype Sorts" panose="020B0604020202020204"/>
      <p:regular r:id="rId74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pt-BR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D4D4D"/>
    <a:srgbClr val="CC6600"/>
    <a:srgbClr val="EAEAEA"/>
    <a:srgbClr val="DDDDDD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E2258E-3DB4-4901-A603-E4C740929C14}" v="3" dt="2021-06-22T13:48:15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97" autoAdjust="0"/>
    <p:restoredTop sz="94660"/>
  </p:normalViewPr>
  <p:slideViewPr>
    <p:cSldViewPr>
      <p:cViewPr varScale="1">
        <p:scale>
          <a:sx n="109" d="100"/>
          <a:sy n="109" d="100"/>
        </p:scale>
        <p:origin x="131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0236"/>
    </p:cViewPr>
  </p:sorterViewPr>
  <p:notesViewPr>
    <p:cSldViewPr>
      <p:cViewPr varScale="1">
        <p:scale>
          <a:sx n="38" d="100"/>
          <a:sy n="38" d="100"/>
        </p:scale>
        <p:origin x="-1542" y="-96"/>
      </p:cViewPr>
      <p:guideLst>
        <p:guide orient="horz" pos="28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6.fntdata"/><Relationship Id="rId79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1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4.fntdata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2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5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Bastos De Paula" userId="ea3b8808-58fe-4fde-bf79-dea1702d2ab3" providerId="ADAL" clId="{A9971F43-0AA8-4B04-A5FA-952331E323E0}"/>
    <pc:docChg chg="modSld">
      <pc:chgData name="Hugo Bastos De Paula" userId="ea3b8808-58fe-4fde-bf79-dea1702d2ab3" providerId="ADAL" clId="{A9971F43-0AA8-4B04-A5FA-952331E323E0}" dt="2020-12-09T13:24:55.268" v="3" actId="20577"/>
      <pc:docMkLst>
        <pc:docMk/>
      </pc:docMkLst>
      <pc:sldChg chg="modSp">
        <pc:chgData name="Hugo Bastos De Paula" userId="ea3b8808-58fe-4fde-bf79-dea1702d2ab3" providerId="ADAL" clId="{A9971F43-0AA8-4B04-A5FA-952331E323E0}" dt="2020-12-09T13:24:55.268" v="3" actId="20577"/>
        <pc:sldMkLst>
          <pc:docMk/>
          <pc:sldMk cId="933837658" sldId="354"/>
        </pc:sldMkLst>
        <pc:spChg chg="mod">
          <ac:chgData name="Hugo Bastos De Paula" userId="ea3b8808-58fe-4fde-bf79-dea1702d2ab3" providerId="ADAL" clId="{A9971F43-0AA8-4B04-A5FA-952331E323E0}" dt="2020-12-09T13:24:55.268" v="3" actId="20577"/>
          <ac:spMkLst>
            <pc:docMk/>
            <pc:sldMk cId="933837658" sldId="354"/>
            <ac:spMk id="3" creationId="{00000000-0000-0000-0000-000000000000}"/>
          </ac:spMkLst>
        </pc:spChg>
      </pc:sldChg>
      <pc:sldChg chg="modSp">
        <pc:chgData name="Hugo Bastos De Paula" userId="ea3b8808-58fe-4fde-bf79-dea1702d2ab3" providerId="ADAL" clId="{A9971F43-0AA8-4B04-A5FA-952331E323E0}" dt="2020-12-09T12:32:42.382" v="1"/>
        <pc:sldMkLst>
          <pc:docMk/>
          <pc:sldMk cId="2822230030" sldId="381"/>
        </pc:sldMkLst>
        <pc:spChg chg="mod">
          <ac:chgData name="Hugo Bastos De Paula" userId="ea3b8808-58fe-4fde-bf79-dea1702d2ab3" providerId="ADAL" clId="{A9971F43-0AA8-4B04-A5FA-952331E323E0}" dt="2020-12-09T12:32:42.382" v="1"/>
          <ac:spMkLst>
            <pc:docMk/>
            <pc:sldMk cId="2822230030" sldId="381"/>
            <ac:spMk id="34" creationId="{7D10643C-F185-476D-9022-EAAFD88E0D95}"/>
          </ac:spMkLst>
        </pc:spChg>
      </pc:sldChg>
    </pc:docChg>
  </pc:docChgLst>
  <pc:docChgLst>
    <pc:chgData name="Hugo Paula" userId="ea3b8808-58fe-4fde-bf79-dea1702d2ab3" providerId="ADAL" clId="{EDE2258E-3DB4-4901-A603-E4C740929C14}"/>
    <pc:docChg chg="modSld">
      <pc:chgData name="Hugo Paula" userId="ea3b8808-58fe-4fde-bf79-dea1702d2ab3" providerId="ADAL" clId="{EDE2258E-3DB4-4901-A603-E4C740929C14}" dt="2021-06-22T13:48:30.699" v="4" actId="404"/>
      <pc:docMkLst>
        <pc:docMk/>
      </pc:docMkLst>
      <pc:sldChg chg="modSp">
        <pc:chgData name="Hugo Paula" userId="ea3b8808-58fe-4fde-bf79-dea1702d2ab3" providerId="ADAL" clId="{EDE2258E-3DB4-4901-A603-E4C740929C14}" dt="2021-06-22T13:48:15.419" v="2" actId="14100"/>
        <pc:sldMkLst>
          <pc:docMk/>
          <pc:sldMk cId="1594814299" sldId="332"/>
        </pc:sldMkLst>
        <pc:spChg chg="mod">
          <ac:chgData name="Hugo Paula" userId="ea3b8808-58fe-4fde-bf79-dea1702d2ab3" providerId="ADAL" clId="{EDE2258E-3DB4-4901-A603-E4C740929C14}" dt="2021-06-22T13:48:15.419" v="2" actId="14100"/>
          <ac:spMkLst>
            <pc:docMk/>
            <pc:sldMk cId="1594814299" sldId="332"/>
            <ac:spMk id="1061891" creationId="{00000000-0000-0000-0000-000000000000}"/>
          </ac:spMkLst>
        </pc:spChg>
      </pc:sldChg>
      <pc:sldChg chg="modSp mod">
        <pc:chgData name="Hugo Paula" userId="ea3b8808-58fe-4fde-bf79-dea1702d2ab3" providerId="ADAL" clId="{EDE2258E-3DB4-4901-A603-E4C740929C14}" dt="2021-06-22T13:48:30.699" v="4" actId="404"/>
        <pc:sldMkLst>
          <pc:docMk/>
          <pc:sldMk cId="504384765" sldId="334"/>
        </pc:sldMkLst>
        <pc:spChg chg="mod">
          <ac:chgData name="Hugo Paula" userId="ea3b8808-58fe-4fde-bf79-dea1702d2ab3" providerId="ADAL" clId="{EDE2258E-3DB4-4901-A603-E4C740929C14}" dt="2021-06-22T13:48:30.699" v="4" actId="404"/>
          <ac:spMkLst>
            <pc:docMk/>
            <pc:sldMk cId="504384765" sldId="334"/>
            <ac:spMk id="1062915" creationId="{00000000-0000-0000-0000-000000000000}"/>
          </ac:spMkLst>
        </pc:spChg>
      </pc:sldChg>
      <pc:sldChg chg="modSp mod">
        <pc:chgData name="Hugo Paula" userId="ea3b8808-58fe-4fde-bf79-dea1702d2ab3" providerId="ADAL" clId="{EDE2258E-3DB4-4901-A603-E4C740929C14}" dt="2021-06-22T13:48:23.674" v="3" actId="404"/>
        <pc:sldMkLst>
          <pc:docMk/>
          <pc:sldMk cId="3373461625" sldId="371"/>
        </pc:sldMkLst>
        <pc:spChg chg="mod">
          <ac:chgData name="Hugo Paula" userId="ea3b8808-58fe-4fde-bf79-dea1702d2ab3" providerId="ADAL" clId="{EDE2258E-3DB4-4901-A603-E4C740929C14}" dt="2021-06-22T13:48:23.674" v="3" actId="404"/>
          <ac:spMkLst>
            <pc:docMk/>
            <pc:sldMk cId="3373461625" sldId="371"/>
            <ac:spMk id="3" creationId="{4665E94D-6A4C-4368-B9D0-E8DC3A5E6AA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154113" y="122238"/>
            <a:ext cx="180975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endParaRPr lang="pt-BR" sz="1200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260725" y="8502650"/>
            <a:ext cx="366713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fld id="{3B35769F-F782-4E54-8BC2-C7987CCA3D87}" type="slidenum">
              <a:rPr lang="pt-BR" sz="1200"/>
              <a:pPr/>
              <a:t>‹nº›</a:t>
            </a:fld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2998839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87838"/>
            <a:ext cx="5029200" cy="406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0"/>
            <a:r>
              <a:rPr lang="pt-BR" noProof="0"/>
              <a:t>Segundo nível</a:t>
            </a:r>
          </a:p>
          <a:p>
            <a:pPr lvl="0"/>
            <a:r>
              <a:rPr lang="pt-BR" noProof="0"/>
              <a:t>Terceiro nível</a:t>
            </a:r>
          </a:p>
          <a:p>
            <a:pPr lvl="0"/>
            <a:r>
              <a:rPr lang="pt-BR" noProof="0"/>
              <a:t>Quarto nível</a:t>
            </a:r>
          </a:p>
          <a:p>
            <a:pPr lvl="0"/>
            <a:r>
              <a:rPr lang="pt-BR" noProof="0"/>
              <a:t>Quinto nível</a:t>
            </a:r>
          </a:p>
        </p:txBody>
      </p:sp>
      <p:sp>
        <p:nvSpPr>
          <p:cNvPr id="399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76275"/>
            <a:ext cx="4516438" cy="3387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6709511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347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8E9BED43-B8C1-40DA-B01B-4F1D0A26CD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28E63823-2932-4B9A-BE01-4BF601520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6E6AF531-B1D3-48D7-AC69-28A719443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ACB65B5-92A8-44E6-9BD1-2B0BD9C9D8A5}" type="slidenum">
              <a:rPr lang="en-US" altLang="pt-BR" sz="1300" smtClean="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50</a:t>
            </a:fld>
            <a:endParaRPr lang="en-US" altLang="pt-BR" sz="130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4795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13960DA9-A8B8-427B-9C49-E47248530B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8506E398-D496-4EEE-8B4F-1556E8B04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5C75EE8E-D3A9-4AD1-9BF2-A06DE179C7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CE0E140-D354-449F-8647-95C0597FE7CB}" type="slidenum">
              <a:rPr lang="en-US" altLang="pt-BR" sz="1300" smtClean="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51</a:t>
            </a:fld>
            <a:endParaRPr lang="en-US" altLang="pt-BR" sz="130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9529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0495AD32-452B-4F8F-9443-123438CE75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E318DDD-E9BF-44BF-B1F4-3C921A806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7001E6F3-1FB2-432D-B828-5BE5117920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60C7E95-F45B-40D8-9005-5DDDF4486CF5}" type="slidenum">
              <a:rPr lang="en-US" altLang="pt-BR" sz="1300" smtClean="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52</a:t>
            </a:fld>
            <a:endParaRPr lang="en-US" altLang="pt-BR" sz="130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2644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0495AD32-452B-4F8F-9443-123438CE75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E318DDD-E9BF-44BF-B1F4-3C921A806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7001E6F3-1FB2-432D-B828-5BE5117920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60C7E95-F45B-40D8-9005-5DDDF4486CF5}" type="slidenum">
              <a:rPr lang="en-US" altLang="pt-BR" sz="1300" smtClean="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53</a:t>
            </a:fld>
            <a:endParaRPr lang="en-US" altLang="pt-BR" sz="130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913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8229600" cy="11430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Clique para editar o estilo do título mestre</a:t>
            </a:r>
          </a:p>
        </p:txBody>
      </p:sp>
      <p:sp>
        <p:nvSpPr>
          <p:cNvPr id="19465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Clique para editar o estilo do subtítulo mestre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FFFFFF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96804FF-D101-4EBA-91C6-248C3C9A0C0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3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E6775-8089-4753-9BC6-E0731EBE3F08}" type="slidenum">
              <a:rPr lang="en-US"/>
              <a:pPr>
                <a:defRPr/>
              </a:pPr>
              <a:t>‹nº›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4485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34188" y="266700"/>
            <a:ext cx="2081212" cy="56769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90550" y="266700"/>
            <a:ext cx="6091238" cy="56769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5B45C-C235-4660-955A-2D94F46EDEC4}" type="slidenum">
              <a:rPr lang="en-US"/>
              <a:pPr>
                <a:defRPr/>
              </a:pPr>
              <a:t>‹nº›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7255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9C103-C31F-4147-BCD5-3A2F965054E4}" type="slidenum">
              <a:rPr lang="en-US"/>
              <a:pPr>
                <a:defRPr/>
              </a:pPr>
              <a:t>‹nº›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62109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3A68E-B9CB-42EC-90F2-3BD46706B586}" type="slidenum">
              <a:rPr lang="en-US"/>
              <a:pPr>
                <a:defRPr/>
              </a:pPr>
              <a:t>‹nº›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6037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790700"/>
            <a:ext cx="403860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76800" y="1790700"/>
            <a:ext cx="403860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D238E-90A5-4658-9216-4DB6D8FF5F4E}" type="slidenum">
              <a:rPr lang="en-US"/>
              <a:pPr>
                <a:defRPr/>
              </a:pPr>
              <a:t>‹nº›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4995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E7F53-F6F4-44BC-923B-829056B47390}" type="slidenum">
              <a:rPr lang="en-US"/>
              <a:pPr>
                <a:defRPr/>
              </a:pPr>
              <a:t>‹nº›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6980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103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67BAC-9082-4781-A5DA-5110472FBA71}" type="slidenum">
              <a:rPr lang="en-US"/>
              <a:pPr>
                <a:defRPr/>
              </a:pPr>
              <a:t>‹nº›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10527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6CFF2-8E49-4BFB-80F1-F41760E98369}" type="slidenum">
              <a:rPr lang="en-US"/>
              <a:pPr>
                <a:defRPr/>
              </a:pPr>
              <a:t>‹nº›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9045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EBAD2-1807-4FEC-B9C4-5EA432D3D2EC}" type="slidenum">
              <a:rPr lang="en-US"/>
              <a:pPr>
                <a:defRPr/>
              </a:pPr>
              <a:t>‹nº›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8351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A9862-E1F9-44F8-8DF5-FC0D78502E84}" type="slidenum">
              <a:rPr lang="en-US"/>
              <a:pPr>
                <a:defRPr/>
              </a:pPr>
              <a:t>‹nº›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49161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31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66700"/>
            <a:ext cx="8520112" cy="11049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 estilo do título mestre</a:t>
            </a:r>
          </a:p>
        </p:txBody>
      </p:sp>
      <p:sp>
        <p:nvSpPr>
          <p:cNvPr id="1027" name="Rectangle 10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557338"/>
            <a:ext cx="8520112" cy="475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  <p:sp>
        <p:nvSpPr>
          <p:cNvPr id="18442" name="Rectangle 103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438900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43" name="Rectangle 103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j-lt"/>
              </a:defRPr>
            </a:lvl1pPr>
          </a:lstStyle>
          <a:p>
            <a:pPr>
              <a:defRPr/>
            </a:pPr>
            <a:fld id="{7246A199-04C4-403D-99D8-B105279848BA}" type="slidenum">
              <a:rPr lang="en-US"/>
              <a:pPr>
                <a:defRPr/>
              </a:pPr>
              <a:t>‹nº›</a:t>
            </a:fld>
            <a:endParaRPr lang="en-US" sz="1400"/>
          </a:p>
        </p:txBody>
      </p:sp>
      <p:sp>
        <p:nvSpPr>
          <p:cNvPr id="1030" name="Line 1036"/>
          <p:cNvSpPr>
            <a:spLocks noChangeShapeType="1"/>
          </p:cNvSpPr>
          <p:nvPr/>
        </p:nvSpPr>
        <p:spPr bwMode="auto">
          <a:xfrm>
            <a:off x="395288" y="1449388"/>
            <a:ext cx="8520112" cy="0"/>
          </a:xfrm>
          <a:prstGeom prst="line">
            <a:avLst/>
          </a:prstGeom>
          <a:noFill/>
          <a:ln w="95250" cmpd="thickThin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Funcional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Prof. Hugo de Paula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motivacional: a abstração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Neste caso, estamos pegando um objeto: peixe ou frango.</a:t>
            </a:r>
          </a:p>
          <a:p>
            <a:r>
              <a:rPr lang="pt-BR" dirty="0"/>
              <a:t>Repetindo uma ação duas vezes:</a:t>
            </a:r>
          </a:p>
          <a:p>
            <a:pPr lvl="1"/>
            <a:r>
              <a:rPr lang="pt-BR" dirty="0" err="1"/>
              <a:t>colocarNaPanela</a:t>
            </a:r>
            <a:endParaRPr lang="pt-BR" dirty="0"/>
          </a:p>
          <a:p>
            <a:pPr lvl="1"/>
            <a:r>
              <a:rPr lang="pt-BR" dirty="0"/>
              <a:t>misturar</a:t>
            </a:r>
          </a:p>
          <a:p>
            <a:pPr lvl="1"/>
            <a:endParaRPr lang="pt-BR" dirty="0"/>
          </a:p>
          <a:p>
            <a:pPr marL="400050" lvl="1" indent="0">
              <a:buNone/>
            </a:pPr>
            <a:r>
              <a:rPr lang="pt-B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cozinhar(ingred1, ingred2, procedimento):</a:t>
            </a:r>
          </a:p>
          <a:p>
            <a:pPr marL="400050" lvl="1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"Pegar o {0}."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(ingred1))</a:t>
            </a:r>
          </a:p>
          <a:p>
            <a:pPr marL="400050" lvl="1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procedimento(ingred1)</a:t>
            </a:r>
          </a:p>
          <a:p>
            <a:pPr marL="400050" lvl="1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procedimento(ingred2)</a:t>
            </a:r>
          </a:p>
          <a:p>
            <a:pPr marL="400050" lvl="1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cozinhar(</a:t>
            </a:r>
            <a:r>
              <a:rPr lang="pt-B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"peixe"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"agua"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colocarNaPanela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cozinhar(</a:t>
            </a:r>
            <a:r>
              <a:rPr lang="pt-B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"frango"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"coco"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misturar)</a:t>
            </a:r>
          </a:p>
          <a:p>
            <a:pPr marL="400050" lvl="1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17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Conceitos Fundamentais</a:t>
            </a:r>
            <a:endParaRPr lang="pt-BR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rgbClr val="0070C0"/>
                </a:solidFill>
              </a:rPr>
              <a:t>Definição de função</a:t>
            </a:r>
            <a:r>
              <a:rPr lang="pt-BR" dirty="0"/>
              <a:t>: descreve como um valor é computado a partir de seus parâmetros formais.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70C0"/>
                </a:solidFill>
              </a:rPr>
              <a:t>Aplicação de função</a:t>
            </a:r>
            <a:r>
              <a:rPr lang="pt-BR" dirty="0"/>
              <a:t>: é uma chamada a uma função definida utilizando parâmetros reais.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70C0"/>
                </a:solidFill>
              </a:rPr>
              <a:t>Transparência referencial</a:t>
            </a:r>
            <a:r>
              <a:rPr lang="pt-BR" dirty="0"/>
              <a:t>: propriedade onde valor da função depende apenas de seus argumentos.</a:t>
            </a:r>
          </a:p>
          <a:p>
            <a:pPr lvl="1"/>
            <a:r>
              <a:rPr lang="pt-BR" dirty="0"/>
              <a:t>Concorrência.</a:t>
            </a:r>
          </a:p>
          <a:p>
            <a:pPr lvl="1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mdc</a:t>
            </a:r>
            <a:r>
              <a:rPr lang="pt-BR" dirty="0"/>
              <a:t> possui transparência referencial.</a:t>
            </a:r>
          </a:p>
          <a:p>
            <a:pPr lvl="1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pt-BR" dirty="0"/>
              <a:t> não possui transparência referencial (depende do estado da máquina e da última chamada a si mesma).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Linguagens Funcionais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LISP (John McCarthy, 1960)</a:t>
            </a:r>
            <a:endParaRPr lang="pt-BR" sz="3200" dirty="0"/>
          </a:p>
          <a:p>
            <a:pPr lvl="1"/>
            <a:r>
              <a:rPr lang="pt-BR" sz="2800" dirty="0"/>
              <a:t>Escopo dinâmico e coleta de lixo</a:t>
            </a:r>
          </a:p>
          <a:p>
            <a:pPr lvl="1"/>
            <a:r>
              <a:rPr lang="pt-BR" sz="2800" dirty="0"/>
              <a:t>Diversão extensões: CLOS, </a:t>
            </a:r>
            <a:r>
              <a:rPr lang="pt-BR" sz="2800" dirty="0" err="1"/>
              <a:t>Scheme</a:t>
            </a:r>
            <a:r>
              <a:rPr lang="pt-BR" sz="2800" dirty="0"/>
              <a:t> </a:t>
            </a:r>
            <a:r>
              <a:rPr lang="pt-BR" sz="2800" dirty="0" err="1"/>
              <a:t>etc</a:t>
            </a:r>
            <a:endParaRPr lang="pt-BR" sz="2800" dirty="0"/>
          </a:p>
          <a:p>
            <a:pPr lvl="1"/>
            <a:r>
              <a:rPr lang="pt-BR" sz="2800" dirty="0"/>
              <a:t>Principal uso: inteligência artificial</a:t>
            </a:r>
          </a:p>
          <a:p>
            <a:r>
              <a:rPr lang="pt-BR" dirty="0"/>
              <a:t>APL (Kenneth </a:t>
            </a:r>
            <a:r>
              <a:rPr lang="pt-BR" dirty="0" err="1"/>
              <a:t>Iverson</a:t>
            </a:r>
            <a:r>
              <a:rPr lang="pt-BR" dirty="0"/>
              <a:t>, 1962)</a:t>
            </a:r>
          </a:p>
          <a:p>
            <a:pPr lvl="1"/>
            <a:r>
              <a:rPr lang="pt-BR" sz="2800" dirty="0"/>
              <a:t>Não é puramente funcional (possui atribuição)</a:t>
            </a:r>
          </a:p>
          <a:p>
            <a:pPr lvl="1"/>
            <a:r>
              <a:rPr lang="pt-BR" sz="2800" dirty="0"/>
              <a:t>Principal tipo de dados: matrizes</a:t>
            </a:r>
          </a:p>
          <a:p>
            <a:pPr lvl="1"/>
            <a:r>
              <a:rPr lang="pt-BR" sz="2800" dirty="0"/>
              <a:t>Principal uso: avaliação de expressões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Linguagens Funcionais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ML (Robin </a:t>
            </a:r>
            <a:r>
              <a:rPr lang="pt-BR" dirty="0" err="1"/>
              <a:t>Milner</a:t>
            </a:r>
            <a:r>
              <a:rPr lang="pt-BR" dirty="0"/>
              <a:t>, 1979)</a:t>
            </a:r>
          </a:p>
          <a:p>
            <a:pPr lvl="1"/>
            <a:r>
              <a:rPr lang="pt-BR" sz="2800" dirty="0"/>
              <a:t>Polimorfismo e sistema de tipos forte</a:t>
            </a:r>
          </a:p>
          <a:p>
            <a:pPr lvl="1"/>
            <a:r>
              <a:rPr lang="pt-BR" sz="2800" dirty="0"/>
              <a:t>Modularização e suporte a TAD</a:t>
            </a:r>
          </a:p>
          <a:p>
            <a:pPr lvl="1"/>
            <a:r>
              <a:rPr lang="pt-BR" sz="2800" dirty="0"/>
              <a:t>Não é puramente funcional</a:t>
            </a:r>
          </a:p>
          <a:p>
            <a:r>
              <a:rPr lang="pt-BR" dirty="0"/>
              <a:t>Miranda (David Turner, 1986)</a:t>
            </a:r>
          </a:p>
          <a:p>
            <a:pPr lvl="1"/>
            <a:r>
              <a:rPr lang="pt-BR" sz="2800" dirty="0"/>
              <a:t>Similar a ML, porém com avaliação </a:t>
            </a:r>
            <a:r>
              <a:rPr lang="pt-BR" sz="2800" i="1" dirty="0" err="1"/>
              <a:t>lazy</a:t>
            </a:r>
            <a:endParaRPr lang="pt-BR" dirty="0"/>
          </a:p>
          <a:p>
            <a:r>
              <a:rPr lang="pt-BR" dirty="0"/>
              <a:t>Haskell (S. Peyton Jones &amp; P. </a:t>
            </a:r>
            <a:r>
              <a:rPr lang="pt-BR" dirty="0" err="1"/>
              <a:t>Wadler</a:t>
            </a:r>
            <a:r>
              <a:rPr lang="pt-BR" dirty="0"/>
              <a:t>, 1992)</a:t>
            </a:r>
          </a:p>
          <a:p>
            <a:pPr lvl="1"/>
            <a:r>
              <a:rPr lang="pt-BR" sz="2800" dirty="0"/>
              <a:t>Puramente funcional</a:t>
            </a:r>
          </a:p>
          <a:p>
            <a:pPr lvl="1"/>
            <a:r>
              <a:rPr lang="pt-BR" sz="2800" dirty="0"/>
              <a:t>Avaliação </a:t>
            </a:r>
            <a:r>
              <a:rPr lang="pt-BR" sz="2800" i="1" dirty="0" err="1"/>
              <a:t>lazy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Aplicações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229600" cy="4038600"/>
          </a:xfrm>
        </p:spPr>
        <p:txBody>
          <a:bodyPr/>
          <a:lstStyle/>
          <a:p>
            <a:r>
              <a:rPr lang="pt-BR" dirty="0"/>
              <a:t>LISP</a:t>
            </a:r>
          </a:p>
          <a:p>
            <a:pPr lvl="1"/>
            <a:r>
              <a:rPr lang="pt-BR" sz="2800" dirty="0"/>
              <a:t>Diversas aplicações em IA</a:t>
            </a:r>
          </a:p>
          <a:p>
            <a:pPr lvl="1"/>
            <a:r>
              <a:rPr lang="pt-BR" sz="2800" dirty="0" err="1"/>
              <a:t>Emacs</a:t>
            </a:r>
            <a:r>
              <a:rPr lang="pt-BR" sz="2800" dirty="0"/>
              <a:t> (editor de textos) </a:t>
            </a:r>
          </a:p>
          <a:p>
            <a:pPr lvl="1"/>
            <a:r>
              <a:rPr lang="pt-BR" sz="2800" dirty="0" err="1"/>
              <a:t>Macsyma</a:t>
            </a:r>
            <a:r>
              <a:rPr lang="pt-BR" sz="2800" dirty="0"/>
              <a:t> (cálculos simbólicos)</a:t>
            </a:r>
          </a:p>
          <a:p>
            <a:r>
              <a:rPr lang="pt-BR" sz="3200" dirty="0" err="1"/>
              <a:t>Erlang</a:t>
            </a:r>
            <a:r>
              <a:rPr lang="pt-BR" sz="3200" dirty="0"/>
              <a:t>: telecomunicações (Ericsson)</a:t>
            </a:r>
          </a:p>
          <a:p>
            <a:r>
              <a:rPr lang="pt-BR" sz="3200" dirty="0"/>
              <a:t>Haskell: compilador GHC</a:t>
            </a:r>
          </a:p>
          <a:p>
            <a:r>
              <a:rPr lang="pt-BR" sz="3200" dirty="0"/>
              <a:t>ML: servidor Web, provadores de teorema </a:t>
            </a:r>
            <a:r>
              <a:rPr lang="pt-BR" sz="3200" dirty="0" err="1"/>
              <a:t>etc</a:t>
            </a:r>
            <a:endParaRPr lang="pt-BR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Utilização industrial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790700"/>
            <a:ext cx="8229600" cy="4591050"/>
          </a:xfrm>
        </p:spPr>
        <p:txBody>
          <a:bodyPr/>
          <a:lstStyle/>
          <a:p>
            <a:r>
              <a:rPr lang="pt-BR" sz="2000" b="1" dirty="0" err="1"/>
              <a:t>Erlang</a:t>
            </a:r>
            <a:r>
              <a:rPr lang="pt-BR" sz="2000" dirty="0"/>
              <a:t>:	linguagem funcional desenvolvida na Ericsson para aplicações em telecomunicações; </a:t>
            </a:r>
            <a:r>
              <a:rPr lang="pt-BR" sz="2000" dirty="0" err="1"/>
              <a:t>Facebook</a:t>
            </a:r>
            <a:r>
              <a:rPr lang="pt-BR" sz="2000" dirty="0"/>
              <a:t> (</a:t>
            </a:r>
            <a:r>
              <a:rPr lang="pt-BR" sz="2000" dirty="0" err="1"/>
              <a:t>Facebook</a:t>
            </a:r>
            <a:r>
              <a:rPr lang="pt-BR" sz="2000" dirty="0"/>
              <a:t> chat </a:t>
            </a:r>
            <a:r>
              <a:rPr lang="pt-BR" sz="2000" dirty="0" err="1"/>
              <a:t>backend</a:t>
            </a:r>
            <a:r>
              <a:rPr lang="pt-BR" sz="2000" dirty="0"/>
              <a:t>); </a:t>
            </a:r>
            <a:r>
              <a:rPr lang="pt-BR" sz="2000" dirty="0" err="1"/>
              <a:t>Process-one</a:t>
            </a:r>
            <a:r>
              <a:rPr lang="pt-BR" sz="2000" dirty="0"/>
              <a:t> (</a:t>
            </a:r>
            <a:r>
              <a:rPr lang="pt-BR" sz="2000" dirty="0" err="1"/>
              <a:t>Jabber</a:t>
            </a:r>
            <a:r>
              <a:rPr lang="pt-BR" sz="2000" dirty="0"/>
              <a:t> </a:t>
            </a:r>
            <a:r>
              <a:rPr lang="pt-BR" sz="2000" dirty="0" err="1"/>
              <a:t>Messaging</a:t>
            </a:r>
            <a:r>
              <a:rPr lang="pt-BR" sz="2000" dirty="0"/>
              <a:t>).</a:t>
            </a:r>
          </a:p>
          <a:p>
            <a:r>
              <a:rPr lang="pt-BR" sz="2000" b="1" dirty="0"/>
              <a:t>Scala</a:t>
            </a:r>
            <a:r>
              <a:rPr lang="pt-BR" sz="2000" dirty="0"/>
              <a:t>:	linguagem híbrida (</a:t>
            </a:r>
            <a:r>
              <a:rPr lang="pt-BR" sz="2000" dirty="0" err="1"/>
              <a:t>funcional+objetos</a:t>
            </a:r>
            <a:r>
              <a:rPr lang="pt-BR" sz="2000" dirty="0"/>
              <a:t>) para a JVM (usada no </a:t>
            </a:r>
            <a:r>
              <a:rPr lang="pt-BR" sz="2000" dirty="0" err="1"/>
              <a:t>Twitter</a:t>
            </a:r>
            <a:r>
              <a:rPr lang="pt-BR" sz="2000" dirty="0"/>
              <a:t>, </a:t>
            </a:r>
            <a:r>
              <a:rPr lang="pt-BR" sz="2000" dirty="0" err="1"/>
              <a:t>LinkedIn</a:t>
            </a:r>
            <a:r>
              <a:rPr lang="pt-BR" sz="2000" dirty="0"/>
              <a:t>, Novell, Siemens)</a:t>
            </a:r>
          </a:p>
          <a:p>
            <a:r>
              <a:rPr lang="pt-BR" sz="2000" b="1" dirty="0"/>
              <a:t>C# 3.0</a:t>
            </a:r>
            <a:r>
              <a:rPr lang="pt-BR" sz="2000" dirty="0"/>
              <a:t>:	suporta extensões para programação funcional</a:t>
            </a:r>
          </a:p>
          <a:p>
            <a:r>
              <a:rPr lang="pt-BR" sz="2000" b="1" dirty="0"/>
              <a:t>F#:</a:t>
            </a:r>
            <a:r>
              <a:rPr lang="pt-BR" sz="2000" dirty="0"/>
              <a:t>		linguagem para .NET desenvolvida na Microsoft</a:t>
            </a:r>
          </a:p>
          <a:p>
            <a:r>
              <a:rPr lang="pt-BR" sz="2000" b="1" dirty="0"/>
              <a:t>Haskell</a:t>
            </a:r>
            <a:r>
              <a:rPr lang="pt-BR" sz="2000" dirty="0"/>
              <a:t>:	usado na </a:t>
            </a:r>
            <a:r>
              <a:rPr lang="pt-BR" sz="2000" dirty="0" err="1"/>
              <a:t>Galois</a:t>
            </a:r>
            <a:r>
              <a:rPr lang="pt-BR" sz="2000" dirty="0"/>
              <a:t> para desenvolver software crítico (http://galois.com)</a:t>
            </a:r>
          </a:p>
          <a:p>
            <a:r>
              <a:rPr lang="pt-BR" sz="2000" b="1" dirty="0"/>
              <a:t>Haskell</a:t>
            </a:r>
            <a:r>
              <a:rPr lang="pt-BR" sz="2000" dirty="0"/>
              <a:t> e </a:t>
            </a:r>
            <a:r>
              <a:rPr lang="pt-BR" sz="2000" b="1" dirty="0" err="1"/>
              <a:t>O'Caml</a:t>
            </a:r>
            <a:r>
              <a:rPr lang="pt-BR" sz="2000" dirty="0"/>
              <a:t> usados na indústria financeira: </a:t>
            </a:r>
            <a:r>
              <a:rPr lang="pt-BR" sz="2000" dirty="0" err="1"/>
              <a:t>Credit</a:t>
            </a:r>
            <a:r>
              <a:rPr lang="pt-BR" sz="2000" dirty="0"/>
              <a:t> </a:t>
            </a:r>
            <a:r>
              <a:rPr lang="pt-BR" sz="2000" dirty="0" err="1"/>
              <a:t>Suisse</a:t>
            </a:r>
            <a:r>
              <a:rPr lang="pt-BR" sz="2000" dirty="0"/>
              <a:t>, Barclays, </a:t>
            </a:r>
            <a:r>
              <a:rPr lang="pt-BR" sz="2000" dirty="0" err="1"/>
              <a:t>Jane's</a:t>
            </a:r>
            <a:r>
              <a:rPr lang="pt-BR" sz="2000" dirty="0"/>
              <a:t> Street Capital, ABN AMRO Bank.</a:t>
            </a:r>
          </a:p>
          <a:p>
            <a:r>
              <a:rPr lang="pt-BR" sz="2000" dirty="0"/>
              <a:t>Muitos casos de sucesso: http://www.cufp.org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AB579-5F2D-4B1F-AECB-3801EC2F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1ª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3C3344-BA69-41B3-8F5C-27E38137F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Lambda define funções anônimas</a:t>
            </a:r>
          </a:p>
          <a:p>
            <a:pPr marL="400050" lvl="1" indent="0">
              <a:buNone/>
            </a:pP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quadrado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x**2</a:t>
            </a:r>
            <a:endParaRPr lang="pt-BR" dirty="0"/>
          </a:p>
          <a:p>
            <a:endParaRPr lang="pt-BR" dirty="0"/>
          </a:p>
          <a:p>
            <a:r>
              <a:rPr lang="pt-BR" dirty="0"/>
              <a:t>é equivalente a</a:t>
            </a:r>
          </a:p>
          <a:p>
            <a:pPr marL="40005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quadrado = </a:t>
            </a:r>
            <a:r>
              <a:rPr 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x: x**2</a:t>
            </a:r>
            <a:endParaRPr lang="pt-BR" dirty="0"/>
          </a:p>
          <a:p>
            <a:endParaRPr lang="pt-BR" dirty="0"/>
          </a:p>
          <a:p>
            <a:r>
              <a:rPr lang="pt-BR" dirty="0"/>
              <a:t>Python não permite lambas de múltiplas linhas.</a:t>
            </a:r>
          </a:p>
        </p:txBody>
      </p:sp>
    </p:spTree>
    <p:extLst>
      <p:ext uri="{BB962C8B-B14F-4D97-AF65-F5344CB8AC3E}">
        <p14:creationId xmlns:p14="http://schemas.microsoft.com/office/powerpoint/2010/main" val="2011003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E9977-3D73-4969-B213-B6E3B65B5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Operadores: forma funcional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794A0E-4BF8-4684-920C-95B40E4C2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operator.add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  <a:p>
            <a:pPr marL="400050" lvl="1" indent="0">
              <a:buNone/>
            </a:pPr>
            <a:r>
              <a:rPr lang="pt-BR" b="1" i="1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</a:t>
            </a:r>
          </a:p>
          <a:p>
            <a:pPr marL="400050" lvl="1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operator.mul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(5, 10)</a:t>
            </a:r>
          </a:p>
          <a:p>
            <a:pPr marL="400050" lvl="1" indent="0">
              <a:buNone/>
            </a:pPr>
            <a:r>
              <a:rPr lang="pt-BR" b="1" i="1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50</a:t>
            </a:r>
          </a:p>
          <a:p>
            <a:pPr marL="400050" lvl="1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operator.pow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(2, 5)</a:t>
            </a:r>
          </a:p>
          <a:p>
            <a:pPr marL="400050" lvl="1" indent="0">
              <a:buNone/>
            </a:pPr>
            <a:r>
              <a:rPr lang="pt-BR" b="1" i="1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32</a:t>
            </a:r>
          </a:p>
          <a:p>
            <a:pPr marL="400050" lvl="1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operator.itemgetter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(1)([1, 2, 3])</a:t>
            </a:r>
          </a:p>
          <a:p>
            <a:pPr marL="400050" lvl="1" indent="0">
              <a:buNone/>
            </a:pPr>
            <a:r>
              <a:rPr lang="pt-BR" b="1" i="1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</a:t>
            </a:r>
          </a:p>
        </p:txBody>
      </p:sp>
    </p:spTree>
    <p:extLst>
      <p:ext uri="{BB962C8B-B14F-4D97-AF65-F5344CB8AC3E}">
        <p14:creationId xmlns:p14="http://schemas.microsoft.com/office/powerpoint/2010/main" val="1127494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DFE5A-D689-47EE-B914-CCBF5DA4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Closures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4AF8B9-E491-4833-BB20-986E13660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funções com variáveis de escopo externo.</a:t>
            </a:r>
          </a:p>
          <a:p>
            <a:pPr lvl="1"/>
            <a:endParaRPr lang="pt-BR" sz="1400" dirty="0"/>
          </a:p>
          <a:p>
            <a:pPr marL="400050" lvl="1" indent="0">
              <a:buNone/>
            </a:pP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construtor_de_taxador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40005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taxador(valor):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valor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(float(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/ 100)</a:t>
            </a:r>
          </a:p>
          <a:p>
            <a:pPr marL="40005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taxador</a:t>
            </a:r>
          </a:p>
          <a:p>
            <a:pPr marL="40005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vat1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construtor_de_taxador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(22)</a:t>
            </a:r>
          </a:p>
          <a:p>
            <a:pPr marL="40005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vat2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construtor_de_taxador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</a:p>
          <a:p>
            <a:pPr marL="40005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vat1(100) </a:t>
            </a:r>
            <a:r>
              <a:rPr lang="pt-BR" b="1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retorna 22</a:t>
            </a:r>
          </a:p>
          <a:p>
            <a:pPr lvl="1"/>
            <a:endParaRPr lang="pt-BR" sz="1200" dirty="0"/>
          </a:p>
          <a:p>
            <a:r>
              <a:rPr lang="pt-BR" dirty="0" err="1"/>
              <a:t>Closure</a:t>
            </a:r>
            <a:r>
              <a:rPr lang="pt-BR" dirty="0"/>
              <a:t> pode ser visto como um objeto funcional.</a:t>
            </a:r>
          </a:p>
        </p:txBody>
      </p:sp>
    </p:spTree>
    <p:extLst>
      <p:ext uri="{BB962C8B-B14F-4D97-AF65-F5344CB8AC3E}">
        <p14:creationId xmlns:p14="http://schemas.microsoft.com/office/powerpoint/2010/main" val="2419701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de ordem aplicativa</a:t>
            </a:r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Avaliação das folhas para a raiz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(2 + 3) * (4 + 5)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(* (+ 2 3) (+ 4 5))</a:t>
            </a:r>
          </a:p>
        </p:txBody>
      </p:sp>
      <p:grpSp>
        <p:nvGrpSpPr>
          <p:cNvPr id="18437" name="Group 4"/>
          <p:cNvGrpSpPr>
            <a:grpSpLocks/>
          </p:cNvGrpSpPr>
          <p:nvPr/>
        </p:nvGrpSpPr>
        <p:grpSpPr bwMode="auto">
          <a:xfrm>
            <a:off x="1582738" y="3141663"/>
            <a:ext cx="5832475" cy="2663825"/>
            <a:chOff x="672" y="1056"/>
            <a:chExt cx="4800" cy="2199"/>
          </a:xfrm>
        </p:grpSpPr>
        <p:pic>
          <p:nvPicPr>
            <p:cNvPr id="18438" name="Picture 2" descr="C:\Documents and Settings\csanner\My Documents\LinkTools\Louden\Louden_CH11_pg48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056"/>
              <a:ext cx="4800" cy="2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39" name="Text Box 3"/>
            <p:cNvSpPr txBox="1">
              <a:spLocks noChangeArrowheads="1"/>
            </p:cNvSpPr>
            <p:nvPr/>
          </p:nvSpPr>
          <p:spPr bwMode="auto">
            <a:xfrm>
              <a:off x="864" y="3120"/>
              <a:ext cx="1229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800"/>
                <a:t>© 2003 Brooks/Cole - Thomson Learning</a:t>
              </a:r>
              <a:r>
                <a:rPr lang="en-US" sz="800" baseline="30000"/>
                <a:t>™</a:t>
              </a:r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Programas como funções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rgbClr val="0070C0"/>
                </a:solidFill>
              </a:rPr>
              <a:t>Programação funcional</a:t>
            </a:r>
            <a:r>
              <a:rPr lang="pt-BR" dirty="0"/>
              <a:t>: programa é uma função, composta de outras funções mais simples.</a:t>
            </a:r>
          </a:p>
          <a:p>
            <a:endParaRPr lang="pt-BR" dirty="0"/>
          </a:p>
          <a:p>
            <a:pPr>
              <a:buFont typeface="Monotype Sorts" pitchFamily="2" charset="2"/>
              <a:buNone/>
            </a:pPr>
            <a:r>
              <a:rPr lang="pt-BR" dirty="0"/>
              <a:t>	P </a:t>
            </a:r>
            <a:r>
              <a:rPr lang="pt-BR" dirty="0">
                <a:sym typeface="Symbol" pitchFamily="18" charset="2"/>
              </a:rPr>
              <a:t> f (x</a:t>
            </a:r>
            <a:r>
              <a:rPr lang="pt-BR" baseline="-25000" dirty="0">
                <a:sym typeface="Symbol" pitchFamily="18" charset="2"/>
              </a:rPr>
              <a:t>1</a:t>
            </a:r>
            <a:r>
              <a:rPr lang="pt-BR" dirty="0">
                <a:sym typeface="Symbol" pitchFamily="18" charset="2"/>
              </a:rPr>
              <a:t>, x</a:t>
            </a:r>
            <a:r>
              <a:rPr lang="pt-BR" baseline="-25000" dirty="0">
                <a:sym typeface="Symbol" pitchFamily="18" charset="2"/>
              </a:rPr>
              <a:t>2</a:t>
            </a:r>
            <a:r>
              <a:rPr lang="pt-BR" dirty="0">
                <a:sym typeface="Symbol" pitchFamily="18" charset="2"/>
              </a:rPr>
              <a:t>, ..., </a:t>
            </a:r>
            <a:r>
              <a:rPr lang="pt-BR" dirty="0" err="1">
                <a:sym typeface="Symbol" pitchFamily="18" charset="2"/>
              </a:rPr>
              <a:t>x</a:t>
            </a:r>
            <a:r>
              <a:rPr lang="pt-BR" baseline="-25000" dirty="0" err="1">
                <a:sym typeface="Symbol" pitchFamily="18" charset="2"/>
              </a:rPr>
              <a:t>n</a:t>
            </a:r>
            <a:r>
              <a:rPr lang="pt-BR" dirty="0">
                <a:sym typeface="Symbol" pitchFamily="18" charset="2"/>
              </a:rPr>
              <a:t>)  f</a:t>
            </a:r>
            <a:r>
              <a:rPr lang="pt-BR" baseline="-25000" dirty="0">
                <a:sym typeface="Symbol" pitchFamily="18" charset="2"/>
              </a:rPr>
              <a:t>1</a:t>
            </a:r>
            <a:r>
              <a:rPr lang="pt-BR" dirty="0">
                <a:sym typeface="Symbol" pitchFamily="18" charset="2"/>
              </a:rPr>
              <a:t>  f</a:t>
            </a:r>
            <a:r>
              <a:rPr lang="pt-BR" baseline="-25000" dirty="0">
                <a:sym typeface="Symbol" pitchFamily="18" charset="2"/>
              </a:rPr>
              <a:t>2</a:t>
            </a:r>
            <a:r>
              <a:rPr lang="pt-BR" dirty="0">
                <a:sym typeface="Symbol" pitchFamily="18" charset="2"/>
              </a:rPr>
              <a:t>  ...  </a:t>
            </a:r>
            <a:r>
              <a:rPr lang="pt-BR" baseline="-25000" dirty="0">
                <a:sym typeface="Symbol" pitchFamily="18" charset="2"/>
              </a:rPr>
              <a:t> </a:t>
            </a:r>
            <a:r>
              <a:rPr lang="pt-BR" dirty="0" err="1">
                <a:sym typeface="Symbol" pitchFamily="18" charset="2"/>
              </a:rPr>
              <a:t>f</a:t>
            </a:r>
            <a:r>
              <a:rPr lang="pt-BR" baseline="-25000" dirty="0" err="1">
                <a:sym typeface="Symbol" pitchFamily="18" charset="2"/>
              </a:rPr>
              <a:t>k</a:t>
            </a:r>
            <a:r>
              <a:rPr lang="pt-BR" baseline="-25000" dirty="0">
                <a:sym typeface="Symbol" pitchFamily="18" charset="2"/>
              </a:rPr>
              <a:t>  </a:t>
            </a:r>
            <a:r>
              <a:rPr lang="pt-BR" dirty="0">
                <a:sym typeface="Symbol" pitchFamily="18" charset="2"/>
              </a:rPr>
              <a:t>(x</a:t>
            </a:r>
            <a:r>
              <a:rPr lang="pt-BR" baseline="-25000" dirty="0">
                <a:sym typeface="Symbol" pitchFamily="18" charset="2"/>
              </a:rPr>
              <a:t>1</a:t>
            </a:r>
            <a:r>
              <a:rPr lang="pt-BR" dirty="0">
                <a:sym typeface="Symbol" pitchFamily="18" charset="2"/>
              </a:rPr>
              <a:t>, x</a:t>
            </a:r>
            <a:r>
              <a:rPr lang="pt-BR" baseline="-25000" dirty="0">
                <a:sym typeface="Symbol" pitchFamily="18" charset="2"/>
              </a:rPr>
              <a:t>2</a:t>
            </a:r>
            <a:r>
              <a:rPr lang="pt-BR" dirty="0">
                <a:sym typeface="Symbol" pitchFamily="18" charset="2"/>
              </a:rPr>
              <a:t>, ..., </a:t>
            </a:r>
            <a:r>
              <a:rPr lang="pt-BR" dirty="0" err="1">
                <a:sym typeface="Symbol" pitchFamily="18" charset="2"/>
              </a:rPr>
              <a:t>X</a:t>
            </a:r>
            <a:r>
              <a:rPr lang="pt-BR" baseline="-25000" dirty="0" err="1">
                <a:sym typeface="Symbol" pitchFamily="18" charset="2"/>
              </a:rPr>
              <a:t>n</a:t>
            </a:r>
            <a:r>
              <a:rPr lang="pt-BR" dirty="0">
                <a:sym typeface="Symbol" pitchFamily="18" charset="2"/>
              </a:rPr>
              <a:t>)</a:t>
            </a:r>
          </a:p>
          <a:p>
            <a:pPr>
              <a:buFont typeface="Monotype Sorts" pitchFamily="2" charset="2"/>
              <a:buNone/>
            </a:pPr>
            <a:endParaRPr lang="pt-BR" dirty="0">
              <a:sym typeface="Symbol" pitchFamily="18" charset="2"/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70C0"/>
                </a:solidFill>
                <a:sym typeface="Symbol" pitchFamily="18" charset="2"/>
              </a:rPr>
              <a:t>Objetivo</a:t>
            </a:r>
            <a:r>
              <a:rPr lang="pt-BR" dirty="0">
                <a:sym typeface="Symbol" pitchFamily="18" charset="2"/>
              </a:rPr>
              <a:t>: uso de funções no sentido matemático.</a:t>
            </a:r>
          </a:p>
          <a:p>
            <a:pPr lvl="1"/>
            <a:r>
              <a:rPr lang="pt-BR" sz="2800" dirty="0">
                <a:sym typeface="Symbol" pitchFamily="18" charset="2"/>
              </a:rPr>
              <a:t>Sem efeitos colaterais, variáveis e comandos</a:t>
            </a:r>
          </a:p>
          <a:p>
            <a:pPr lvl="1"/>
            <a:r>
              <a:rPr lang="pt-BR" sz="2800" dirty="0">
                <a:sym typeface="Symbol" pitchFamily="18" charset="2"/>
              </a:rPr>
              <a:t>Apenas aplicação de funções a valores</a:t>
            </a:r>
          </a:p>
        </p:txBody>
      </p:sp>
    </p:spTree>
    <p:extLst>
      <p:ext uri="{BB962C8B-B14F-4D97-AF65-F5344CB8AC3E}">
        <p14:creationId xmlns:p14="http://schemas.microsoft.com/office/powerpoint/2010/main" val="672603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Recursividade de cauda (tail recursion)</a:t>
            </a:r>
            <a:endParaRPr lang="pt-BR" dirty="0"/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pt-BR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dirty="0"/>
              <a:t>Evita crescimento excessivo da pilha de chamada de funções devido a recursividade.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dirty="0"/>
              <a:t>Objetivo: tornar o passo recursivo o último passo de qualquer função.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dirty="0"/>
              <a:t>Um compilador irá transformar a chamada recursiva em um modelo de loop.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sem recursividade de cauda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fatorial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(</a:t>
            </a:r>
            <a:r>
              <a:rPr 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(n)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  (</a:t>
            </a: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(= n 0)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	1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	(* n (fatorial (- n 1)))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  )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)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lvl="1">
              <a:buFontTx/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&gt;(fatorial 6)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720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com recursividade de cauda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fatorial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(</a:t>
            </a:r>
            <a:r>
              <a:rPr 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(n resultado)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  (</a:t>
            </a: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(= n 0)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	resultado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	(fatorial (- n 1) (* n resultado))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  )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)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lvl="1">
              <a:buFontTx/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&gt;(fatorial 6 1)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720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com recursividade de cauda (tradução)</a:t>
            </a:r>
          </a:p>
        </p:txBody>
      </p:sp>
      <p:sp>
        <p:nvSpPr>
          <p:cNvPr id="2253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 fatorial</a:t>
            </a:r>
          </a:p>
          <a:p>
            <a:pPr>
              <a:spcBef>
                <a:spcPts val="400"/>
              </a:spcBef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	(</a:t>
            </a:r>
            <a:r>
              <a:rPr lang="pt-B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 (n resultado)</a:t>
            </a:r>
          </a:p>
          <a:p>
            <a:pPr>
              <a:spcBef>
                <a:spcPts val="400"/>
              </a:spcBef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	   (</a:t>
            </a:r>
            <a:r>
              <a:rPr 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pt-BR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		   (</a:t>
            </a:r>
            <a:r>
              <a:rPr 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 (&gt; n 0)</a:t>
            </a:r>
          </a:p>
          <a:p>
            <a:pPr>
              <a:spcBef>
                <a:spcPts val="400"/>
              </a:spcBef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			(</a:t>
            </a:r>
            <a:r>
              <a:rPr lang="pt-B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set!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 resultado (* n resultado))</a:t>
            </a:r>
          </a:p>
          <a:p>
            <a:pPr>
              <a:spcBef>
                <a:spcPts val="400"/>
              </a:spcBef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			(</a:t>
            </a:r>
            <a:r>
              <a:rPr lang="pt-B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set!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 n (- n 1))</a:t>
            </a:r>
          </a:p>
          <a:p>
            <a:pPr>
              <a:spcBef>
                <a:spcPts val="400"/>
              </a:spcBef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	   )</a:t>
            </a:r>
          </a:p>
          <a:p>
            <a:pPr>
              <a:spcBef>
                <a:spcPts val="400"/>
              </a:spcBef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    resultado)</a:t>
            </a:r>
          </a:p>
          <a:p>
            <a:pPr>
              <a:spcBef>
                <a:spcPts val="400"/>
              </a:spcBef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 )</a:t>
            </a:r>
          </a:p>
          <a:p>
            <a:pPr>
              <a:spcBef>
                <a:spcPts val="400"/>
              </a:spcBef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400"/>
              </a:spcBef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&gt;(fatorial 6 1)</a:t>
            </a:r>
          </a:p>
          <a:p>
            <a:pPr>
              <a:spcBef>
                <a:spcPts val="400"/>
              </a:spcBef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	720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Recursividade de cauda em Python</a:t>
            </a:r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pPr marL="40005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caudafat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(n, a):</a:t>
            </a:r>
          </a:p>
          <a:p>
            <a:pPr marL="40005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(n </a:t>
            </a:r>
            <a:r>
              <a:rPr lang="pt-BR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0):</a:t>
            </a:r>
          </a:p>
          <a:p>
            <a:pPr marL="40005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 marL="40005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caudafat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(n </a:t>
            </a:r>
            <a:r>
              <a:rPr lang="pt-B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1, n </a:t>
            </a:r>
            <a:r>
              <a:rPr lang="pt-B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a)</a:t>
            </a:r>
          </a:p>
          <a:p>
            <a:pPr marL="40005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</a:p>
          <a:p>
            <a:pPr marL="40005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caudafat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(n, 1)</a:t>
            </a:r>
          </a:p>
          <a:p>
            <a:pPr marL="400050" lvl="1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272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Funções de ordem superior </a:t>
            </a:r>
            <a:br>
              <a:rPr lang="pt-BR" altLang="pt-BR" dirty="0"/>
            </a:br>
            <a:r>
              <a:rPr lang="pt-BR" altLang="pt-BR" sz="3600" dirty="0"/>
              <a:t>(</a:t>
            </a:r>
            <a:r>
              <a:rPr lang="pt-BR" altLang="pt-BR" sz="3600" i="1" dirty="0"/>
              <a:t>HOF – </a:t>
            </a:r>
            <a:r>
              <a:rPr lang="pt-BR" altLang="pt-BR" sz="3600" i="1" dirty="0" err="1"/>
              <a:t>Higher</a:t>
            </a:r>
            <a:r>
              <a:rPr lang="pt-BR" altLang="pt-BR" sz="3600" i="1" dirty="0"/>
              <a:t> </a:t>
            </a:r>
            <a:r>
              <a:rPr lang="pt-BR" altLang="pt-BR" sz="3600" i="1" dirty="0" err="1"/>
              <a:t>Order</a:t>
            </a:r>
            <a:r>
              <a:rPr lang="pt-BR" altLang="pt-BR" sz="3600" i="1" dirty="0"/>
              <a:t> </a:t>
            </a:r>
            <a:r>
              <a:rPr lang="pt-BR" altLang="pt-BR" sz="3600" i="1" dirty="0" err="1"/>
              <a:t>Functions</a:t>
            </a:r>
            <a:r>
              <a:rPr lang="pt-BR" altLang="pt-BR" sz="3600" dirty="0"/>
              <a:t>)</a:t>
            </a:r>
            <a:endParaRPr lang="pt-BR" altLang="pt-BR" dirty="0"/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>
          <a:xfrm>
            <a:off x="395288" y="1557338"/>
            <a:ext cx="8520112" cy="5040014"/>
          </a:xfrm>
        </p:spPr>
        <p:txBody>
          <a:bodyPr/>
          <a:lstStyle/>
          <a:p>
            <a:r>
              <a:rPr lang="pt-BR" altLang="pt-BR" dirty="0"/>
              <a:t>Funções que podem receber funções como parâmetro e retornar funções como resultado.</a:t>
            </a:r>
          </a:p>
          <a:p>
            <a:endParaRPr lang="pt-BR" altLang="pt-BR" dirty="0"/>
          </a:p>
          <a:p>
            <a:r>
              <a:rPr lang="pt-BR" altLang="pt-BR" dirty="0"/>
              <a:t>Exemplo: função avaliar</a:t>
            </a:r>
          </a:p>
          <a:p>
            <a:endParaRPr lang="pt-BR" altLang="pt-BR" dirty="0"/>
          </a:p>
          <a:p>
            <a:pPr marL="400050" lvl="1" indent="0">
              <a:buNone/>
            </a:pP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avaliar(f, x): </a:t>
            </a:r>
          </a:p>
          <a:p>
            <a:pPr marL="400050" lvl="1" indent="0">
              <a:buNone/>
            </a:pPr>
            <a:r>
              <a:rPr lang="pt-B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f(x)</a:t>
            </a:r>
          </a:p>
          <a:p>
            <a:pPr marL="400050" lvl="1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altLang="pt-BR" b="1" i="1" dirty="0">
                <a:solidFill>
                  <a:srgbClr val="0070C0"/>
                </a:solidFill>
              </a:rPr>
              <a:t>f</a:t>
            </a:r>
            <a:r>
              <a:rPr lang="pt-BR" altLang="pt-BR" dirty="0"/>
              <a:t> é uma função e </a:t>
            </a:r>
            <a:r>
              <a:rPr lang="pt-BR" altLang="pt-BR" b="1" i="1" dirty="0">
                <a:solidFill>
                  <a:srgbClr val="0070C0"/>
                </a:solidFill>
              </a:rPr>
              <a:t>x</a:t>
            </a:r>
            <a:r>
              <a:rPr lang="pt-BR" altLang="pt-BR" i="1" dirty="0"/>
              <a:t> </a:t>
            </a:r>
            <a:r>
              <a:rPr lang="pt-BR" altLang="pt-BR" dirty="0"/>
              <a:t>é um valor.</a:t>
            </a:r>
          </a:p>
        </p:txBody>
      </p:sp>
    </p:spTree>
    <p:extLst>
      <p:ext uri="{BB962C8B-B14F-4D97-AF65-F5344CB8AC3E}">
        <p14:creationId xmlns:p14="http://schemas.microsoft.com/office/powerpoint/2010/main" val="3417373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Funções de ordem superior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>
          <a:xfrm>
            <a:off x="395288" y="1557338"/>
            <a:ext cx="8520112" cy="5040014"/>
          </a:xfrm>
        </p:spPr>
        <p:txBody>
          <a:bodyPr/>
          <a:lstStyle/>
          <a:p>
            <a:r>
              <a:rPr lang="pt-BR" altLang="pt-BR" dirty="0"/>
              <a:t>Exemplo: função linear (</a:t>
            </a:r>
            <a:r>
              <a:rPr lang="pt-BR" altLang="pt-BR" i="1" dirty="0" err="1"/>
              <a:t>closure</a:t>
            </a:r>
            <a:r>
              <a:rPr lang="pt-BR" altLang="pt-BR" dirty="0"/>
              <a:t>)</a:t>
            </a:r>
          </a:p>
          <a:p>
            <a:pPr marL="400050" lvl="1" indent="0">
              <a:buNone/>
            </a:pP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linear(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40005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(x): </a:t>
            </a:r>
          </a:p>
          <a:p>
            <a:pPr marL="40005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pt-BR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não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é 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</a:p>
          <a:p>
            <a:pPr marL="400050" lvl="1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minhaFuncaoLinear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linear(-2, 5) </a:t>
            </a:r>
          </a:p>
          <a:p>
            <a:pPr marL="400050" lvl="1" indent="0">
              <a:buNone/>
            </a:pP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irá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gerar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-2 * x + 5 </a:t>
            </a:r>
          </a:p>
          <a:p>
            <a:pPr marL="400050" lvl="1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minhaFuncaoLinear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(2)) </a:t>
            </a:r>
            <a:r>
              <a:rPr lang="pt-BR" b="1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retorna 1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(linear(4,3)(8))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retorna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35 </a:t>
            </a:r>
          </a:p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338084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Funções de ordem superior</a:t>
            </a:r>
            <a:r>
              <a:rPr lang="pt-BR" dirty="0"/>
              <a:t>: Composição</a:t>
            </a:r>
          </a:p>
        </p:txBody>
      </p:sp>
      <p:sp>
        <p:nvSpPr>
          <p:cNvPr id="2560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Recebem duas funções como parâmetro e retorna uma </a:t>
            </a:r>
            <a:r>
              <a:rPr lang="pt-BR" u="sng" dirty="0"/>
              <a:t>função</a:t>
            </a:r>
            <a:r>
              <a:rPr lang="pt-BR" dirty="0"/>
              <a:t> cujo valor é a aplicação do primeiro parâmetro na aplicação do segundo parâmetro.</a:t>
            </a:r>
          </a:p>
          <a:p>
            <a:r>
              <a:rPr lang="pt-BR" dirty="0"/>
              <a:t>Forma: </a:t>
            </a:r>
            <a:r>
              <a:rPr lang="pt-BR" dirty="0">
                <a:latin typeface="Courier New" pitchFamily="49" charset="0"/>
              </a:rPr>
              <a:t>h </a:t>
            </a:r>
            <a:r>
              <a:rPr lang="pt-BR" dirty="0">
                <a:latin typeface="Courier New" pitchFamily="49" charset="0"/>
                <a:sym typeface="Symbol" pitchFamily="18" charset="2"/>
              </a:rPr>
              <a:t></a:t>
            </a:r>
            <a:r>
              <a:rPr lang="pt-BR" dirty="0">
                <a:latin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</a:rPr>
              <a:t>f°g</a:t>
            </a:r>
            <a:br>
              <a:rPr lang="pt-BR" dirty="0">
                <a:latin typeface="Courier New" pitchFamily="49" charset="0"/>
              </a:rPr>
            </a:br>
            <a:r>
              <a:rPr lang="pt-BR" dirty="0"/>
              <a:t>significa </a:t>
            </a:r>
            <a:r>
              <a:rPr lang="pt-BR" dirty="0">
                <a:latin typeface="Courier New" pitchFamily="49" charset="0"/>
              </a:rPr>
              <a:t>h(x) </a:t>
            </a:r>
            <a:r>
              <a:rPr lang="pt-BR" dirty="0">
                <a:latin typeface="Courier New" pitchFamily="49" charset="0"/>
                <a:sym typeface="Symbol" pitchFamily="18" charset="2"/>
              </a:rPr>
              <a:t></a:t>
            </a:r>
            <a:r>
              <a:rPr lang="pt-BR" dirty="0">
                <a:latin typeface="Courier New" pitchFamily="49" charset="0"/>
                <a:sym typeface="Math1"/>
              </a:rPr>
              <a:t> </a:t>
            </a:r>
            <a:r>
              <a:rPr lang="pt-BR" dirty="0">
                <a:latin typeface="Courier New" pitchFamily="49" charset="0"/>
              </a:rPr>
              <a:t>f(g(x))</a:t>
            </a:r>
          </a:p>
          <a:p>
            <a:endParaRPr lang="pt-BR" sz="1100" dirty="0"/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para </a:t>
            </a:r>
            <a:r>
              <a:rPr lang="pt-BR" sz="2400" dirty="0">
                <a:latin typeface="Courier New" pitchFamily="49" charset="0"/>
              </a:rPr>
              <a:t>f(x) </a:t>
            </a:r>
            <a:r>
              <a:rPr lang="pt-BR" sz="2400" dirty="0">
                <a:latin typeface="Courier New" pitchFamily="49" charset="0"/>
                <a:sym typeface="Symbol" pitchFamily="18" charset="2"/>
              </a:rPr>
              <a:t></a:t>
            </a:r>
            <a:r>
              <a:rPr lang="pt-BR" sz="2400" dirty="0">
                <a:latin typeface="Courier New" pitchFamily="49" charset="0"/>
              </a:rPr>
              <a:t> x + 2</a:t>
            </a:r>
            <a:r>
              <a:rPr lang="pt-BR" dirty="0"/>
              <a:t>  e  </a:t>
            </a:r>
            <a:r>
              <a:rPr lang="pt-BR" sz="2400" dirty="0">
                <a:latin typeface="Courier New" pitchFamily="49" charset="0"/>
              </a:rPr>
              <a:t>g(x) </a:t>
            </a:r>
            <a:r>
              <a:rPr lang="pt-BR" sz="2400" dirty="0">
                <a:latin typeface="Courier New" pitchFamily="49" charset="0"/>
                <a:sym typeface="Symbol" pitchFamily="18" charset="2"/>
              </a:rPr>
              <a:t></a:t>
            </a:r>
            <a:r>
              <a:rPr lang="pt-BR" sz="2400" dirty="0">
                <a:latin typeface="Courier New" pitchFamily="49" charset="0"/>
              </a:rPr>
              <a:t> 3 * x</a:t>
            </a:r>
            <a:r>
              <a:rPr lang="pt-BR" dirty="0"/>
              <a:t>,</a:t>
            </a:r>
          </a:p>
          <a:p>
            <a:pPr>
              <a:buFontTx/>
              <a:buNone/>
            </a:pPr>
            <a:r>
              <a:rPr lang="pt-BR" dirty="0"/>
              <a:t>	</a:t>
            </a:r>
            <a:r>
              <a:rPr lang="pt-BR" sz="2400" dirty="0">
                <a:latin typeface="Courier New" pitchFamily="49" charset="0"/>
              </a:rPr>
              <a:t>h </a:t>
            </a:r>
            <a:r>
              <a:rPr lang="pt-BR" sz="2400" dirty="0">
                <a:latin typeface="Courier New" pitchFamily="49" charset="0"/>
                <a:sym typeface="Symbol" pitchFamily="18" charset="2"/>
              </a:rPr>
              <a:t>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f°g</a:t>
            </a:r>
            <a:r>
              <a:rPr lang="pt-BR" dirty="0"/>
              <a:t> resulta em</a:t>
            </a:r>
            <a:r>
              <a:rPr lang="pt-BR" sz="2400" dirty="0">
                <a:latin typeface="Courier New" pitchFamily="49" charset="0"/>
              </a:rPr>
              <a:t>(3 * x)+ 2</a:t>
            </a:r>
          </a:p>
          <a:p>
            <a:pPr>
              <a:buFontTx/>
              <a:buNone/>
            </a:pPr>
            <a:endParaRPr lang="en-US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composicaoVal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(f, g, x):</a:t>
            </a:r>
          </a:p>
          <a:p>
            <a:pPr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f(g(x))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6027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Funções de ordem superior</a:t>
            </a:r>
            <a:r>
              <a:rPr lang="pt-BR" dirty="0"/>
              <a:t>: Composição</a:t>
            </a:r>
          </a:p>
        </p:txBody>
      </p:sp>
      <p:sp>
        <p:nvSpPr>
          <p:cNvPr id="25603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1557338"/>
            <a:ext cx="8748712" cy="4751387"/>
          </a:xfrm>
        </p:spPr>
        <p:txBody>
          <a:bodyPr/>
          <a:lstStyle/>
          <a:p>
            <a:r>
              <a:rPr lang="pt-BR" dirty="0"/>
              <a:t>Retornando uma função</a:t>
            </a:r>
          </a:p>
          <a:p>
            <a:endParaRPr lang="pt-BR" dirty="0">
              <a:latin typeface="Courier New" pitchFamily="49" charset="0"/>
            </a:endParaRPr>
          </a:p>
          <a:p>
            <a:pPr>
              <a:spcBef>
                <a:spcPts val="400"/>
              </a:spcBef>
              <a:buFontTx/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composicaoFun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(f, g):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resultado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f(g(x))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resultado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  <a:buFontTx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  <a:buFontTx/>
              <a:buNone/>
            </a:pP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novaFun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composicaoFun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(linear(-2, 5), linear(3, 4))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novaFun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(4))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x, y: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composicaoFun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y))   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(linear(-2, 5), linear(3, 4))(4))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3928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Funções de ordem superior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>
          <a:xfrm>
            <a:off x="395288" y="1557338"/>
            <a:ext cx="8520112" cy="5040014"/>
          </a:xfrm>
        </p:spPr>
        <p:txBody>
          <a:bodyPr/>
          <a:lstStyle/>
          <a:p>
            <a:r>
              <a:rPr lang="pt-BR" altLang="pt-BR" dirty="0"/>
              <a:t>Máximo de 2 números</a:t>
            </a:r>
          </a:p>
          <a:p>
            <a:pPr marL="400050" lvl="1" indent="0">
              <a:buNone/>
            </a:pP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(x, y): </a:t>
            </a:r>
          </a:p>
          <a:p>
            <a:pPr marL="40005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(x </a:t>
            </a:r>
            <a:r>
              <a:rPr lang="pt-BR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y): </a:t>
            </a:r>
          </a:p>
          <a:p>
            <a:pPr marL="40005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pPr marL="40005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00050" lvl="1" indent="0">
              <a:buNone/>
            </a:pPr>
            <a:endParaRPr lang="en-US" dirty="0">
              <a:solidFill>
                <a:srgbClr val="CC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pt-BR" dirty="0"/>
              <a:t>Máximo de 2 funções em um ponto</a:t>
            </a:r>
          </a:p>
          <a:p>
            <a:pPr marL="400050" lvl="1" indent="0">
              <a:buNone/>
            </a:pPr>
            <a:endParaRPr lang="pt-B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maxFunVal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(f, g, x): </a:t>
            </a:r>
          </a:p>
          <a:p>
            <a:pPr marL="40005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(f(x), g(x))</a:t>
            </a:r>
          </a:p>
          <a:p>
            <a:pPr marL="400050" lvl="1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51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8D70C-D30E-4691-A866-69D797638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das linguagens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C3D663-16C4-428C-9C77-8277BF0BD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Funções são objetos de 1ª classe: podem ser armazenados, passados como parâmetros, retornados como valores de outras funções.</a:t>
            </a:r>
          </a:p>
          <a:p>
            <a:r>
              <a:rPr lang="pt-BR" dirty="0"/>
              <a:t>Suportam funções de ordem superior: funções que recebem funções como parâmetros ou retornam funções como resultado.</a:t>
            </a:r>
          </a:p>
          <a:p>
            <a:r>
              <a:rPr lang="pt-BR" dirty="0"/>
              <a:t>Utilizam recursão ao invés de loops.</a:t>
            </a:r>
          </a:p>
          <a:p>
            <a:r>
              <a:rPr lang="pt-BR" dirty="0"/>
              <a:t>Listas são a estrutura de dados básica.</a:t>
            </a:r>
          </a:p>
          <a:p>
            <a:r>
              <a:rPr lang="pt-BR" dirty="0"/>
              <a:t>Não compartilham estado (evitam efeito colateral).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8974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Funções de ordem superior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>
          <a:xfrm>
            <a:off x="395288" y="1557338"/>
            <a:ext cx="8520112" cy="5040014"/>
          </a:xfrm>
        </p:spPr>
        <p:txBody>
          <a:bodyPr/>
          <a:lstStyle/>
          <a:p>
            <a:r>
              <a:rPr lang="pt-BR" altLang="pt-BR" dirty="0"/>
              <a:t>Máximo de 2 funções em um ponto</a:t>
            </a:r>
          </a:p>
          <a:p>
            <a:pPr marL="40005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x: x + 2</a:t>
            </a:r>
          </a:p>
          <a:p>
            <a:pPr marL="40005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x: 6</a:t>
            </a:r>
          </a:p>
          <a:p>
            <a:pPr marL="400050" lvl="1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maxFunVal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(f, g, 3)</a:t>
            </a:r>
          </a:p>
          <a:p>
            <a:pPr marL="400050" lvl="1" indent="0">
              <a:buNone/>
            </a:pPr>
            <a:endParaRPr lang="pt-BR" alt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E2345BF-E0B7-4F1F-B7B8-EA9A503C9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385305"/>
            <a:ext cx="4787407" cy="342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48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Funções de ordem superior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>
          <a:xfrm>
            <a:off x="395288" y="1557338"/>
            <a:ext cx="8520112" cy="5040014"/>
          </a:xfrm>
        </p:spPr>
        <p:txBody>
          <a:bodyPr/>
          <a:lstStyle/>
          <a:p>
            <a:r>
              <a:rPr lang="pt-BR" altLang="pt-BR" dirty="0"/>
              <a:t>Função máxima</a:t>
            </a:r>
          </a:p>
          <a:p>
            <a:pPr marL="400050" lvl="1" indent="0">
              <a:buNone/>
            </a:pP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maxFun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(f, g):</a:t>
            </a:r>
          </a:p>
          <a:p>
            <a:pPr marL="400050" lvl="1" indent="0">
              <a:buNone/>
            </a:pPr>
            <a:r>
              <a:rPr lang="pt-B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funcaoMax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</a:p>
          <a:p>
            <a:pPr marL="40005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(f(x), g(x))</a:t>
            </a:r>
          </a:p>
          <a:p>
            <a:pPr marL="40005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funcaoMax</a:t>
            </a:r>
            <a:r>
              <a:rPr lang="en-US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00050" lvl="1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x: x + 2</a:t>
            </a:r>
          </a:p>
          <a:p>
            <a:pPr marL="40005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x: 6</a:t>
            </a:r>
          </a:p>
          <a:p>
            <a:pPr marL="400050" lvl="1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maxFun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(f, g)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8314D84-2835-4E9C-8F84-64234D972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862" y="3584404"/>
            <a:ext cx="4485317" cy="319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D823A-A002-45F0-891D-F10CBC24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Somatório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20F4DB-195E-49F3-9C9C-5F063252E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endParaRPr lang="pt-BR" dirty="0"/>
              </a:p>
              <a:p>
                <a:r>
                  <a:rPr lang="pt-BR" dirty="0"/>
                  <a:t>∑ recebe 3 argumentos: lim. inferior, lim. Superior e a função f.</a:t>
                </a:r>
              </a:p>
              <a:p>
                <a:endParaRPr lang="pt-BR" dirty="0"/>
              </a:p>
              <a:p>
                <a:pPr marL="400050" lvl="1" indent="0">
                  <a:buNone/>
                </a:pPr>
                <a:r>
                  <a:rPr lang="pt-BR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def</a:t>
                </a:r>
                <a:r>
                  <a:rPr lang="pt-B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somatorio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(f,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inf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sup):</a:t>
                </a:r>
              </a:p>
              <a:p>
                <a:pPr marL="400050" lvl="1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total </a:t>
                </a: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ea typeface="+mn-ea"/>
                    <a:cs typeface="+mn-cs"/>
                  </a:rPr>
                  <a:t>=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0</a:t>
                </a:r>
              </a:p>
              <a:p>
                <a:pPr marL="400050" lvl="1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x </a:t>
                </a:r>
                <a:r>
                  <a:rPr lang="en-US" b="1" dirty="0">
                    <a:solidFill>
                      <a:srgbClr val="0070C0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in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range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inf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sup+1):</a:t>
                </a:r>
              </a:p>
              <a:p>
                <a:pPr marL="400050" lvl="1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total </a:t>
                </a: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ea typeface="+mn-ea"/>
                    <a:cs typeface="+mn-cs"/>
                  </a:rPr>
                  <a:t>+=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f(x)</a:t>
                </a:r>
              </a:p>
              <a:p>
                <a:pPr marL="400050" lvl="1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total</a:t>
                </a:r>
                <a:endParaRPr lang="pt-BR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20F4DB-195E-49F3-9C9C-5F063252E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8" r="-930"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60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BDF34-4917-49A0-98C6-691FFA828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em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540196-2BF2-4194-A5D0-A2CE647E9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</a:p>
          <a:p>
            <a:pPr marL="40005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x+1</a:t>
            </a:r>
          </a:p>
          <a:p>
            <a:pPr marL="400050" lvl="1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(5))</a:t>
            </a:r>
          </a:p>
          <a:p>
            <a:pPr marL="40005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0005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(5)))</a:t>
            </a:r>
          </a:p>
          <a:p>
            <a:pPr marL="40005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pt-B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(5)"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0005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5.</a:t>
            </a:r>
            <a:r>
              <a:rPr 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pt-B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(5)"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pPr marL="40005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6.</a:t>
            </a:r>
            <a:r>
              <a:rPr 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x: x*2)))</a:t>
            </a:r>
          </a:p>
          <a:p>
            <a:pPr marL="40005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7.</a:t>
            </a:r>
            <a:r>
              <a:rPr 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x: x*2) (4)))</a:t>
            </a:r>
          </a:p>
        </p:txBody>
      </p:sp>
    </p:spTree>
    <p:extLst>
      <p:ext uri="{BB962C8B-B14F-4D97-AF65-F5344CB8AC3E}">
        <p14:creationId xmlns:p14="http://schemas.microsoft.com/office/powerpoint/2010/main" val="1404761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05BDA-BEB1-427A-9D85-7891C936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em Python: resultado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B4D5DF-FAE2-4E3D-8D36-5484D8832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1. 6</a:t>
            </a:r>
          </a:p>
          <a:p>
            <a:pPr marL="40005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2. &lt;</a:t>
            </a: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40005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3. &lt;</a:t>
            </a: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40005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4. &lt;</a:t>
            </a: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40005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5. &lt;</a:t>
            </a: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40005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6. &lt;</a:t>
            </a: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40005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7. &lt;</a:t>
            </a: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2983526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E038D-CCBA-4D19-9F43-CE21F391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Tipagem dinâmica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CA1C8E-9D82-4159-A607-628D6A67B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f(a, b):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2.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double(x):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4.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(f(1,2))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5.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(f(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"dog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6.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double))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3522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E038D-CCBA-4D19-9F43-CE21F391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Tipagem dinâmica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CA1C8E-9D82-4159-A607-628D6A67B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1. 3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catdog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"C:/Users/Hugo/Dropbox/PUC/Disciplinas/CLP/Material/Funcional/tipos.py"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30,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&lt;module&gt;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print(f(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double))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"C:/Users/Hugo/Dropbox/PUC/Disciplinas/CLP/Material/Funcional/tipos.py"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25,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f(a, b): return 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type(s) for +: 'function' and 'function'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48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E4A1E-BF51-4D45-B411-E19931E1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em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65E94D-6A4C-4368-B9D0-E8DC3A5E6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Programação funcional usa listas como sua estrutura de dados básica.</a:t>
            </a:r>
          </a:p>
          <a:p>
            <a:endParaRPr lang="pt-BR" sz="2400" dirty="0"/>
          </a:p>
          <a:p>
            <a:pPr marL="400050" lvl="1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listaDeNumeros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[1,2,3] </a:t>
            </a:r>
            <a:r>
              <a:rPr lang="pt-BR" sz="2000" b="1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#[1,2,3]</a:t>
            </a:r>
          </a:p>
          <a:p>
            <a:pPr marL="400050" lvl="1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2.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listaDeNumeros.append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(4) </a:t>
            </a:r>
            <a:r>
              <a:rPr lang="pt-BR" sz="2000" b="1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#[1, 2, 3, 4]</a:t>
            </a:r>
          </a:p>
          <a:p>
            <a:pPr marL="400050" lvl="1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listaDeNumeros.insert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(2, 55) </a:t>
            </a:r>
            <a:r>
              <a:rPr lang="pt-BR" sz="2000" b="1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#[1, 2, 55, 3, 4]</a:t>
            </a:r>
          </a:p>
          <a:p>
            <a:pPr marL="400050" lvl="1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4.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listaDeNumeros.remove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(55) </a:t>
            </a:r>
            <a:r>
              <a:rPr lang="pt-BR" sz="2000" b="1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#[1, 2, 3, 4]</a:t>
            </a:r>
          </a:p>
          <a:p>
            <a:pPr marL="400050" lvl="1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5.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listaDeNumeros.index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(4) </a:t>
            </a:r>
            <a:r>
              <a:rPr lang="pt-BR" sz="2000" b="1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#3</a:t>
            </a:r>
          </a:p>
          <a:p>
            <a:pPr marL="400050" lvl="1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6.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listaDeNumeros.count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 </a:t>
            </a:r>
            <a:r>
              <a:rPr lang="pt-BR" sz="2000" b="1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33734616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Abrangência de listas em Python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84784"/>
            <a:ext cx="8663880" cy="4751387"/>
          </a:xfrm>
        </p:spPr>
        <p:txBody>
          <a:bodyPr/>
          <a:lstStyle/>
          <a:p>
            <a:pPr marL="400050" lvl="1" indent="0"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frutas = ['banana  ', '    morango ', '  pêssego   ']</a:t>
            </a:r>
          </a:p>
          <a:p>
            <a:pPr marL="400050" lvl="1" indent="0"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alt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elem.strip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alt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frutas]</a:t>
            </a:r>
          </a:p>
          <a:p>
            <a:pPr marL="400050" lvl="1" indent="0">
              <a:buNone/>
            </a:pPr>
            <a:r>
              <a:rPr lang="pt-BR" altLang="pt-BR" sz="2000" b="1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['banana', 'morango', '</a:t>
            </a:r>
            <a:r>
              <a:rPr lang="pt-BR" altLang="pt-BR" sz="2000" b="1" i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pessego</a:t>
            </a:r>
            <a:r>
              <a:rPr lang="pt-BR" altLang="pt-BR" sz="2000" b="1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400050" lvl="1" indent="0">
              <a:buNone/>
            </a:pPr>
            <a:r>
              <a:rPr lang="pt-BR" alt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[2, 4, 6]</a:t>
            </a:r>
          </a:p>
          <a:p>
            <a:pPr marL="400050" lvl="1" indent="0"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[3*x </a:t>
            </a:r>
            <a:r>
              <a:rPr lang="pt-BR" alt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pt-BR" alt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00050" lvl="1" indent="0">
              <a:buNone/>
            </a:pPr>
            <a:r>
              <a:rPr lang="pt-BR" altLang="pt-BR" sz="2000" b="1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[6, 12, 18]</a:t>
            </a:r>
          </a:p>
          <a:p>
            <a:pPr marL="400050" lvl="1" indent="0"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[3*x </a:t>
            </a:r>
            <a:r>
              <a:rPr lang="pt-BR" alt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pt-BR" alt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&gt; 3]</a:t>
            </a:r>
          </a:p>
          <a:p>
            <a:pPr marL="400050" lvl="1" indent="0">
              <a:buNone/>
            </a:pPr>
            <a:r>
              <a:rPr lang="pt-BR" altLang="pt-BR" sz="2000" b="1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[12, 18]</a:t>
            </a:r>
          </a:p>
          <a:p>
            <a:pPr marL="400050" lvl="1" indent="0"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[3*x </a:t>
            </a:r>
            <a:r>
              <a:rPr lang="pt-BR" alt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pt-BR" alt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&lt; 2]</a:t>
            </a:r>
          </a:p>
          <a:p>
            <a:pPr marL="400050" lvl="1" indent="0">
              <a:buNone/>
            </a:pPr>
            <a:r>
              <a:rPr lang="pt-BR" altLang="pt-BR" sz="2000" b="1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[]</a:t>
            </a:r>
          </a:p>
          <a:p>
            <a:pPr marL="400050" lvl="1" indent="0">
              <a:buNone/>
            </a:pPr>
            <a:endParaRPr lang="pt-BR" alt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8142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Abrangência de listas em Python</a:t>
            </a:r>
            <a:endParaRPr lang="pt-BR" altLang="pt-BR" sz="3200" dirty="0">
              <a:solidFill>
                <a:schemeClr val="hlink"/>
              </a:solidFill>
            </a:endParaRP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[{x: x</a:t>
            </a:r>
            <a:r>
              <a:rPr lang="pt-BR" altLang="pt-BR" sz="20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2} </a:t>
            </a:r>
            <a:r>
              <a:rPr lang="pt-BR" alt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pt-BR" alt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00050" lvl="1" indent="0">
              <a:buNone/>
            </a:pPr>
            <a:r>
              <a:rPr lang="pt-BR" altLang="pt-BR" sz="2000" b="1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[{2: 4}, {4: 16}, {6: 36}]</a:t>
            </a:r>
          </a:p>
          <a:p>
            <a:pPr marL="400050" lvl="1" indent="0"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pt-BR" alt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x,x</a:t>
            </a:r>
            <a:r>
              <a:rPr lang="pt-BR" altLang="pt-BR" sz="20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2] </a:t>
            </a:r>
            <a:r>
              <a:rPr lang="pt-BR" alt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pt-BR" alt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00050" lvl="1" indent="0">
              <a:buNone/>
            </a:pPr>
            <a:r>
              <a:rPr lang="pt-BR" altLang="pt-BR" sz="2000" b="1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[[2, 4], [4, 16], [6, 36]]</a:t>
            </a:r>
          </a:p>
          <a:p>
            <a:pPr marL="400050" lvl="1" indent="0"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[x, x</a:t>
            </a:r>
            <a:r>
              <a:rPr lang="pt-BR" altLang="pt-BR" sz="20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pt-BR" alt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pt-BR" alt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     </a:t>
            </a:r>
          </a:p>
          <a:p>
            <a:pPr marL="400050" lvl="1" indent="0">
              <a:buNone/>
            </a:pPr>
            <a:r>
              <a:rPr lang="pt-BR" alt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alt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pt-BR" alt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parens </a:t>
            </a:r>
            <a:r>
              <a:rPr lang="pt-BR" alt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pt-BR" alt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pt-BR" alt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tuples</a:t>
            </a:r>
            <a:endParaRPr lang="pt-BR" altLang="pt-BR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File "&lt;</a:t>
            </a:r>
            <a:r>
              <a:rPr lang="pt-BR" alt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&gt;", </a:t>
            </a:r>
            <a:r>
              <a:rPr lang="pt-BR" alt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1, in ?</a:t>
            </a:r>
          </a:p>
          <a:p>
            <a:pPr marL="400050" lvl="1" indent="0"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[x, x</a:t>
            </a:r>
            <a:r>
              <a:rPr lang="pt-BR" altLang="pt-BR" sz="20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pt-BR" alt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pt-BR" alt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00050" lvl="1" indent="0"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^</a:t>
            </a:r>
          </a:p>
          <a:p>
            <a:pPr marL="400050" lvl="1" indent="0">
              <a:buNone/>
            </a:pPr>
            <a:r>
              <a:rPr lang="pt-BR" alt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pt-BR" alt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alt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  <a:r>
              <a:rPr lang="pt-BR" alt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pt-BR" altLang="pt-BR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38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9C986-4913-471A-9FBB-361DC6AA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 dos programas sem estado (</a:t>
            </a:r>
            <a:r>
              <a:rPr lang="pt-BR" dirty="0" err="1"/>
              <a:t>stateless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650A4C-A469-49C2-9CCD-FA6BAF5A3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Funções puramente idempotentes.</a:t>
            </a:r>
          </a:p>
          <a:p>
            <a:pPr>
              <a:lnSpc>
                <a:spcPct val="150000"/>
              </a:lnSpc>
            </a:pPr>
            <a:r>
              <a:rPr lang="pt-BR" dirty="0"/>
              <a:t>Ordem de avaliação não é definida.</a:t>
            </a:r>
          </a:p>
          <a:p>
            <a:pPr>
              <a:lnSpc>
                <a:spcPct val="150000"/>
              </a:lnSpc>
            </a:pPr>
            <a:r>
              <a:rPr lang="pt-BR" dirty="0"/>
              <a:t>Avaliação tardia é possível.</a:t>
            </a:r>
          </a:p>
          <a:p>
            <a:pPr>
              <a:lnSpc>
                <a:spcPct val="150000"/>
              </a:lnSpc>
            </a:pPr>
            <a:r>
              <a:rPr lang="pt-BR" dirty="0"/>
              <a:t>Processamento concorrente.</a:t>
            </a:r>
          </a:p>
          <a:p>
            <a:pPr>
              <a:lnSpc>
                <a:spcPct val="150000"/>
              </a:lnSpc>
            </a:pPr>
            <a:r>
              <a:rPr lang="pt-BR" dirty="0"/>
              <a:t>Fáceis de testar e depurar.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74872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Abrangência de listas em Python</a:t>
            </a:r>
            <a:endParaRPr lang="pt-BR" altLang="pt-BR" sz="3200" dirty="0">
              <a:solidFill>
                <a:schemeClr val="hlink"/>
              </a:solidFill>
            </a:endParaRP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6792"/>
            <a:ext cx="8520112" cy="4751387"/>
          </a:xfrm>
        </p:spPr>
        <p:txBody>
          <a:bodyPr/>
          <a:lstStyle/>
          <a:p>
            <a:pPr marL="400050" lvl="1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[(x, x</a:t>
            </a:r>
            <a:r>
              <a:rPr lang="pt-BR" altLang="pt-BR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2) </a:t>
            </a:r>
            <a:r>
              <a:rPr lang="pt-BR" alt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pt-BR" alt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00050" lvl="1" indent="0">
              <a:buNone/>
            </a:pPr>
            <a:r>
              <a:rPr lang="pt-BR" altLang="pt-BR" b="1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[(2, 4), (4, 16), (6, 36)]</a:t>
            </a:r>
          </a:p>
          <a:p>
            <a:pPr marL="400050" lvl="1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vec1 = [2, 4, 6]</a:t>
            </a:r>
          </a:p>
          <a:p>
            <a:pPr marL="400050" lvl="1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vec2 = [4, 3, -9]</a:t>
            </a:r>
          </a:p>
          <a:p>
            <a:pPr marL="400050" lvl="1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[x</a:t>
            </a:r>
            <a:r>
              <a:rPr lang="pt-BR" altLang="pt-BR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pt-BR" alt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pt-BR" alt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vec1 </a:t>
            </a:r>
            <a:r>
              <a:rPr lang="pt-BR" alt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pt-BR" alt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vec2]</a:t>
            </a:r>
          </a:p>
          <a:p>
            <a:pPr marL="400050" lvl="1" indent="0">
              <a:buNone/>
            </a:pPr>
            <a:r>
              <a:rPr lang="pt-BR" altLang="pt-BR" b="1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[8, 6, -18, 16, 12, -36, 24, 18, -54]</a:t>
            </a:r>
          </a:p>
          <a:p>
            <a:pPr marL="400050" lvl="1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dirty="0" err="1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pt-BR" alt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vec1 </a:t>
            </a:r>
            <a:r>
              <a:rPr lang="pt-BR" alt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pt-BR" alt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vec2]</a:t>
            </a:r>
          </a:p>
          <a:p>
            <a:pPr marL="400050" lvl="1" indent="0">
              <a:buNone/>
            </a:pPr>
            <a:r>
              <a:rPr lang="pt-BR" altLang="pt-BR" b="1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[6, 5, -7, 8, 7, -5, 10, 9, -3]</a:t>
            </a:r>
          </a:p>
          <a:p>
            <a:pPr marL="400050" lvl="1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[vec1[i]*vec2[i] </a:t>
            </a:r>
            <a:r>
              <a:rPr lang="pt-BR" alt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pt-BR" alt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range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dirty="0" err="1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len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(vec1))]</a:t>
            </a:r>
          </a:p>
          <a:p>
            <a:pPr marL="400050" lvl="1" indent="0">
              <a:buNone/>
            </a:pPr>
            <a:r>
              <a:rPr lang="pt-BR" altLang="pt-BR" b="1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[8, 12, -54]</a:t>
            </a:r>
          </a:p>
        </p:txBody>
      </p:sp>
    </p:spTree>
    <p:extLst>
      <p:ext uri="{BB962C8B-B14F-4D97-AF65-F5344CB8AC3E}">
        <p14:creationId xmlns:p14="http://schemas.microsoft.com/office/powerpoint/2010/main" val="8922426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Abrangência de listas em Python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641208" cy="4751387"/>
          </a:xfrm>
        </p:spPr>
        <p:txBody>
          <a:bodyPr/>
          <a:lstStyle/>
          <a:p>
            <a:pPr marL="0" indent="0">
              <a:buNone/>
            </a:pPr>
            <a:r>
              <a:rPr lang="pt-BR" altLang="pt-B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(lista):</a:t>
            </a:r>
          </a:p>
          <a:p>
            <a:pPr marL="0" indent="0"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2000" dirty="0" err="1">
                <a:solidFill>
                  <a:srgbClr val="C00000"/>
                </a:solidFill>
                <a:latin typeface="Courier New" panose="02070309020205020404" pitchFamily="49" charset="0"/>
              </a:rPr>
              <a:t>len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(lista) == 0):</a:t>
            </a:r>
          </a:p>
          <a:p>
            <a:pPr marL="0" indent="0"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[]</a:t>
            </a:r>
          </a:p>
          <a:p>
            <a:pPr marL="0" indent="0"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lista[0]</a:t>
            </a:r>
          </a:p>
          <a:p>
            <a:pPr marL="0" indent="0"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l = []</a:t>
            </a:r>
          </a:p>
          <a:p>
            <a:pPr marL="0" indent="0"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l = l + </a:t>
            </a:r>
            <a:r>
              <a:rPr lang="pt-BR" alt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([x </a:t>
            </a:r>
            <a:r>
              <a:rPr lang="pt-BR" alt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pt-BR" alt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lista[1:] </a:t>
            </a:r>
            <a:r>
              <a:rPr lang="pt-BR" altLang="pt-B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&lt; </a:t>
            </a:r>
            <a:r>
              <a:rPr lang="pt-BR" alt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l = l + </a:t>
            </a:r>
            <a:r>
              <a:rPr lang="pt-BR" alt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([x </a:t>
            </a:r>
            <a:r>
              <a:rPr lang="pt-BR" alt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pt-BR" alt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lista[1:] </a:t>
            </a:r>
            <a:r>
              <a:rPr lang="pt-BR" altLang="pt-B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&gt;= </a:t>
            </a:r>
            <a:r>
              <a:rPr lang="pt-BR" alt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</a:p>
        </p:txBody>
      </p:sp>
    </p:spTree>
    <p:extLst>
      <p:ext uri="{BB962C8B-B14F-4D97-AF65-F5344CB8AC3E}">
        <p14:creationId xmlns:p14="http://schemas.microsoft.com/office/powerpoint/2010/main" val="18956030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Ordem Superior: </a:t>
            </a:r>
            <a:r>
              <a:rPr lang="pt-BR" dirty="0" err="1"/>
              <a:t>Apply-to-all</a:t>
            </a:r>
            <a:r>
              <a:rPr lang="pt-BR" dirty="0"/>
              <a:t> (ou </a:t>
            </a:r>
            <a:r>
              <a:rPr lang="pt-BR" dirty="0" err="1"/>
              <a:t>map</a:t>
            </a:r>
            <a:r>
              <a:rPr lang="pt-BR" dirty="0"/>
              <a:t>)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</a:pPr>
            <a:r>
              <a:rPr lang="pt-BR" dirty="0">
                <a:solidFill>
                  <a:srgbClr val="000000"/>
                </a:solidFill>
              </a:rPr>
              <a:t>Recebe uma função como parâmetro e retorna a lista de valores resultantes da aplicação desta função a uma lista de parâmetros</a:t>
            </a:r>
          </a:p>
          <a:p>
            <a:r>
              <a:rPr lang="pt-BR" dirty="0"/>
              <a:t>Forma: </a:t>
            </a:r>
            <a:r>
              <a:rPr lang="pt-BR" dirty="0">
                <a:sym typeface="Symbol" pitchFamily="18" charset="2"/>
              </a:rPr>
              <a:t></a:t>
            </a:r>
            <a:endParaRPr lang="pt-BR" dirty="0"/>
          </a:p>
          <a:p>
            <a:pPr>
              <a:buFontTx/>
              <a:buNone/>
            </a:pPr>
            <a:r>
              <a:rPr lang="pt-BR" dirty="0"/>
              <a:t>	para </a:t>
            </a:r>
            <a:r>
              <a:rPr lang="pt-BR" dirty="0">
                <a:latin typeface="Courier New" pitchFamily="49" charset="0"/>
              </a:rPr>
              <a:t>h(x) </a:t>
            </a:r>
            <a:r>
              <a:rPr lang="pt-BR" dirty="0">
                <a:latin typeface="Courier New" pitchFamily="49" charset="0"/>
                <a:sym typeface="Symbol" pitchFamily="18" charset="2"/>
              </a:rPr>
              <a:t></a:t>
            </a:r>
            <a:r>
              <a:rPr lang="pt-BR" dirty="0">
                <a:latin typeface="Courier New" pitchFamily="49" charset="0"/>
              </a:rPr>
              <a:t> x * x</a:t>
            </a:r>
          </a:p>
          <a:p>
            <a:pPr>
              <a:buFontTx/>
              <a:buNone/>
            </a:pPr>
            <a:r>
              <a:rPr lang="pt-BR" dirty="0"/>
              <a:t>	</a:t>
            </a:r>
            <a:r>
              <a:rPr lang="pt-BR" dirty="0">
                <a:latin typeface="Courier New" pitchFamily="49" charset="0"/>
                <a:sym typeface="Symbol" pitchFamily="18" charset="2"/>
              </a:rPr>
              <a:t></a:t>
            </a:r>
            <a:r>
              <a:rPr lang="pt-BR" dirty="0">
                <a:latin typeface="Courier New" pitchFamily="49" charset="0"/>
              </a:rPr>
              <a:t>(h, (2, 3, 4)) </a:t>
            </a:r>
            <a:r>
              <a:rPr lang="pt-BR" dirty="0"/>
              <a:t> retorna </a:t>
            </a:r>
            <a:r>
              <a:rPr lang="pt-BR" dirty="0">
                <a:latin typeface="Courier New" pitchFamily="49" charset="0"/>
              </a:rPr>
              <a:t>(4, 9, 16)</a:t>
            </a:r>
          </a:p>
          <a:p>
            <a:pPr lvl="1">
              <a:buFontTx/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err="1"/>
              <a:t>Map</a:t>
            </a:r>
            <a:r>
              <a:rPr lang="pt-BR" altLang="pt-BR" dirty="0"/>
              <a:t> em Python</a:t>
            </a:r>
            <a:endParaRPr lang="pt-BR" altLang="pt-BR" sz="3200" dirty="0">
              <a:solidFill>
                <a:schemeClr val="hlink"/>
              </a:solidFill>
            </a:endParaRP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dirty="0"/>
              <a:t>aplica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(item)</a:t>
            </a:r>
            <a:r>
              <a:rPr lang="pt-BR" altLang="pt-BR" dirty="0"/>
              <a:t> a cada item da sequência, e retorna uma lista com os valores de retorno de cada aplicação.</a:t>
            </a:r>
          </a:p>
          <a:p>
            <a:pPr>
              <a:buFontTx/>
              <a:buNone/>
            </a:pPr>
            <a:endParaRPr lang="pt-BR" altLang="pt-BR" sz="24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altLang="pt-BR" sz="2400" dirty="0">
                <a:latin typeface="Courier New" panose="02070309020205020404" pitchFamily="49" charset="0"/>
              </a:rPr>
              <a:t> cubo(x): </a:t>
            </a: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2400" dirty="0">
                <a:latin typeface="Courier New" panose="02070309020205020404" pitchFamily="49" charset="0"/>
              </a:rPr>
              <a:t> x*x*x</a:t>
            </a:r>
          </a:p>
          <a:p>
            <a:pPr>
              <a:buFontTx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</a:p>
          <a:p>
            <a:pPr>
              <a:buFontTx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[*</a:t>
            </a:r>
            <a:r>
              <a:rPr lang="pt-BR" altLang="pt-BR" sz="2400" dirty="0" err="1">
                <a:solidFill>
                  <a:srgbClr val="C00000"/>
                </a:solidFill>
                <a:latin typeface="Courier New" panose="02070309020205020404" pitchFamily="49" charset="0"/>
              </a:rPr>
              <a:t>map</a:t>
            </a:r>
            <a:r>
              <a:rPr lang="pt-BR" altLang="pt-BR" sz="2400" dirty="0">
                <a:latin typeface="Courier New" panose="02070309020205020404" pitchFamily="49" charset="0"/>
              </a:rPr>
              <a:t>(cubo, </a:t>
            </a:r>
            <a:r>
              <a:rPr lang="pt-BR" altLang="pt-BR" sz="2400" dirty="0">
                <a:solidFill>
                  <a:srgbClr val="C00000"/>
                </a:solidFill>
                <a:latin typeface="Courier New" panose="02070309020205020404" pitchFamily="49" charset="0"/>
              </a:rPr>
              <a:t>range</a:t>
            </a:r>
            <a:r>
              <a:rPr lang="pt-BR" altLang="pt-BR" sz="2400" dirty="0">
                <a:latin typeface="Courier New" panose="02070309020205020404" pitchFamily="49" charset="0"/>
              </a:rPr>
              <a:t>(1, 11))]</a:t>
            </a:r>
          </a:p>
          <a:p>
            <a:pPr>
              <a:buFontTx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[1, 8, 27, 64, 125, 216, 343, 512, 729, 1000]</a:t>
            </a:r>
          </a:p>
        </p:txBody>
      </p:sp>
    </p:spTree>
    <p:extLst>
      <p:ext uri="{BB962C8B-B14F-4D97-AF65-F5344CB8AC3E}">
        <p14:creationId xmlns:p14="http://schemas.microsoft.com/office/powerpoint/2010/main" val="1498675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err="1"/>
              <a:t>Filter</a:t>
            </a:r>
            <a:r>
              <a:rPr lang="pt-BR" altLang="pt-BR" dirty="0"/>
              <a:t> em Python</a:t>
            </a:r>
            <a:endParaRPr lang="pt-BR" altLang="pt-BR" sz="3200" dirty="0">
              <a:solidFill>
                <a:schemeClr val="hlink"/>
              </a:solidFill>
            </a:endParaRP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2400" dirty="0"/>
              <a:t> </a:t>
            </a:r>
            <a:r>
              <a:rPr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(item)</a:t>
            </a:r>
            <a:r>
              <a:rPr lang="pt-BR" altLang="pt-BR" sz="2400" dirty="0"/>
              <a:t>a cada item da sequência, e retorna uma lista com os valores da sequência que obedecem a propriedade  </a:t>
            </a:r>
            <a:r>
              <a:rPr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(item)</a:t>
            </a:r>
            <a:r>
              <a:rPr lang="pt-BR" altLang="pt-BR" sz="2400" dirty="0"/>
              <a:t>.</a:t>
            </a:r>
          </a:p>
          <a:p>
            <a:pPr>
              <a:buNone/>
            </a:pPr>
            <a:endParaRPr lang="pt-BR" altLang="pt-BR" sz="2400" dirty="0"/>
          </a:p>
          <a:p>
            <a:pPr>
              <a:buFontTx/>
              <a:buNone/>
            </a:pP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altLang="pt-BR" sz="2400" dirty="0">
                <a:latin typeface="Courier New" panose="02070309020205020404" pitchFamily="49" charset="0"/>
              </a:rPr>
              <a:t> f(x):</a:t>
            </a:r>
          </a:p>
          <a:p>
            <a:pPr>
              <a:buFontTx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  </a:t>
            </a: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2400" dirty="0">
                <a:latin typeface="Courier New" panose="02070309020205020404" pitchFamily="49" charset="0"/>
              </a:rPr>
              <a:t> x </a:t>
            </a:r>
            <a:r>
              <a:rPr lang="pt-BR" altLang="pt-BR" sz="2400" dirty="0">
                <a:solidFill>
                  <a:srgbClr val="C00000"/>
                </a:solidFill>
                <a:latin typeface="Courier New" panose="02070309020205020404" pitchFamily="49" charset="0"/>
              </a:rPr>
              <a:t>%</a:t>
            </a:r>
            <a:r>
              <a:rPr lang="pt-BR" altLang="pt-BR" sz="2400" dirty="0">
                <a:latin typeface="Courier New" panose="02070309020205020404" pitchFamily="49" charset="0"/>
              </a:rPr>
              <a:t> 2 </a:t>
            </a:r>
            <a:r>
              <a:rPr lang="pt-BR" altLang="pt-BR" sz="2400" dirty="0">
                <a:solidFill>
                  <a:srgbClr val="C00000"/>
                </a:solidFill>
                <a:latin typeface="Courier New" panose="02070309020205020404" pitchFamily="49" charset="0"/>
              </a:rPr>
              <a:t>!=</a:t>
            </a:r>
            <a:r>
              <a:rPr lang="pt-BR" altLang="pt-BR" sz="2400" dirty="0">
                <a:latin typeface="Courier New" panose="02070309020205020404" pitchFamily="49" charset="0"/>
              </a:rPr>
              <a:t> 0 </a:t>
            </a: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BR" altLang="pt-BR" sz="2400" dirty="0">
                <a:latin typeface="Courier New" panose="02070309020205020404" pitchFamily="49" charset="0"/>
              </a:rPr>
              <a:t> x </a:t>
            </a:r>
            <a:r>
              <a:rPr lang="pt-BR" altLang="pt-BR" sz="2400" dirty="0">
                <a:solidFill>
                  <a:srgbClr val="C00000"/>
                </a:solidFill>
                <a:latin typeface="Courier New" panose="02070309020205020404" pitchFamily="49" charset="0"/>
              </a:rPr>
              <a:t>%</a:t>
            </a:r>
            <a:r>
              <a:rPr lang="pt-BR" altLang="pt-BR" sz="2400" dirty="0">
                <a:latin typeface="Courier New" panose="02070309020205020404" pitchFamily="49" charset="0"/>
              </a:rPr>
              <a:t> 3 </a:t>
            </a:r>
            <a:r>
              <a:rPr lang="pt-BR" altLang="pt-BR" sz="2400" dirty="0">
                <a:solidFill>
                  <a:srgbClr val="C00000"/>
                </a:solidFill>
                <a:latin typeface="Courier New" panose="02070309020205020404" pitchFamily="49" charset="0"/>
              </a:rPr>
              <a:t>!=</a:t>
            </a:r>
            <a:r>
              <a:rPr lang="pt-BR" altLang="pt-BR" sz="2400" dirty="0">
                <a:latin typeface="Courier New" panose="02070309020205020404" pitchFamily="49" charset="0"/>
              </a:rPr>
              <a:t> 0</a:t>
            </a:r>
          </a:p>
          <a:p>
            <a:pPr>
              <a:buFontTx/>
              <a:buNone/>
            </a:pPr>
            <a:endParaRPr lang="pt-BR" altLang="pt-BR" sz="24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pt-BR" altLang="pt-BR" sz="24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pt-BR" altLang="pt-BR" sz="2400" dirty="0" err="1">
                <a:solidFill>
                  <a:srgbClr val="C00000"/>
                </a:solidFill>
                <a:latin typeface="Courier New" panose="02070309020205020404" pitchFamily="49" charset="0"/>
              </a:rPr>
              <a:t>filter</a:t>
            </a:r>
            <a:r>
              <a:rPr lang="pt-BR" altLang="pt-BR" sz="2400" dirty="0">
                <a:latin typeface="Courier New" panose="02070309020205020404" pitchFamily="49" charset="0"/>
              </a:rPr>
              <a:t>(f, </a:t>
            </a:r>
            <a:r>
              <a:rPr lang="pt-BR" altLang="pt-BR" sz="2400" dirty="0">
                <a:solidFill>
                  <a:srgbClr val="C00000"/>
                </a:solidFill>
                <a:latin typeface="Courier New" panose="02070309020205020404" pitchFamily="49" charset="0"/>
              </a:rPr>
              <a:t>range</a:t>
            </a:r>
            <a:r>
              <a:rPr lang="pt-BR" altLang="pt-BR" sz="2400" dirty="0">
                <a:latin typeface="Courier New" panose="02070309020205020404" pitchFamily="49" charset="0"/>
              </a:rPr>
              <a:t>(2, 25))</a:t>
            </a:r>
          </a:p>
          <a:p>
            <a:pPr>
              <a:buFontTx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[5, 7, 11, 13, 17, 19, 23]</a:t>
            </a:r>
          </a:p>
        </p:txBody>
      </p:sp>
    </p:spTree>
    <p:extLst>
      <p:ext uri="{BB962C8B-B14F-4D97-AF65-F5344CB8AC3E}">
        <p14:creationId xmlns:p14="http://schemas.microsoft.com/office/powerpoint/2010/main" val="19900273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err="1"/>
              <a:t>Filter</a:t>
            </a:r>
            <a:r>
              <a:rPr lang="pt-BR" altLang="pt-BR" dirty="0"/>
              <a:t> em Python</a:t>
            </a:r>
            <a:endParaRPr lang="pt-BR" altLang="pt-BR" sz="3200" dirty="0">
              <a:solidFill>
                <a:schemeClr val="hlink"/>
              </a:solidFill>
            </a:endParaRP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altLang="pt-BR" sz="2400" dirty="0"/>
              <a:t>Uma lista pode ter diferentes tipos de dados.</a:t>
            </a:r>
          </a:p>
          <a:p>
            <a:pPr>
              <a:buNone/>
            </a:pPr>
            <a:endParaRPr lang="pt-BR" altLang="pt-BR" sz="2400" dirty="0"/>
          </a:p>
          <a:p>
            <a:pPr>
              <a:buFontTx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lista1 = [0, 1, 0.0, 1.0, </a:t>
            </a: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altLang="pt-BR" sz="2400" dirty="0">
                <a:latin typeface="Courier New" panose="02070309020205020404" pitchFamily="49" charset="0"/>
              </a:rPr>
              <a:t>, </a:t>
            </a:r>
            <a:r>
              <a:rPr lang="pt-BR" altLang="pt-B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pt-BR" altLang="pt-BR" sz="2400" dirty="0">
                <a:latin typeface="Courier New" panose="02070309020205020404" pitchFamily="49" charset="0"/>
              </a:rPr>
              <a:t>, </a:t>
            </a:r>
            <a:r>
              <a:rPr lang="pt-BR" altLang="pt-BR" sz="2400" dirty="0">
                <a:solidFill>
                  <a:srgbClr val="00B050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2400" dirty="0" err="1">
                <a:solidFill>
                  <a:srgbClr val="00B050"/>
                </a:solidFill>
                <a:latin typeface="Courier New" panose="02070309020205020404" pitchFamily="49" charset="0"/>
              </a:rPr>
              <a:t>True</a:t>
            </a:r>
            <a:r>
              <a:rPr lang="pt-BR" altLang="pt-BR" sz="2400" dirty="0">
                <a:solidFill>
                  <a:srgbClr val="00B050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2400" dirty="0">
                <a:latin typeface="Courier New" panose="02070309020205020404" pitchFamily="49" charset="0"/>
              </a:rPr>
              <a:t>, </a:t>
            </a:r>
            <a:r>
              <a:rPr lang="pt-BR" altLang="pt-BR" sz="2400" dirty="0">
                <a:solidFill>
                  <a:srgbClr val="00B050"/>
                </a:solidFill>
                <a:latin typeface="Courier New" panose="02070309020205020404" pitchFamily="49" charset="0"/>
              </a:rPr>
              <a:t>"False"</a:t>
            </a:r>
            <a:r>
              <a:rPr lang="pt-BR" altLang="pt-BR" sz="2400" dirty="0">
                <a:latin typeface="Courier New" panose="02070309020205020404" pitchFamily="49" charset="0"/>
              </a:rPr>
              <a:t>, </a:t>
            </a:r>
            <a:r>
              <a:rPr lang="pt-BR" altLang="pt-BR" sz="2400" dirty="0">
                <a:solidFill>
                  <a:srgbClr val="00B050"/>
                </a:solidFill>
                <a:latin typeface="Courier New" panose="02070309020205020404" pitchFamily="49" charset="0"/>
              </a:rPr>
              <a:t>""</a:t>
            </a:r>
            <a:r>
              <a:rPr lang="pt-BR" altLang="pt-BR" sz="2400" dirty="0">
                <a:latin typeface="Courier New" panose="02070309020205020404" pitchFamily="49" charset="0"/>
              </a:rPr>
              <a:t>, </a:t>
            </a: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pt-BR" altLang="pt-BR" sz="2400" dirty="0">
                <a:latin typeface="Courier New" panose="02070309020205020404" pitchFamily="49" charset="0"/>
              </a:rPr>
              <a:t>, [</a:t>
            </a: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altLang="pt-BR" sz="2400" dirty="0">
                <a:latin typeface="Courier New" panose="02070309020205020404" pitchFamily="49" charset="0"/>
              </a:rPr>
              <a:t>], [</a:t>
            </a:r>
            <a:r>
              <a:rPr lang="pt-BR" altLang="pt-B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pt-BR" altLang="pt-BR" sz="2400" dirty="0">
                <a:latin typeface="Courier New" panose="02070309020205020404" pitchFamily="49" charset="0"/>
              </a:rPr>
              <a:t>]]</a:t>
            </a:r>
          </a:p>
          <a:p>
            <a:pPr>
              <a:buFontTx/>
              <a:buNone/>
            </a:pPr>
            <a:endParaRPr lang="pt-BR" altLang="pt-BR" sz="24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isTrue</a:t>
            </a:r>
            <a:r>
              <a:rPr lang="pt-BR" altLang="pt-BR" sz="2400" dirty="0">
                <a:latin typeface="Courier New" panose="02070309020205020404" pitchFamily="49" charset="0"/>
              </a:rPr>
              <a:t>(x):</a:t>
            </a:r>
          </a:p>
          <a:p>
            <a:pPr>
              <a:buFontTx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    </a:t>
            </a: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2400" dirty="0">
                <a:latin typeface="Courier New" panose="02070309020205020404" pitchFamily="49" charset="0"/>
              </a:rPr>
              <a:t> x</a:t>
            </a:r>
          </a:p>
          <a:p>
            <a:pPr>
              <a:buFontTx/>
              <a:buNone/>
            </a:pPr>
            <a:r>
              <a:rPr lang="pt-BR" altLang="pt-B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altLang="pt-BR" sz="2400" dirty="0">
                <a:latin typeface="Courier New" panose="02070309020205020404" pitchFamily="49" charset="0"/>
              </a:rPr>
              <a:t>(lista1)</a:t>
            </a:r>
          </a:p>
          <a:p>
            <a:pPr>
              <a:buFontTx/>
              <a:buNone/>
            </a:pPr>
            <a:r>
              <a:rPr lang="pt-BR" altLang="pt-B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altLang="pt-BR" sz="2400" dirty="0">
                <a:latin typeface="Courier New" panose="02070309020205020404" pitchFamily="49" charset="0"/>
              </a:rPr>
              <a:t>([*</a:t>
            </a:r>
            <a:r>
              <a:rPr lang="pt-BR" altLang="pt-BR" sz="2400" dirty="0" err="1">
                <a:solidFill>
                  <a:srgbClr val="C00000"/>
                </a:solidFill>
                <a:latin typeface="Courier New" panose="02070309020205020404" pitchFamily="49" charset="0"/>
              </a:rPr>
              <a:t>filter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 err="1">
                <a:latin typeface="Courier New" panose="02070309020205020404" pitchFamily="49" charset="0"/>
              </a:rPr>
              <a:t>isTrue</a:t>
            </a:r>
            <a:r>
              <a:rPr lang="pt-BR" altLang="pt-BR" sz="2400" dirty="0">
                <a:latin typeface="Courier New" panose="02070309020205020404" pitchFamily="49" charset="0"/>
              </a:rPr>
              <a:t>, lista1)])</a:t>
            </a:r>
          </a:p>
          <a:p>
            <a:pPr>
              <a:buFontTx/>
              <a:buNone/>
            </a:pPr>
            <a:r>
              <a:rPr lang="pt-BR" altLang="pt-BR" sz="2000" b="1" i="1" dirty="0">
                <a:solidFill>
                  <a:srgbClr val="4D4D4D"/>
                </a:solidFill>
                <a:latin typeface="Courier New" panose="02070309020205020404" pitchFamily="49" charset="0"/>
              </a:rPr>
              <a:t># [0, 1, 0.0, 1.0, </a:t>
            </a:r>
            <a:r>
              <a:rPr lang="pt-BR" altLang="pt-BR" sz="2000" b="1" i="1" dirty="0" err="1">
                <a:solidFill>
                  <a:srgbClr val="4D4D4D"/>
                </a:solidFill>
                <a:latin typeface="Courier New" panose="02070309020205020404" pitchFamily="49" charset="0"/>
              </a:rPr>
              <a:t>True</a:t>
            </a:r>
            <a:r>
              <a:rPr lang="pt-BR" altLang="pt-BR" sz="2000" b="1" i="1" dirty="0">
                <a:solidFill>
                  <a:srgbClr val="4D4D4D"/>
                </a:solidFill>
                <a:latin typeface="Courier New" panose="02070309020205020404" pitchFamily="49" charset="0"/>
              </a:rPr>
              <a:t>, False, '</a:t>
            </a:r>
            <a:r>
              <a:rPr lang="pt-BR" altLang="pt-BR" sz="2000" b="1" i="1" dirty="0" err="1">
                <a:solidFill>
                  <a:srgbClr val="4D4D4D"/>
                </a:solidFill>
                <a:latin typeface="Courier New" panose="02070309020205020404" pitchFamily="49" charset="0"/>
              </a:rPr>
              <a:t>True</a:t>
            </a:r>
            <a:r>
              <a:rPr lang="pt-BR" altLang="pt-BR" sz="2000" b="1" i="1" dirty="0">
                <a:solidFill>
                  <a:srgbClr val="4D4D4D"/>
                </a:solidFill>
                <a:latin typeface="Courier New" panose="02070309020205020404" pitchFamily="49" charset="0"/>
              </a:rPr>
              <a:t>', 'False', '', </a:t>
            </a:r>
            <a:r>
              <a:rPr lang="pt-BR" altLang="pt-BR" sz="2000" b="1" i="1" dirty="0" err="1">
                <a:solidFill>
                  <a:srgbClr val="4D4D4D"/>
                </a:solidFill>
                <a:latin typeface="Courier New" panose="02070309020205020404" pitchFamily="49" charset="0"/>
              </a:rPr>
              <a:t>None</a:t>
            </a:r>
            <a:r>
              <a:rPr lang="pt-BR" altLang="pt-BR" sz="2000" b="1" i="1" dirty="0">
                <a:solidFill>
                  <a:srgbClr val="4D4D4D"/>
                </a:solidFill>
                <a:latin typeface="Courier New" panose="02070309020205020404" pitchFamily="49" charset="0"/>
              </a:rPr>
              <a:t>, [</a:t>
            </a:r>
            <a:r>
              <a:rPr lang="pt-BR" altLang="pt-BR" sz="2000" b="1" i="1" dirty="0" err="1">
                <a:solidFill>
                  <a:srgbClr val="4D4D4D"/>
                </a:solidFill>
                <a:latin typeface="Courier New" panose="02070309020205020404" pitchFamily="49" charset="0"/>
              </a:rPr>
              <a:t>True</a:t>
            </a:r>
            <a:r>
              <a:rPr lang="pt-BR" altLang="pt-BR" sz="2000" b="1" i="1" dirty="0">
                <a:solidFill>
                  <a:srgbClr val="4D4D4D"/>
                </a:solidFill>
                <a:latin typeface="Courier New" panose="02070309020205020404" pitchFamily="49" charset="0"/>
              </a:rPr>
              <a:t>], [False]]</a:t>
            </a:r>
          </a:p>
          <a:p>
            <a:pPr>
              <a:buFontTx/>
              <a:buNone/>
            </a:pPr>
            <a:r>
              <a:rPr lang="pt-BR" altLang="pt-BR" sz="2000" b="1" i="1" dirty="0">
                <a:solidFill>
                  <a:srgbClr val="4D4D4D"/>
                </a:solidFill>
                <a:latin typeface="Courier New" panose="02070309020205020404" pitchFamily="49" charset="0"/>
              </a:rPr>
              <a:t># [1, 1.0, </a:t>
            </a:r>
            <a:r>
              <a:rPr lang="pt-BR" altLang="pt-BR" sz="2000" b="1" i="1" dirty="0" err="1">
                <a:solidFill>
                  <a:srgbClr val="4D4D4D"/>
                </a:solidFill>
                <a:latin typeface="Courier New" panose="02070309020205020404" pitchFamily="49" charset="0"/>
              </a:rPr>
              <a:t>True</a:t>
            </a:r>
            <a:r>
              <a:rPr lang="pt-BR" altLang="pt-BR" sz="2000" b="1" i="1" dirty="0">
                <a:solidFill>
                  <a:srgbClr val="4D4D4D"/>
                </a:solidFill>
                <a:latin typeface="Courier New" panose="02070309020205020404" pitchFamily="49" charset="0"/>
              </a:rPr>
              <a:t>, '</a:t>
            </a:r>
            <a:r>
              <a:rPr lang="pt-BR" altLang="pt-BR" sz="2000" b="1" i="1" dirty="0" err="1">
                <a:solidFill>
                  <a:srgbClr val="4D4D4D"/>
                </a:solidFill>
                <a:latin typeface="Courier New" panose="02070309020205020404" pitchFamily="49" charset="0"/>
              </a:rPr>
              <a:t>True</a:t>
            </a:r>
            <a:r>
              <a:rPr lang="pt-BR" altLang="pt-BR" sz="2000" b="1" i="1" dirty="0">
                <a:solidFill>
                  <a:srgbClr val="4D4D4D"/>
                </a:solidFill>
                <a:latin typeface="Courier New" panose="02070309020205020404" pitchFamily="49" charset="0"/>
              </a:rPr>
              <a:t>', 'False', [</a:t>
            </a:r>
            <a:r>
              <a:rPr lang="pt-BR" altLang="pt-BR" sz="2000" b="1" i="1" dirty="0" err="1">
                <a:solidFill>
                  <a:srgbClr val="4D4D4D"/>
                </a:solidFill>
                <a:latin typeface="Courier New" panose="02070309020205020404" pitchFamily="49" charset="0"/>
              </a:rPr>
              <a:t>True</a:t>
            </a:r>
            <a:r>
              <a:rPr lang="pt-BR" altLang="pt-BR" sz="2000" b="1" i="1" dirty="0">
                <a:solidFill>
                  <a:srgbClr val="4D4D4D"/>
                </a:solidFill>
                <a:latin typeface="Courier New" panose="02070309020205020404" pitchFamily="49" charset="0"/>
              </a:rPr>
              <a:t>], [False]]</a:t>
            </a:r>
          </a:p>
        </p:txBody>
      </p:sp>
    </p:spTree>
    <p:extLst>
      <p:ext uri="{BB962C8B-B14F-4D97-AF65-F5344CB8AC3E}">
        <p14:creationId xmlns:p14="http://schemas.microsoft.com/office/powerpoint/2010/main" val="21077351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Redução funcional </a:t>
            </a:r>
            <a:r>
              <a:rPr lang="pt-BR" altLang="pt-BR" b="1" dirty="0" err="1"/>
              <a:t>filter</a:t>
            </a:r>
            <a:r>
              <a:rPr lang="pt-BR" altLang="pt-BR" dirty="0"/>
              <a:t> e </a:t>
            </a:r>
            <a:r>
              <a:rPr lang="pt-BR" altLang="pt-BR" b="1" dirty="0" err="1"/>
              <a:t>map</a:t>
            </a:r>
            <a:endParaRPr lang="pt-BR" altLang="pt-BR" sz="3200" b="1" dirty="0">
              <a:solidFill>
                <a:schemeClr val="hlin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31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5288" y="1557338"/>
                <a:ext cx="8520112" cy="4751387"/>
              </a:xfrm>
            </p:spPr>
            <p:txBody>
              <a:bodyPr/>
              <a:lstStyle/>
              <a:p>
                <a:pPr>
                  <a:buNone/>
                </a:pPr>
                <a:r>
                  <a:rPr lang="pt-BR" altLang="pt-BR" sz="2400" b="0" dirty="0"/>
                  <a:t>Seja o conjunto: </a:t>
                </a:r>
                <a14:m>
                  <m:oMath xmlns:m="http://schemas.openxmlformats.org/officeDocument/2006/math">
                    <m:r>
                      <a:rPr lang="pt-BR" altLang="pt-BR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alt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alt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alt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altLang="pt-BR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pt-BR" alt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alt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altLang="pt-BR" sz="24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pt-BR" alt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altLang="pt-B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pt-BR" altLang="pt-BR" sz="24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pt-BR" altLang="pt-BR" sz="2400" b="0" dirty="0"/>
              </a:p>
              <a:p>
                <a:pPr>
                  <a:buNone/>
                </a:pPr>
                <a:r>
                  <a:rPr lang="pt-BR" altLang="pt-BR" sz="2400" b="0" dirty="0"/>
                  <a:t>o mapeamento: </a:t>
                </a:r>
                <a14:m>
                  <m:oMath xmlns:m="http://schemas.openxmlformats.org/officeDocument/2006/math">
                    <m:r>
                      <a:rPr lang="pt-BR" altLang="pt-BR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alt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pt-BR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alt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alt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pt-BR" altLang="pt-BR" sz="2400" b="0" dirty="0">
                  <a:ea typeface="Cambria Math" panose="02040503050406030204" pitchFamily="18" charset="0"/>
                </a:endParaRPr>
              </a:p>
              <a:p>
                <a:pPr>
                  <a:buNone/>
                </a:pPr>
                <a:r>
                  <a:rPr lang="pt-BR" altLang="pt-BR" sz="2400" b="0" dirty="0"/>
                  <a:t>e a propriedade: </a:t>
                </a:r>
                <a14:m>
                  <m:oMath xmlns:m="http://schemas.openxmlformats.org/officeDocument/2006/math">
                    <m:r>
                      <a:rPr lang="pt-BR" altLang="pt-BR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alt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pt-BR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altLang="pt-BR" sz="2400" b="0" i="1" smtClean="0">
                        <a:latin typeface="Cambria Math" panose="02040503050406030204" pitchFamily="18" charset="0"/>
                      </a:rPr>
                      <m:t> →{</m:t>
                    </m:r>
                    <m:r>
                      <a:rPr lang="pt-BR" alt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pt-BR" alt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pt-BR" alt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pt-BR" alt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pt-BR" altLang="pt-BR" sz="2400" b="0" dirty="0"/>
              </a:p>
              <a:p>
                <a:pPr>
                  <a:buNone/>
                </a:pPr>
                <a:endParaRPr lang="pt-BR" altLang="pt-BR" sz="2400" b="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altLang="pt-B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pt-BR" alt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pt-B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altLang="pt-B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alt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altLang="pt-B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pt-BR" alt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alt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pt-BR" alt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alt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alt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pt-BR" alt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alt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alt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alt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alt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altLang="pt-BR" sz="2400" dirty="0"/>
              </a:p>
              <a:p>
                <a:pPr>
                  <a:buFontTx/>
                  <a:buNone/>
                </a:pPr>
                <a:endParaRPr lang="pt-BR" altLang="pt-BR" sz="2400" dirty="0">
                  <a:latin typeface="Courier New" panose="02070309020205020404" pitchFamily="49" charset="0"/>
                </a:endParaRPr>
              </a:p>
              <a:p>
                <a:pPr>
                  <a:buFontTx/>
                  <a:buNone/>
                </a:pPr>
                <a:r>
                  <a:rPr lang="pt-BR" altLang="pt-BR" sz="2400" dirty="0">
                    <a:latin typeface="Courier New" panose="02070309020205020404" pitchFamily="49" charset="0"/>
                  </a:rPr>
                  <a:t>X = [.....]</a:t>
                </a:r>
              </a:p>
              <a:p>
                <a:pPr>
                  <a:buFontTx/>
                  <a:buNone/>
                </a:pPr>
                <a:r>
                  <a:rPr lang="pt-BR" altLang="pt-BR" sz="2400" dirty="0">
                    <a:latin typeface="Courier New" panose="02070309020205020404" pitchFamily="49" charset="0"/>
                  </a:rPr>
                  <a:t>S = [*</a:t>
                </a:r>
                <a:r>
                  <a:rPr lang="pt-BR" altLang="pt-BR" sz="2400" dirty="0" err="1">
                    <a:solidFill>
                      <a:srgbClr val="C00000"/>
                    </a:solidFill>
                    <a:latin typeface="Courier New" panose="02070309020205020404" pitchFamily="49" charset="0"/>
                  </a:rPr>
                  <a:t>map</a:t>
                </a:r>
                <a:r>
                  <a:rPr lang="pt-BR" altLang="pt-BR" sz="2400" dirty="0">
                    <a:latin typeface="Courier New" panose="02070309020205020404" pitchFamily="49" charset="0"/>
                  </a:rPr>
                  <a:t>(f, </a:t>
                </a:r>
                <a:r>
                  <a:rPr lang="pt-BR" altLang="pt-BR" sz="2400" dirty="0" err="1">
                    <a:solidFill>
                      <a:srgbClr val="C00000"/>
                    </a:solidFill>
                    <a:latin typeface="Courier New" panose="02070309020205020404" pitchFamily="49" charset="0"/>
                  </a:rPr>
                  <a:t>filter</a:t>
                </a:r>
                <a:r>
                  <a:rPr lang="pt-BR" altLang="pt-BR" sz="2400" dirty="0">
                    <a:latin typeface="Courier New" panose="02070309020205020404" pitchFamily="49" charset="0"/>
                  </a:rPr>
                  <a:t>(p, X))]</a:t>
                </a:r>
              </a:p>
              <a:p>
                <a:pPr>
                  <a:buFontTx/>
                  <a:buNone/>
                </a:pPr>
                <a:r>
                  <a:rPr lang="pt-BR" altLang="pt-BR" sz="24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buFontTx/>
                  <a:buNone/>
                </a:pPr>
                <a:r>
                  <a:rPr lang="pt-BR" altLang="pt-BR" sz="24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</a:t>
                </a:r>
                <a:r>
                  <a:rPr lang="pt-BR" altLang="pt-BR" sz="2400" dirty="0">
                    <a:latin typeface="Courier New" panose="02070309020205020404" pitchFamily="49" charset="0"/>
                  </a:rPr>
                  <a:t>(</a:t>
                </a:r>
                <a:r>
                  <a:rPr lang="en-US" altLang="pt-BR" sz="2400" dirty="0">
                    <a:latin typeface="Courier New" panose="02070309020205020404" pitchFamily="49" charset="0"/>
                  </a:rPr>
                  <a:t>[*</a:t>
                </a:r>
                <a:r>
                  <a:rPr lang="en-US" altLang="pt-BR" sz="2400" dirty="0">
                    <a:solidFill>
                      <a:srgbClr val="C00000"/>
                    </a:solidFill>
                    <a:latin typeface="Courier New" panose="02070309020205020404" pitchFamily="49" charset="0"/>
                  </a:rPr>
                  <a:t>map</a:t>
                </a:r>
                <a:r>
                  <a:rPr lang="en-US" altLang="pt-BR" sz="2400" dirty="0">
                    <a:latin typeface="Courier New" panose="02070309020205020404" pitchFamily="49" charset="0"/>
                  </a:rPr>
                  <a:t>(</a:t>
                </a:r>
                <a:r>
                  <a:rPr lang="en-US" altLang="pt-BR" sz="2400" dirty="0" err="1">
                    <a:latin typeface="Courier New" panose="02070309020205020404" pitchFamily="49" charset="0"/>
                  </a:rPr>
                  <a:t>cubo</a:t>
                </a:r>
                <a:r>
                  <a:rPr lang="en-US" altLang="pt-BR" sz="2400" dirty="0">
                    <a:latin typeface="Courier New" panose="02070309020205020404" pitchFamily="49" charset="0"/>
                  </a:rPr>
                  <a:t>, </a:t>
                </a:r>
                <a:r>
                  <a:rPr lang="en-US" altLang="pt-BR" sz="2400" dirty="0">
                    <a:solidFill>
                      <a:srgbClr val="C00000"/>
                    </a:solidFill>
                    <a:latin typeface="Courier New" panose="02070309020205020404" pitchFamily="49" charset="0"/>
                  </a:rPr>
                  <a:t>filter</a:t>
                </a:r>
                <a:r>
                  <a:rPr lang="en-US" altLang="pt-BR" sz="2400" dirty="0">
                    <a:latin typeface="Courier New" panose="02070309020205020404" pitchFamily="49" charset="0"/>
                  </a:rPr>
                  <a:t>(f, </a:t>
                </a:r>
                <a:r>
                  <a:rPr lang="en-US" altLang="pt-BR" sz="2400" dirty="0">
                    <a:solidFill>
                      <a:srgbClr val="C00000"/>
                    </a:solidFill>
                    <a:latin typeface="Courier New" panose="02070309020205020404" pitchFamily="49" charset="0"/>
                  </a:rPr>
                  <a:t>range</a:t>
                </a:r>
                <a:r>
                  <a:rPr lang="en-US" altLang="pt-BR" sz="2400" dirty="0">
                    <a:latin typeface="Courier New" panose="02070309020205020404" pitchFamily="49" charset="0"/>
                  </a:rPr>
                  <a:t>(2, 25)))]</a:t>
                </a:r>
                <a:r>
                  <a:rPr lang="pt-BR" altLang="pt-BR" sz="2400" dirty="0">
                    <a:latin typeface="Courier New" panose="02070309020205020404" pitchFamily="49" charset="0"/>
                  </a:rPr>
                  <a:t>)</a:t>
                </a:r>
              </a:p>
              <a:p>
                <a:pPr>
                  <a:buFontTx/>
                  <a:buNone/>
                </a:pPr>
                <a:r>
                  <a:rPr lang="pt-BR" altLang="pt-BR" sz="2400" b="1" i="1" dirty="0">
                    <a:solidFill>
                      <a:srgbClr val="4D4D4D"/>
                    </a:solidFill>
                    <a:latin typeface="Courier New" panose="02070309020205020404" pitchFamily="49" charset="0"/>
                  </a:rPr>
                  <a:t># [125, 343, 1331, 2197, 4913, 6859, 12167]</a:t>
                </a:r>
              </a:p>
            </p:txBody>
          </p:sp>
        </mc:Choice>
        <mc:Fallback xmlns="">
          <p:sp>
            <p:nvSpPr>
              <p:cNvPr id="10731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5288" y="1557338"/>
                <a:ext cx="8520112" cy="4751387"/>
              </a:xfrm>
              <a:blipFill>
                <a:blip r:embed="rId2"/>
                <a:stretch>
                  <a:fillRect l="-1144" t="-769" b="-34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1251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5AA73-C340-4DEC-A870-9F1A69C4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Filter</a:t>
            </a:r>
            <a:r>
              <a:rPr lang="pt-BR" dirty="0"/>
              <a:t> e Map e </a:t>
            </a:r>
            <a:br>
              <a:rPr lang="pt-BR" dirty="0"/>
            </a:br>
            <a:r>
              <a:rPr lang="pt-BR" dirty="0"/>
              <a:t>Compreensão de listas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9B6F481-F21B-421E-A1D2-DB7D50BC13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Notação matemática: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1,10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2 ≡0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 err="1"/>
                  <a:t>Filter</a:t>
                </a:r>
                <a:r>
                  <a:rPr lang="pt-BR" dirty="0"/>
                  <a:t> e Map:</a:t>
                </a:r>
              </a:p>
              <a:p>
                <a:pPr marL="0" indent="0">
                  <a:buNone/>
                </a:pPr>
                <a:r>
                  <a:rPr lang="pt-BR" altLang="pt-BR" sz="2400" dirty="0">
                    <a:latin typeface="Courier New" panose="02070309020205020404" pitchFamily="49" charset="0"/>
                  </a:rPr>
                  <a:t>[*</a:t>
                </a:r>
                <a:r>
                  <a:rPr lang="pt-BR" altLang="pt-BR" sz="2400" dirty="0" err="1">
                    <a:solidFill>
                      <a:srgbClr val="C00000"/>
                    </a:solidFill>
                    <a:latin typeface="Courier New" panose="02070309020205020404" pitchFamily="49" charset="0"/>
                  </a:rPr>
                  <a:t>map</a:t>
                </a:r>
                <a:r>
                  <a:rPr lang="pt-BR" altLang="pt-BR" sz="2400" dirty="0">
                    <a:latin typeface="Courier New" panose="02070309020205020404" pitchFamily="49" charset="0"/>
                  </a:rPr>
                  <a:t>(</a:t>
                </a:r>
                <a:r>
                  <a:rPr lang="pt-BR" altLang="pt-BR" sz="2400" b="1" dirty="0">
                    <a:solidFill>
                      <a:srgbClr val="0070C0"/>
                    </a:solidFill>
                    <a:latin typeface="Courier New" panose="02070309020205020404" pitchFamily="49" charset="0"/>
                  </a:rPr>
                  <a:t>lambda</a:t>
                </a:r>
                <a:r>
                  <a:rPr lang="pt-BR" altLang="pt-BR" sz="2400" dirty="0">
                    <a:latin typeface="Courier New" panose="02070309020205020404" pitchFamily="49" charset="0"/>
                  </a:rPr>
                  <a:t> x: x</a:t>
                </a:r>
                <a:r>
                  <a:rPr lang="pt-BR" altLang="pt-BR" sz="2400" dirty="0">
                    <a:solidFill>
                      <a:srgbClr val="C00000"/>
                    </a:solidFill>
                    <a:latin typeface="Courier New" panose="02070309020205020404" pitchFamily="49" charset="0"/>
                  </a:rPr>
                  <a:t>**</a:t>
                </a:r>
                <a:r>
                  <a:rPr lang="pt-BR" altLang="pt-BR" sz="2400" dirty="0">
                    <a:latin typeface="Courier New" panose="02070309020205020404" pitchFamily="49" charset="0"/>
                  </a:rPr>
                  <a:t>2, </a:t>
                </a:r>
                <a:r>
                  <a:rPr lang="pt-BR" altLang="pt-BR" sz="2400" dirty="0" err="1">
                    <a:solidFill>
                      <a:srgbClr val="C00000"/>
                    </a:solidFill>
                    <a:latin typeface="Courier New" panose="02070309020205020404" pitchFamily="49" charset="0"/>
                  </a:rPr>
                  <a:t>filter</a:t>
                </a:r>
                <a:r>
                  <a:rPr lang="pt-BR" altLang="pt-BR" sz="2400" dirty="0">
                    <a:latin typeface="Courier New" panose="02070309020205020404" pitchFamily="49" charset="0"/>
                  </a:rPr>
                  <a:t>(</a:t>
                </a:r>
                <a:r>
                  <a:rPr lang="pt-BR" altLang="pt-BR" sz="2400" b="1" dirty="0">
                    <a:solidFill>
                      <a:srgbClr val="0070C0"/>
                    </a:solidFill>
                    <a:latin typeface="Courier New" panose="02070309020205020404" pitchFamily="49" charset="0"/>
                  </a:rPr>
                  <a:t>lambda</a:t>
                </a:r>
                <a:r>
                  <a:rPr lang="pt-BR" altLang="pt-BR" sz="2400" dirty="0">
                    <a:latin typeface="Courier New" panose="02070309020205020404" pitchFamily="49" charset="0"/>
                  </a:rPr>
                  <a:t> x: x</a:t>
                </a:r>
                <a:r>
                  <a:rPr lang="pt-BR" altLang="pt-BR" sz="2400" dirty="0">
                    <a:solidFill>
                      <a:srgbClr val="C00000"/>
                    </a:solidFill>
                    <a:latin typeface="Courier New" panose="02070309020205020404" pitchFamily="49" charset="0"/>
                  </a:rPr>
                  <a:t>%</a:t>
                </a:r>
                <a:r>
                  <a:rPr lang="pt-BR" altLang="pt-BR" sz="2400" dirty="0">
                    <a:latin typeface="Courier New" panose="02070309020205020404" pitchFamily="49" charset="0"/>
                  </a:rPr>
                  <a:t>2==0, range(1,10)))]</a:t>
                </a:r>
              </a:p>
              <a:p>
                <a:endParaRPr lang="pt-BR" dirty="0"/>
              </a:p>
              <a:p>
                <a:r>
                  <a:rPr lang="pt-BR" dirty="0"/>
                  <a:t>Compreensão de listas: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</a:rPr>
                  <a:t>[</a:t>
                </a:r>
                <a:r>
                  <a:rPr lang="en-US" sz="2400" dirty="0" err="1">
                    <a:latin typeface="Courier New" panose="02070309020205020404" pitchFamily="49" charset="0"/>
                  </a:rPr>
                  <a:t>i</a:t>
                </a:r>
                <a:r>
                  <a:rPr lang="en-US" sz="2400" dirty="0">
                    <a:solidFill>
                      <a:srgbClr val="C00000"/>
                    </a:solidFill>
                    <a:latin typeface="Courier New" panose="02070309020205020404" pitchFamily="49" charset="0"/>
                  </a:rPr>
                  <a:t>**</a:t>
                </a:r>
                <a:r>
                  <a:rPr lang="en-US" sz="2400" dirty="0">
                    <a:latin typeface="Courier New" panose="02070309020205020404" pitchFamily="49" charset="0"/>
                  </a:rPr>
                  <a:t>2 </a:t>
                </a:r>
                <a:r>
                  <a:rPr lang="en-US" sz="2400" b="1" dirty="0">
                    <a:solidFill>
                      <a:srgbClr val="0070C0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en-US" sz="2400" dirty="0">
                    <a:latin typeface="Courier New" panose="02070309020205020404" pitchFamily="49" charset="0"/>
                  </a:rPr>
                  <a:t> </a:t>
                </a:r>
                <a:r>
                  <a:rPr lang="en-US" sz="2400" dirty="0" err="1">
                    <a:latin typeface="Courier New" panose="02070309020205020404" pitchFamily="49" charset="0"/>
                  </a:rPr>
                  <a:t>i</a:t>
                </a:r>
                <a:r>
                  <a:rPr lang="en-US" sz="2400" dirty="0">
                    <a:latin typeface="Courier New" panose="02070309020205020404" pitchFamily="49" charset="0"/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  <a:latin typeface="Courier New" panose="02070309020205020404" pitchFamily="49" charset="0"/>
                  </a:rPr>
                  <a:t>in</a:t>
                </a:r>
                <a:r>
                  <a:rPr lang="en-US" sz="2400" dirty="0">
                    <a:latin typeface="Courier New" panose="02070309020205020404" pitchFamily="49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Courier New" panose="02070309020205020404" pitchFamily="49" charset="0"/>
                  </a:rPr>
                  <a:t>range</a:t>
                </a:r>
                <a:r>
                  <a:rPr lang="en-US" sz="2400" dirty="0">
                    <a:latin typeface="Courier New" panose="02070309020205020404" pitchFamily="49" charset="0"/>
                  </a:rPr>
                  <a:t>(1,10) </a:t>
                </a:r>
                <a:r>
                  <a:rPr lang="en-US" sz="2400" b="1" dirty="0">
                    <a:solidFill>
                      <a:srgbClr val="0070C0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en-US" sz="2400" dirty="0">
                    <a:latin typeface="Courier New" panose="02070309020205020404" pitchFamily="49" charset="0"/>
                  </a:rPr>
                  <a:t> i</a:t>
                </a:r>
                <a:r>
                  <a:rPr lang="en-US" sz="2400" dirty="0">
                    <a:solidFill>
                      <a:srgbClr val="C00000"/>
                    </a:solidFill>
                    <a:latin typeface="Courier New" panose="02070309020205020404" pitchFamily="49" charset="0"/>
                  </a:rPr>
                  <a:t>%</a:t>
                </a:r>
                <a:r>
                  <a:rPr lang="en-US" sz="2400" dirty="0">
                    <a:latin typeface="Courier New" panose="02070309020205020404" pitchFamily="49" charset="0"/>
                  </a:rPr>
                  <a:t>2==0]</a:t>
                </a:r>
              </a:p>
              <a:p>
                <a:pPr marL="0" indent="0">
                  <a:buNone/>
                </a:pPr>
                <a:r>
                  <a:rPr lang="pt-BR" sz="2400" b="1" i="1" dirty="0">
                    <a:solidFill>
                      <a:srgbClr val="4D4D4D"/>
                    </a:solidFill>
                    <a:latin typeface="Courier New" panose="02070309020205020404" pitchFamily="49" charset="0"/>
                  </a:rPr>
                  <a:t># [4, 16, 36, 64]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9B6F481-F21B-421E-A1D2-DB7D50BC13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1282" b="-14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8414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err="1"/>
              <a:t>Reduce</a:t>
            </a:r>
            <a:endParaRPr lang="pt-BR" altLang="pt-BR" dirty="0"/>
          </a:p>
        </p:txBody>
      </p:sp>
      <p:sp>
        <p:nvSpPr>
          <p:cNvPr id="107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sequencia)</a:t>
            </a:r>
            <a:r>
              <a:rPr lang="pt-BR" altLang="pt-BR" sz="2400" dirty="0"/>
              <a:t> retorna um único valor construído a partir da chamada  da função </a:t>
            </a:r>
            <a:r>
              <a:rPr lang="pt-BR" altLang="pt-BR" sz="2400" dirty="0" err="1"/>
              <a:t>func</a:t>
            </a:r>
            <a:r>
              <a:rPr lang="pt-BR" altLang="pt-BR" sz="2400" dirty="0"/>
              <a:t> sobre os itens da sequência. </a:t>
            </a:r>
          </a:p>
          <a:p>
            <a:pPr lvl="1"/>
            <a:endParaRPr lang="pt-BR" altLang="pt-BR" sz="2000" dirty="0"/>
          </a:p>
          <a:p>
            <a:pPr marL="400050" lvl="1" indent="0">
              <a:buNone/>
            </a:pPr>
            <a:r>
              <a:rPr lang="pt-BR" alt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functools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endParaRPr lang="pt-BR" alt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pt-BR" alt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altLang="pt-BR" dirty="0">
                <a:latin typeface="Courier New" panose="02070309020205020404" pitchFamily="49" charset="0"/>
              </a:rPr>
              <a:t> soma(x, y): </a:t>
            </a:r>
            <a:r>
              <a:rPr lang="pt-BR" altLang="pt-BR" b="1" dirty="0" err="1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</a:t>
            </a:r>
            <a:r>
              <a:rPr lang="pt-BR" altLang="pt-BR" dirty="0">
                <a:latin typeface="Courier New" panose="02070309020205020404" pitchFamily="49" charset="0"/>
              </a:rPr>
              <a:t> x + y</a:t>
            </a:r>
          </a:p>
          <a:p>
            <a:pPr marL="400050" lvl="1" indent="0">
              <a:buNone/>
            </a:pPr>
            <a:r>
              <a:rPr lang="pt-BR" altLang="pt-BR" dirty="0" err="1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reduce</a:t>
            </a:r>
            <a:r>
              <a:rPr lang="pt-BR" altLang="pt-BR" dirty="0">
                <a:latin typeface="Courier New" panose="02070309020205020404" pitchFamily="49" charset="0"/>
              </a:rPr>
              <a:t>(soma, </a:t>
            </a:r>
            <a:r>
              <a:rPr lang="pt-BR" altLang="pt-BR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range</a:t>
            </a:r>
            <a:r>
              <a:rPr lang="pt-BR" altLang="pt-BR" dirty="0">
                <a:latin typeface="Courier New" panose="02070309020205020404" pitchFamily="49" charset="0"/>
              </a:rPr>
              <a:t>(1, 11))</a:t>
            </a:r>
          </a:p>
          <a:p>
            <a:pPr marL="400050" lvl="1" indent="0">
              <a:buNone/>
            </a:pPr>
            <a:r>
              <a:rPr lang="pt-BR" altLang="pt-BR" b="1" i="1" dirty="0">
                <a:solidFill>
                  <a:srgbClr val="4D4D4D"/>
                </a:solidFill>
                <a:latin typeface="Courier New" panose="02070309020205020404" pitchFamily="49" charset="0"/>
              </a:rPr>
              <a:t># 55</a:t>
            </a:r>
          </a:p>
          <a:p>
            <a:pPr marL="400050" lvl="1" indent="0">
              <a:buNone/>
            </a:pPr>
            <a:endParaRPr lang="pt-BR" altLang="pt-BR" sz="2000" dirty="0">
              <a:latin typeface="Courier New" panose="02070309020205020404" pitchFamily="49" charset="0"/>
            </a:endParaRPr>
          </a:p>
          <a:p>
            <a:r>
              <a:rPr lang="pt-BR" altLang="pt-BR" sz="2400" dirty="0"/>
              <a:t>Se houver apenas um item na sequência, seu valor é retornado.</a:t>
            </a:r>
          </a:p>
        </p:txBody>
      </p:sp>
    </p:spTree>
    <p:extLst>
      <p:ext uri="{BB962C8B-B14F-4D97-AF65-F5344CB8AC3E}">
        <p14:creationId xmlns:p14="http://schemas.microsoft.com/office/powerpoint/2010/main" val="31214488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D7D68-1AB1-40C5-8BD0-2E4DF1A7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Resumo: Map, </a:t>
            </a:r>
            <a:r>
              <a:rPr lang="pt-BR" dirty="0" err="1"/>
              <a:t>Reduce</a:t>
            </a:r>
            <a:r>
              <a:rPr lang="pt-BR" dirty="0"/>
              <a:t>, </a:t>
            </a:r>
            <a:r>
              <a:rPr lang="pt-BR" dirty="0" err="1"/>
              <a:t>Filter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7A4C86-71C7-4BD0-BE9A-6321A3EFD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Todos recebem uma função como parâmetro.</a:t>
            </a:r>
          </a:p>
          <a:p>
            <a:r>
              <a:rPr lang="pt-BR" dirty="0"/>
              <a:t>Tipo da função varia a partir do tipo de redução: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</a:rPr>
              <a:t>Map</a:t>
            </a:r>
            <a:r>
              <a:rPr lang="pt-BR" dirty="0"/>
              <a:t>:		((T → U) x [T]) → [U]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>
                <a:solidFill>
                  <a:srgbClr val="0070C0"/>
                </a:solidFill>
              </a:rPr>
              <a:t>Reduce</a:t>
            </a:r>
            <a:r>
              <a:rPr lang="pt-BR" dirty="0"/>
              <a:t>:	((T x T→ T) x [T]) → T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>
                <a:solidFill>
                  <a:srgbClr val="0070C0"/>
                </a:solidFill>
              </a:rPr>
              <a:t>Filter</a:t>
            </a:r>
            <a:r>
              <a:rPr lang="pt-BR" dirty="0"/>
              <a:t>:		((T → {T/F}) x [T]) → [T]</a:t>
            </a:r>
          </a:p>
        </p:txBody>
      </p:sp>
    </p:spTree>
    <p:extLst>
      <p:ext uri="{BB962C8B-B14F-4D97-AF65-F5344CB8AC3E}">
        <p14:creationId xmlns:p14="http://schemas.microsoft.com/office/powerpoint/2010/main" val="125797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ym typeface="Symbol" pitchFamily="18" charset="2"/>
              </a:rPr>
              <a:t>Cálculo Lambda</a:t>
            </a:r>
            <a:endParaRPr lang="pt-BR" dirty="0"/>
          </a:p>
        </p:txBody>
      </p:sp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790700"/>
            <a:ext cx="8229600" cy="4951413"/>
          </a:xfrm>
        </p:spPr>
        <p:txBody>
          <a:bodyPr/>
          <a:lstStyle/>
          <a:p>
            <a:r>
              <a:rPr lang="pt-BR" dirty="0">
                <a:sym typeface="Symbol" pitchFamily="18" charset="2"/>
              </a:rPr>
              <a:t>Cálculo Lambda (</a:t>
            </a:r>
            <a:r>
              <a:rPr lang="pt-BR" sz="2400" dirty="0" err="1">
                <a:sym typeface="Symbol" pitchFamily="18" charset="2"/>
              </a:rPr>
              <a:t>Church</a:t>
            </a:r>
            <a:r>
              <a:rPr lang="pt-BR" sz="2400" dirty="0">
                <a:sym typeface="Symbol" pitchFamily="18" charset="2"/>
              </a:rPr>
              <a:t>, 1930</a:t>
            </a:r>
            <a:r>
              <a:rPr lang="pt-BR" dirty="0">
                <a:sym typeface="Symbol" pitchFamily="18" charset="2"/>
              </a:rPr>
              <a:t>).</a:t>
            </a:r>
          </a:p>
          <a:p>
            <a:r>
              <a:rPr lang="pt-BR" dirty="0">
                <a:sym typeface="Symbol" pitchFamily="18" charset="2"/>
              </a:rPr>
              <a:t>Expressão Lambda: </a:t>
            </a:r>
          </a:p>
          <a:p>
            <a:pPr marL="742950" lvl="2" indent="-342900">
              <a:buSzPct val="65000"/>
              <a:buFont typeface="Monotype Sorts" pitchFamily="2" charset="2"/>
              <a:buChar char="n"/>
            </a:pPr>
            <a:r>
              <a:rPr lang="pt-BR" dirty="0"/>
              <a:t>Sintaxe: </a:t>
            </a:r>
            <a:r>
              <a:rPr lang="pt-BR" sz="2000" dirty="0">
                <a:latin typeface="Courier New" pitchFamily="49" charset="0"/>
              </a:rPr>
              <a:t>&lt;</a:t>
            </a:r>
            <a:r>
              <a:rPr lang="pt-BR" sz="2000" dirty="0" err="1">
                <a:latin typeface="Courier New" pitchFamily="49" charset="0"/>
              </a:rPr>
              <a:t>function</a:t>
            </a:r>
            <a:r>
              <a:rPr lang="pt-BR" sz="2000" dirty="0">
                <a:latin typeface="Courier New" pitchFamily="49" charset="0"/>
              </a:rPr>
              <a:t>&gt; ::= λ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&gt;.&lt;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body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dirty="0">
                <a:sym typeface="Symbol" pitchFamily="18" charset="2"/>
              </a:rPr>
              <a:t>Especifica os parâmetros (domínio) e o mapeamento da função (imagem):</a:t>
            </a:r>
          </a:p>
          <a:p>
            <a:pPr lvl="1"/>
            <a:r>
              <a:rPr lang="pt-BR" dirty="0">
                <a:sym typeface="Symbol" pitchFamily="18" charset="2"/>
              </a:rPr>
              <a:t>Ex1: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	(x).x * x * x</a:t>
            </a:r>
          </a:p>
          <a:p>
            <a:pPr lvl="1">
              <a:buFontTx/>
              <a:buNone/>
            </a:pPr>
            <a:r>
              <a:rPr lang="pt-BR" dirty="0">
                <a:sym typeface="Symbol" pitchFamily="18" charset="2"/>
              </a:rPr>
              <a:t>	representa a função cubo: </a:t>
            </a:r>
            <a:r>
              <a:rPr lang="pt-BR" sz="2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cubo(x) = x * x * x</a:t>
            </a:r>
          </a:p>
          <a:p>
            <a:pPr lvl="1"/>
            <a:r>
              <a:rPr lang="pt-BR" dirty="0">
                <a:sym typeface="Symbol" pitchFamily="18" charset="2"/>
              </a:rPr>
              <a:t>Ex2: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fatorial =  n. 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		</a:t>
            </a:r>
            <a:r>
              <a:rPr lang="pt-BR" sz="2000" dirty="0" err="1">
                <a:latin typeface="Courier New" pitchFamily="49" charset="0"/>
                <a:cs typeface="Courier New" pitchFamily="49" charset="0"/>
                <a:sym typeface="Symbol" pitchFamily="18" charset="2"/>
              </a:rPr>
              <a:t>if</a:t>
            </a:r>
            <a:r>
              <a:rPr lang="pt-BR" sz="2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 n = 0 </a:t>
            </a:r>
            <a:r>
              <a:rPr lang="pt-BR" sz="2000" dirty="0" err="1">
                <a:latin typeface="Courier New" pitchFamily="49" charset="0"/>
                <a:cs typeface="Courier New" pitchFamily="49" charset="0"/>
                <a:sym typeface="Symbol" pitchFamily="18" charset="2"/>
              </a:rPr>
              <a:t>then</a:t>
            </a:r>
            <a:r>
              <a:rPr lang="pt-BR" sz="2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 1 </a:t>
            </a:r>
            <a:r>
              <a:rPr lang="pt-BR" sz="2000" dirty="0" err="1">
                <a:latin typeface="Courier New" pitchFamily="49" charset="0"/>
                <a:cs typeface="Courier New" pitchFamily="49" charset="0"/>
                <a:sym typeface="Symbol" pitchFamily="18" charset="2"/>
              </a:rPr>
              <a:t>else</a:t>
            </a:r>
            <a:r>
              <a:rPr lang="pt-BR" sz="20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 n * fatorial (n-1)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D66F9BA2-66CC-4B07-9BD6-A1F56108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/>
              <a:t>Aplicações</a:t>
            </a:r>
            <a:r>
              <a:rPr lang="en-US" altLang="pt-BR" dirty="0"/>
              <a:t> do Map-Reduce: </a:t>
            </a:r>
            <a:br>
              <a:rPr lang="en-US" altLang="pt-BR" dirty="0"/>
            </a:br>
            <a:r>
              <a:rPr lang="en-US" altLang="pt-BR" dirty="0" err="1"/>
              <a:t>Conta</a:t>
            </a:r>
            <a:r>
              <a:rPr lang="en-US" altLang="pt-BR" dirty="0"/>
              <a:t> </a:t>
            </a:r>
            <a:r>
              <a:rPr lang="en-US" altLang="pt-BR" dirty="0" err="1"/>
              <a:t>Palavras</a:t>
            </a:r>
            <a:endParaRPr lang="en-US" altLang="pt-BR" dirty="0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192DB5CB-19D9-4875-A0EB-5E6104DF9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pt-BR" dirty="0">
                <a:solidFill>
                  <a:srgbClr val="00B0F0"/>
                </a:solidFill>
              </a:rPr>
              <a:t>Map</a:t>
            </a:r>
            <a:r>
              <a:rPr lang="en-US" altLang="pt-BR" dirty="0"/>
              <a:t>: </a:t>
            </a:r>
            <a:r>
              <a:rPr lang="en-US" altLang="pt-BR" dirty="0" err="1"/>
              <a:t>Processa</a:t>
            </a:r>
            <a:r>
              <a:rPr lang="en-US" altLang="pt-BR" dirty="0"/>
              <a:t> </a:t>
            </a:r>
            <a:r>
              <a:rPr lang="en-US" altLang="pt-BR" dirty="0" err="1"/>
              <a:t>cada</a:t>
            </a:r>
            <a:r>
              <a:rPr lang="en-US" altLang="pt-BR" dirty="0"/>
              <a:t> </a:t>
            </a:r>
            <a:r>
              <a:rPr lang="en-US" altLang="pt-BR" dirty="0" err="1"/>
              <a:t>registro</a:t>
            </a:r>
            <a:r>
              <a:rPr lang="en-US" altLang="pt-BR" dirty="0"/>
              <a:t> para </a:t>
            </a:r>
            <a:r>
              <a:rPr lang="en-US" altLang="pt-BR" dirty="0" err="1"/>
              <a:t>gerar</a:t>
            </a:r>
            <a:r>
              <a:rPr lang="en-US" altLang="pt-BR" dirty="0"/>
              <a:t> pares do </a:t>
            </a:r>
            <a:r>
              <a:rPr lang="en-US" altLang="pt-BR" dirty="0" err="1"/>
              <a:t>tipo</a:t>
            </a:r>
            <a:r>
              <a:rPr lang="en-US" altLang="pt-BR" dirty="0"/>
              <a:t> </a:t>
            </a:r>
            <a:r>
              <a:rPr lang="en-US" altLang="pt-BR" dirty="0" err="1"/>
              <a:t>chave</a:t>
            </a:r>
            <a:r>
              <a:rPr lang="en-US" altLang="pt-BR" dirty="0"/>
              <a:t>/valor </a:t>
            </a:r>
            <a:r>
              <a:rPr lang="en-US" altLang="pt-BR" dirty="0" err="1"/>
              <a:t>intermediários</a:t>
            </a:r>
            <a:r>
              <a:rPr lang="en-US" altLang="pt-BR" dirty="0"/>
              <a:t> (key/value pairs).</a:t>
            </a:r>
          </a:p>
          <a:p>
            <a:pPr lvl="1"/>
            <a:endParaRPr lang="en-US" altLang="pt-BR" dirty="0"/>
          </a:p>
          <a:p>
            <a:pPr lvl="1"/>
            <a:endParaRPr lang="en-US" altLang="pt-BR" dirty="0"/>
          </a:p>
          <a:p>
            <a:pPr lvl="1"/>
            <a:endParaRPr lang="en-US" altLang="pt-BR" dirty="0"/>
          </a:p>
          <a:p>
            <a:pPr lvl="1"/>
            <a:endParaRPr lang="en-US" altLang="pt-BR" dirty="0"/>
          </a:p>
          <a:p>
            <a:r>
              <a:rPr lang="en-US" altLang="pt-BR" dirty="0" err="1"/>
              <a:t>Processamento</a:t>
            </a:r>
            <a:r>
              <a:rPr lang="en-US" altLang="pt-BR" dirty="0"/>
              <a:t> </a:t>
            </a:r>
            <a:r>
              <a:rPr lang="en-US" altLang="pt-BR" dirty="0" err="1"/>
              <a:t>paralelo</a:t>
            </a:r>
            <a:endParaRPr lang="en-US" altLang="pt-BR" dirty="0"/>
          </a:p>
          <a:p>
            <a:endParaRPr lang="en-US" altLang="pt-BR" dirty="0"/>
          </a:p>
          <a:p>
            <a:endParaRPr lang="en-US" altLang="pt-BR" dirty="0"/>
          </a:p>
          <a:p>
            <a:endParaRPr lang="en-US" altLang="pt-BR" dirty="0"/>
          </a:p>
          <a:p>
            <a:endParaRPr lang="en-US" altLang="pt-BR" dirty="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BE8C71C9-C806-45B7-A8D9-FA9AE6EC7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833167"/>
            <a:ext cx="1930400" cy="1017587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63342" tIns="32938" rIns="63342" bIns="32938"/>
          <a:lstStyle>
            <a:lvl1pPr marL="342900" indent="-342900" defTabSz="320675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520700" algn="l"/>
                <a:tab pos="1165225" algn="l"/>
                <a:tab pos="1808163" algn="l"/>
                <a:tab pos="2451100" algn="l"/>
                <a:tab pos="3095625" algn="l"/>
                <a:tab pos="3738563" algn="l"/>
                <a:tab pos="4383088" algn="l"/>
                <a:tab pos="5026025" algn="l"/>
                <a:tab pos="5668963" algn="l"/>
                <a:tab pos="6313488" algn="l"/>
                <a:tab pos="6956425" algn="l"/>
                <a:tab pos="7599363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0700" indent="-198438" defTabSz="32067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tabLst>
                <a:tab pos="520700" algn="l"/>
                <a:tab pos="1165225" algn="l"/>
                <a:tab pos="1808163" algn="l"/>
                <a:tab pos="2451100" algn="l"/>
                <a:tab pos="3095625" algn="l"/>
                <a:tab pos="3738563" algn="l"/>
                <a:tab pos="4383088" algn="l"/>
                <a:tab pos="5026025" algn="l"/>
                <a:tab pos="5668963" algn="l"/>
                <a:tab pos="6313488" algn="l"/>
                <a:tab pos="6956425" algn="l"/>
                <a:tab pos="7599363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06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520700" algn="l"/>
                <a:tab pos="1165225" algn="l"/>
                <a:tab pos="1808163" algn="l"/>
                <a:tab pos="2451100" algn="l"/>
                <a:tab pos="3095625" algn="l"/>
                <a:tab pos="3738563" algn="l"/>
                <a:tab pos="4383088" algn="l"/>
                <a:tab pos="5026025" algn="l"/>
                <a:tab pos="5668963" algn="l"/>
                <a:tab pos="6313488" algn="l"/>
                <a:tab pos="6956425" algn="l"/>
                <a:tab pos="7599363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0675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520700" algn="l"/>
                <a:tab pos="1165225" algn="l"/>
                <a:tab pos="1808163" algn="l"/>
                <a:tab pos="2451100" algn="l"/>
                <a:tab pos="3095625" algn="l"/>
                <a:tab pos="3738563" algn="l"/>
                <a:tab pos="4383088" algn="l"/>
                <a:tab pos="5026025" algn="l"/>
                <a:tab pos="5668963" algn="l"/>
                <a:tab pos="6313488" algn="l"/>
                <a:tab pos="6956425" algn="l"/>
                <a:tab pos="75993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0675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520700" algn="l"/>
                <a:tab pos="1165225" algn="l"/>
                <a:tab pos="1808163" algn="l"/>
                <a:tab pos="2451100" algn="l"/>
                <a:tab pos="3095625" algn="l"/>
                <a:tab pos="3738563" algn="l"/>
                <a:tab pos="4383088" algn="l"/>
                <a:tab pos="5026025" algn="l"/>
                <a:tab pos="5668963" algn="l"/>
                <a:tab pos="6313488" algn="l"/>
                <a:tab pos="6956425" algn="l"/>
                <a:tab pos="75993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0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520700" algn="l"/>
                <a:tab pos="1165225" algn="l"/>
                <a:tab pos="1808163" algn="l"/>
                <a:tab pos="2451100" algn="l"/>
                <a:tab pos="3095625" algn="l"/>
                <a:tab pos="3738563" algn="l"/>
                <a:tab pos="4383088" algn="l"/>
                <a:tab pos="5026025" algn="l"/>
                <a:tab pos="5668963" algn="l"/>
                <a:tab pos="6313488" algn="l"/>
                <a:tab pos="6956425" algn="l"/>
                <a:tab pos="75993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0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520700" algn="l"/>
                <a:tab pos="1165225" algn="l"/>
                <a:tab pos="1808163" algn="l"/>
                <a:tab pos="2451100" algn="l"/>
                <a:tab pos="3095625" algn="l"/>
                <a:tab pos="3738563" algn="l"/>
                <a:tab pos="4383088" algn="l"/>
                <a:tab pos="5026025" algn="l"/>
                <a:tab pos="5668963" algn="l"/>
                <a:tab pos="6313488" algn="l"/>
                <a:tab pos="6956425" algn="l"/>
                <a:tab pos="75993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0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520700" algn="l"/>
                <a:tab pos="1165225" algn="l"/>
                <a:tab pos="1808163" algn="l"/>
                <a:tab pos="2451100" algn="l"/>
                <a:tab pos="3095625" algn="l"/>
                <a:tab pos="3738563" algn="l"/>
                <a:tab pos="4383088" algn="l"/>
                <a:tab pos="5026025" algn="l"/>
                <a:tab pos="5668963" algn="l"/>
                <a:tab pos="6313488" algn="l"/>
                <a:tab pos="6956425" algn="l"/>
                <a:tab pos="75993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0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520700" algn="l"/>
                <a:tab pos="1165225" algn="l"/>
                <a:tab pos="1808163" algn="l"/>
                <a:tab pos="2451100" algn="l"/>
                <a:tab pos="3095625" algn="l"/>
                <a:tab pos="3738563" algn="l"/>
                <a:tab pos="4383088" algn="l"/>
                <a:tab pos="5026025" algn="l"/>
                <a:tab pos="5668963" algn="l"/>
                <a:tab pos="6313488" algn="l"/>
                <a:tab pos="6956425" algn="l"/>
                <a:tab pos="75993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ts val="313"/>
              </a:spcBef>
              <a:buClr>
                <a:srgbClr val="000000"/>
              </a:buClr>
              <a:buSzTx/>
              <a:buFontTx/>
              <a:buNone/>
            </a:pPr>
            <a:endParaRPr lang="en-GB" altLang="pt-BR" sz="1300" dirty="0">
              <a:solidFill>
                <a:srgbClr val="000000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pPr lvl="1" eaLnBrk="1" hangingPunct="1">
              <a:spcBef>
                <a:spcPts val="313"/>
              </a:spcBef>
              <a:buClr>
                <a:srgbClr val="C0504D"/>
              </a:buClr>
              <a:buSzTx/>
              <a:buFontTx/>
              <a:buNone/>
            </a:pPr>
            <a:r>
              <a:rPr lang="en-GB" altLang="pt-BR" sz="1300" dirty="0" err="1">
                <a:solidFill>
                  <a:srgbClr val="C050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Bemvindos</a:t>
            </a:r>
            <a:r>
              <a:rPr lang="en-GB" altLang="pt-BR" sz="1300" dirty="0">
                <a:solidFill>
                  <a:srgbClr val="C050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 </a:t>
            </a:r>
            <a:r>
              <a:rPr lang="en-GB" altLang="pt-BR" sz="1300" dirty="0" err="1">
                <a:solidFill>
                  <a:srgbClr val="C050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todos</a:t>
            </a:r>
            <a:endParaRPr lang="en-GB" altLang="pt-BR" sz="1300" dirty="0">
              <a:solidFill>
                <a:srgbClr val="C0504D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pPr lvl="1" eaLnBrk="1" hangingPunct="1">
              <a:spcBef>
                <a:spcPts val="313"/>
              </a:spcBef>
              <a:buClr>
                <a:srgbClr val="C0504D"/>
              </a:buClr>
              <a:buSzTx/>
              <a:buFontTx/>
              <a:buNone/>
            </a:pPr>
            <a:r>
              <a:rPr lang="en-GB" altLang="pt-BR" sz="1300" dirty="0" err="1">
                <a:solidFill>
                  <a:srgbClr val="C050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Olá</a:t>
            </a:r>
            <a:r>
              <a:rPr lang="en-GB" altLang="pt-BR" sz="1300" dirty="0">
                <a:solidFill>
                  <a:srgbClr val="C050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 </a:t>
            </a:r>
            <a:r>
              <a:rPr lang="en-GB" altLang="pt-BR" sz="1300" dirty="0" err="1">
                <a:solidFill>
                  <a:srgbClr val="C050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todos</a:t>
            </a:r>
            <a:endParaRPr lang="en-GB" altLang="pt-BR" sz="1300" dirty="0">
              <a:solidFill>
                <a:srgbClr val="C0504D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BC0652BD-C8FB-4ACE-A92A-BFBCB39BE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5" y="2833167"/>
            <a:ext cx="286385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42" tIns="32938" rIns="63342" bIns="32938"/>
          <a:lstStyle>
            <a:lvl1pPr marL="342900" indent="-342900" defTabSz="320675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0700" indent="-198438" defTabSz="32067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06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0675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0675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0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0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0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0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ts val="425"/>
              </a:spcBef>
              <a:buClr>
                <a:srgbClr val="FF0000"/>
              </a:buClr>
              <a:buSzTx/>
              <a:buFontTx/>
              <a:buNone/>
            </a:pPr>
            <a:r>
              <a:rPr lang="en-GB" altLang="pt-BR" sz="1700" dirty="0" err="1">
                <a:solidFill>
                  <a:srgbClr val="4D4D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Bemvindos</a:t>
            </a:r>
            <a:r>
              <a:rPr lang="en-GB" altLang="pt-BR" sz="1700" dirty="0">
                <a:solidFill>
                  <a:srgbClr val="4D4D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	1</a:t>
            </a:r>
          </a:p>
          <a:p>
            <a:pPr lvl="1" eaLnBrk="1" hangingPunct="1">
              <a:spcBef>
                <a:spcPts val="425"/>
              </a:spcBef>
              <a:buClr>
                <a:srgbClr val="FF0000"/>
              </a:buClr>
              <a:buSzTx/>
              <a:buFontTx/>
              <a:buNone/>
            </a:pPr>
            <a:r>
              <a:rPr lang="en-GB" altLang="pt-BR" sz="1700" dirty="0" err="1">
                <a:solidFill>
                  <a:srgbClr val="4D4D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Todos</a:t>
            </a:r>
            <a:r>
              <a:rPr lang="en-GB" altLang="pt-BR" sz="1700" dirty="0">
                <a:solidFill>
                  <a:srgbClr val="4D4D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		1 </a:t>
            </a:r>
          </a:p>
          <a:p>
            <a:pPr lvl="1" eaLnBrk="1" hangingPunct="1">
              <a:spcBef>
                <a:spcPts val="425"/>
              </a:spcBef>
              <a:buClr>
                <a:srgbClr val="FF0000"/>
              </a:buClr>
              <a:buSzTx/>
              <a:buFontTx/>
              <a:buNone/>
            </a:pPr>
            <a:r>
              <a:rPr lang="en-GB" altLang="pt-BR" sz="1700" dirty="0" err="1">
                <a:solidFill>
                  <a:srgbClr val="4D4D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Olá</a:t>
            </a:r>
            <a:r>
              <a:rPr lang="en-GB" altLang="pt-BR" sz="1700" dirty="0">
                <a:solidFill>
                  <a:srgbClr val="4D4D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			1</a:t>
            </a:r>
          </a:p>
          <a:p>
            <a:pPr lvl="1" eaLnBrk="1" hangingPunct="1">
              <a:spcBef>
                <a:spcPts val="425"/>
              </a:spcBef>
              <a:buClr>
                <a:srgbClr val="FF0000"/>
              </a:buClr>
              <a:buSzTx/>
              <a:buFontTx/>
              <a:buNone/>
            </a:pPr>
            <a:r>
              <a:rPr lang="en-GB" altLang="pt-BR" sz="1700" dirty="0" err="1">
                <a:solidFill>
                  <a:srgbClr val="4D4D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Todos</a:t>
            </a:r>
            <a:r>
              <a:rPr lang="en-GB" altLang="pt-BR" sz="1700" dirty="0">
                <a:solidFill>
                  <a:srgbClr val="4D4D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		1 </a:t>
            </a:r>
          </a:p>
        </p:txBody>
      </p:sp>
      <p:sp>
        <p:nvSpPr>
          <p:cNvPr id="39" name="AutoShape 6">
            <a:extLst>
              <a:ext uri="{FF2B5EF4-FFF2-40B4-BE49-F238E27FC236}">
                <a16:creationId xmlns:a16="http://schemas.microsoft.com/office/drawing/2014/main" id="{BD9C3D3D-D447-462C-AC2A-5CA9CBEF0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24" y="3207817"/>
            <a:ext cx="884039" cy="4286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64355" tIns="32178" rIns="64355" bIns="32178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36C27BF9-D2A3-4B92-85A8-E7749A0EB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463" y="3957117"/>
            <a:ext cx="2306637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42" tIns="32938" rIns="63342" bIns="32938">
            <a:spAutoFit/>
          </a:bodyPr>
          <a:lstStyle>
            <a:lvl1pPr defTabSz="4572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7000"/>
              </a:lnSpc>
              <a:spcBef>
                <a:spcPts val="288"/>
              </a:spcBef>
              <a:buClr>
                <a:srgbClr val="000000"/>
              </a:buClr>
              <a:buSzTx/>
              <a:buFontTx/>
              <a:buNone/>
            </a:pPr>
            <a:r>
              <a:rPr lang="en-GB" altLang="pt-BR" sz="11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Input &lt;filename, file text&gt;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endParaRPr lang="en-GB" altLang="pt-BR" sz="110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9224" name="Text Box 11">
            <a:extLst>
              <a:ext uri="{FF2B5EF4-FFF2-40B4-BE49-F238E27FC236}">
                <a16:creationId xmlns:a16="http://schemas.microsoft.com/office/drawing/2014/main" id="{CAC8C4FD-E5BC-4011-B5FB-0DC65625D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112" y="2443807"/>
            <a:ext cx="417512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lIns="64355" tIns="32178" rIns="64355" bIns="3217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1300" dirty="0">
                <a:latin typeface="Times New Roman" panose="02020603050405020304" pitchFamily="18" charset="0"/>
                <a:ea typeface="MS PGothic" panose="020B0600070205080204" pitchFamily="34" charset="-128"/>
              </a:rPr>
              <a:t>Key</a:t>
            </a:r>
          </a:p>
        </p:txBody>
      </p:sp>
      <p:sp>
        <p:nvSpPr>
          <p:cNvPr id="9225" name="Text Box 12">
            <a:extLst>
              <a:ext uri="{FF2B5EF4-FFF2-40B4-BE49-F238E27FC236}">
                <a16:creationId xmlns:a16="http://schemas.microsoft.com/office/drawing/2014/main" id="{525CE21C-2EA3-4E04-830B-A907DAACA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2040" y="2443807"/>
            <a:ext cx="522288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lIns="64355" tIns="32178" rIns="64355" bIns="3217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1300" dirty="0">
                <a:latin typeface="Times New Roman" panose="02020603050405020304" pitchFamily="18" charset="0"/>
                <a:ea typeface="MS PGothic" panose="020B0600070205080204" pitchFamily="34" charset="-128"/>
              </a:rPr>
              <a:t>Value</a:t>
            </a:r>
          </a:p>
        </p:txBody>
      </p:sp>
      <p:sp>
        <p:nvSpPr>
          <p:cNvPr id="9226" name="Line 13">
            <a:extLst>
              <a:ext uri="{FF2B5EF4-FFF2-40B4-BE49-F238E27FC236}">
                <a16:creationId xmlns:a16="http://schemas.microsoft.com/office/drawing/2014/main" id="{B38366D8-C925-44C5-A7A9-DB107F458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3149" y="2725217"/>
            <a:ext cx="0" cy="1603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355" tIns="32178" rIns="64355" bIns="32178"/>
          <a:lstStyle/>
          <a:p>
            <a:endParaRPr lang="pt-BR"/>
          </a:p>
        </p:txBody>
      </p:sp>
      <p:sp>
        <p:nvSpPr>
          <p:cNvPr id="9227" name="Line 14">
            <a:extLst>
              <a:ext uri="{FF2B5EF4-FFF2-40B4-BE49-F238E27FC236}">
                <a16:creationId xmlns:a16="http://schemas.microsoft.com/office/drawing/2014/main" id="{5AC6D8D3-1AFD-4A91-B8DA-E1E9FAB587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1103" y="2725217"/>
            <a:ext cx="0" cy="1603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355" tIns="32178" rIns="64355" bIns="32178"/>
          <a:lstStyle/>
          <a:p>
            <a:endParaRPr lang="pt-BR"/>
          </a:p>
        </p:txBody>
      </p:sp>
      <p:sp>
        <p:nvSpPr>
          <p:cNvPr id="9228" name="Rectangle 4">
            <a:extLst>
              <a:ext uri="{FF2B5EF4-FFF2-40B4-BE49-F238E27FC236}">
                <a16:creationId xmlns:a16="http://schemas.microsoft.com/office/drawing/2014/main" id="{6EB11D75-53F2-4E79-AF81-0BA15C605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238" y="4966444"/>
            <a:ext cx="1931987" cy="1019175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63342" tIns="32938" rIns="63342" bIns="32938"/>
          <a:lstStyle>
            <a:lvl1pPr marL="342900" indent="-342900" defTabSz="320675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520700" algn="l"/>
                <a:tab pos="1165225" algn="l"/>
                <a:tab pos="1808163" algn="l"/>
                <a:tab pos="2451100" algn="l"/>
                <a:tab pos="3095625" algn="l"/>
                <a:tab pos="3738563" algn="l"/>
                <a:tab pos="4383088" algn="l"/>
                <a:tab pos="5026025" algn="l"/>
                <a:tab pos="5668963" algn="l"/>
                <a:tab pos="6313488" algn="l"/>
                <a:tab pos="6956425" algn="l"/>
                <a:tab pos="7599363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0700" indent="-198438" defTabSz="32067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tabLst>
                <a:tab pos="520700" algn="l"/>
                <a:tab pos="1165225" algn="l"/>
                <a:tab pos="1808163" algn="l"/>
                <a:tab pos="2451100" algn="l"/>
                <a:tab pos="3095625" algn="l"/>
                <a:tab pos="3738563" algn="l"/>
                <a:tab pos="4383088" algn="l"/>
                <a:tab pos="5026025" algn="l"/>
                <a:tab pos="5668963" algn="l"/>
                <a:tab pos="6313488" algn="l"/>
                <a:tab pos="6956425" algn="l"/>
                <a:tab pos="7599363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06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520700" algn="l"/>
                <a:tab pos="1165225" algn="l"/>
                <a:tab pos="1808163" algn="l"/>
                <a:tab pos="2451100" algn="l"/>
                <a:tab pos="3095625" algn="l"/>
                <a:tab pos="3738563" algn="l"/>
                <a:tab pos="4383088" algn="l"/>
                <a:tab pos="5026025" algn="l"/>
                <a:tab pos="5668963" algn="l"/>
                <a:tab pos="6313488" algn="l"/>
                <a:tab pos="6956425" algn="l"/>
                <a:tab pos="7599363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0675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520700" algn="l"/>
                <a:tab pos="1165225" algn="l"/>
                <a:tab pos="1808163" algn="l"/>
                <a:tab pos="2451100" algn="l"/>
                <a:tab pos="3095625" algn="l"/>
                <a:tab pos="3738563" algn="l"/>
                <a:tab pos="4383088" algn="l"/>
                <a:tab pos="5026025" algn="l"/>
                <a:tab pos="5668963" algn="l"/>
                <a:tab pos="6313488" algn="l"/>
                <a:tab pos="6956425" algn="l"/>
                <a:tab pos="75993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0675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520700" algn="l"/>
                <a:tab pos="1165225" algn="l"/>
                <a:tab pos="1808163" algn="l"/>
                <a:tab pos="2451100" algn="l"/>
                <a:tab pos="3095625" algn="l"/>
                <a:tab pos="3738563" algn="l"/>
                <a:tab pos="4383088" algn="l"/>
                <a:tab pos="5026025" algn="l"/>
                <a:tab pos="5668963" algn="l"/>
                <a:tab pos="6313488" algn="l"/>
                <a:tab pos="6956425" algn="l"/>
                <a:tab pos="75993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0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520700" algn="l"/>
                <a:tab pos="1165225" algn="l"/>
                <a:tab pos="1808163" algn="l"/>
                <a:tab pos="2451100" algn="l"/>
                <a:tab pos="3095625" algn="l"/>
                <a:tab pos="3738563" algn="l"/>
                <a:tab pos="4383088" algn="l"/>
                <a:tab pos="5026025" algn="l"/>
                <a:tab pos="5668963" algn="l"/>
                <a:tab pos="6313488" algn="l"/>
                <a:tab pos="6956425" algn="l"/>
                <a:tab pos="75993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0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520700" algn="l"/>
                <a:tab pos="1165225" algn="l"/>
                <a:tab pos="1808163" algn="l"/>
                <a:tab pos="2451100" algn="l"/>
                <a:tab pos="3095625" algn="l"/>
                <a:tab pos="3738563" algn="l"/>
                <a:tab pos="4383088" algn="l"/>
                <a:tab pos="5026025" algn="l"/>
                <a:tab pos="5668963" algn="l"/>
                <a:tab pos="6313488" algn="l"/>
                <a:tab pos="6956425" algn="l"/>
                <a:tab pos="75993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0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520700" algn="l"/>
                <a:tab pos="1165225" algn="l"/>
                <a:tab pos="1808163" algn="l"/>
                <a:tab pos="2451100" algn="l"/>
                <a:tab pos="3095625" algn="l"/>
                <a:tab pos="3738563" algn="l"/>
                <a:tab pos="4383088" algn="l"/>
                <a:tab pos="5026025" algn="l"/>
                <a:tab pos="5668963" algn="l"/>
                <a:tab pos="6313488" algn="l"/>
                <a:tab pos="6956425" algn="l"/>
                <a:tab pos="75993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0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520700" algn="l"/>
                <a:tab pos="1165225" algn="l"/>
                <a:tab pos="1808163" algn="l"/>
                <a:tab pos="2451100" algn="l"/>
                <a:tab pos="3095625" algn="l"/>
                <a:tab pos="3738563" algn="l"/>
                <a:tab pos="4383088" algn="l"/>
                <a:tab pos="5026025" algn="l"/>
                <a:tab pos="5668963" algn="l"/>
                <a:tab pos="6313488" algn="l"/>
                <a:tab pos="6956425" algn="l"/>
                <a:tab pos="75993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ts val="313"/>
              </a:spcBef>
              <a:buClr>
                <a:srgbClr val="000000"/>
              </a:buClr>
              <a:buSzTx/>
              <a:buFontTx/>
              <a:buNone/>
            </a:pPr>
            <a:endParaRPr lang="en-GB" altLang="pt-BR" sz="1300" dirty="0">
              <a:solidFill>
                <a:srgbClr val="000000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pPr lvl="1" eaLnBrk="1" hangingPunct="1">
              <a:spcBef>
                <a:spcPts val="313"/>
              </a:spcBef>
              <a:buClr>
                <a:srgbClr val="C0504D"/>
              </a:buClr>
              <a:buSzTx/>
              <a:buFontTx/>
              <a:buNone/>
            </a:pPr>
            <a:r>
              <a:rPr lang="en-GB" altLang="pt-BR" sz="1300" dirty="0" err="1">
                <a:solidFill>
                  <a:srgbClr val="C050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Bemvindos</a:t>
            </a:r>
            <a:r>
              <a:rPr lang="en-GB" altLang="pt-BR" sz="1300" dirty="0">
                <a:solidFill>
                  <a:srgbClr val="C050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 </a:t>
            </a:r>
            <a:r>
              <a:rPr lang="en-GB" altLang="pt-BR" sz="1300" dirty="0" err="1">
                <a:solidFill>
                  <a:srgbClr val="C050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todos</a:t>
            </a:r>
            <a:endParaRPr lang="en-GB" altLang="pt-BR" sz="1300" dirty="0">
              <a:solidFill>
                <a:srgbClr val="C0504D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pPr lvl="1" eaLnBrk="1" hangingPunct="1">
              <a:spcBef>
                <a:spcPts val="313"/>
              </a:spcBef>
              <a:buClr>
                <a:srgbClr val="C0504D"/>
              </a:buClr>
              <a:buSzTx/>
              <a:buFontTx/>
              <a:buNone/>
            </a:pPr>
            <a:r>
              <a:rPr lang="en-GB" altLang="pt-BR" sz="1300" dirty="0" err="1">
                <a:solidFill>
                  <a:srgbClr val="C050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Olá</a:t>
            </a:r>
            <a:r>
              <a:rPr lang="en-GB" altLang="pt-BR" sz="1300" dirty="0">
                <a:solidFill>
                  <a:srgbClr val="C050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 </a:t>
            </a:r>
            <a:r>
              <a:rPr lang="en-GB" altLang="pt-BR" sz="1300" dirty="0" err="1">
                <a:solidFill>
                  <a:srgbClr val="C050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todos</a:t>
            </a:r>
            <a:endParaRPr lang="en-GB" altLang="pt-BR" sz="1300" dirty="0">
              <a:solidFill>
                <a:srgbClr val="C0504D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9229" name="Rectangle 5">
            <a:extLst>
              <a:ext uri="{FF2B5EF4-FFF2-40B4-BE49-F238E27FC236}">
                <a16:creationId xmlns:a16="http://schemas.microsoft.com/office/drawing/2014/main" id="{683CFD87-AE24-47CE-95D3-B5EB59214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4966444"/>
            <a:ext cx="2582862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42" tIns="32938" rIns="63342" bIns="32938"/>
          <a:lstStyle>
            <a:lvl1pPr marL="342900" indent="-342900" defTabSz="320675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0700" indent="-198438" defTabSz="32067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06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0675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0675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0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0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0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0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ts val="425"/>
              </a:spcBef>
              <a:buClr>
                <a:srgbClr val="FF0000"/>
              </a:buClr>
              <a:buSzTx/>
              <a:buFontTx/>
              <a:buNone/>
            </a:pPr>
            <a:r>
              <a:rPr lang="en-GB" altLang="pt-BR" sz="1700" dirty="0" err="1">
                <a:solidFill>
                  <a:srgbClr val="4D4D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Bemvindos</a:t>
            </a:r>
            <a:r>
              <a:rPr lang="en-GB" altLang="pt-BR" sz="1700" dirty="0">
                <a:solidFill>
                  <a:srgbClr val="4D4D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	1</a:t>
            </a:r>
          </a:p>
          <a:p>
            <a:pPr lvl="1" eaLnBrk="1" hangingPunct="1">
              <a:spcBef>
                <a:spcPts val="425"/>
              </a:spcBef>
              <a:buClr>
                <a:srgbClr val="FF0000"/>
              </a:buClr>
              <a:buSzTx/>
              <a:buFontTx/>
              <a:buNone/>
            </a:pPr>
            <a:r>
              <a:rPr lang="en-GB" altLang="pt-BR" sz="1700" dirty="0" err="1">
                <a:solidFill>
                  <a:srgbClr val="4D4D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Todos</a:t>
            </a:r>
            <a:r>
              <a:rPr lang="en-GB" altLang="pt-BR" sz="1700" dirty="0">
                <a:solidFill>
                  <a:srgbClr val="4D4D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		1 </a:t>
            </a:r>
          </a:p>
          <a:p>
            <a:pPr lvl="1" eaLnBrk="1" hangingPunct="1">
              <a:spcBef>
                <a:spcPts val="425"/>
              </a:spcBef>
              <a:buClr>
                <a:srgbClr val="FF0000"/>
              </a:buClr>
              <a:buSzTx/>
              <a:buFontTx/>
              <a:buNone/>
            </a:pPr>
            <a:r>
              <a:rPr lang="en-GB" altLang="pt-BR" sz="1700" dirty="0" err="1">
                <a:solidFill>
                  <a:srgbClr val="4D4D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Olá</a:t>
            </a:r>
            <a:r>
              <a:rPr lang="en-GB" altLang="pt-BR" sz="1700" dirty="0">
                <a:solidFill>
                  <a:srgbClr val="4D4D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			1</a:t>
            </a:r>
          </a:p>
          <a:p>
            <a:pPr lvl="1" eaLnBrk="1" hangingPunct="1">
              <a:spcBef>
                <a:spcPts val="425"/>
              </a:spcBef>
              <a:buClr>
                <a:srgbClr val="FF0000"/>
              </a:buClr>
              <a:buSzTx/>
              <a:buFontTx/>
              <a:buNone/>
            </a:pPr>
            <a:r>
              <a:rPr lang="en-GB" altLang="pt-BR" sz="1700" dirty="0" err="1">
                <a:solidFill>
                  <a:srgbClr val="4D4D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Todos</a:t>
            </a:r>
            <a:r>
              <a:rPr lang="en-GB" altLang="pt-BR" sz="1700" dirty="0">
                <a:solidFill>
                  <a:srgbClr val="4D4D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		1</a:t>
            </a:r>
            <a:endParaRPr lang="en-GB" altLang="pt-BR" sz="1700" dirty="0">
              <a:solidFill>
                <a:srgbClr val="FF0000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9230" name="AutoShape 6">
            <a:extLst>
              <a:ext uri="{FF2B5EF4-FFF2-40B4-BE49-F238E27FC236}">
                <a16:creationId xmlns:a16="http://schemas.microsoft.com/office/drawing/2014/main" id="{48B04355-1635-4C92-8517-9F84875AC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29" y="5342682"/>
            <a:ext cx="581219" cy="4286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64355" tIns="32178" rIns="64355" bIns="32178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9231" name="Text Box 7">
            <a:extLst>
              <a:ext uri="{FF2B5EF4-FFF2-40B4-BE49-F238E27FC236}">
                <a16:creationId xmlns:a16="http://schemas.microsoft.com/office/drawing/2014/main" id="{B7D2575D-5642-4C28-9290-BD8944E61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563" y="6038007"/>
            <a:ext cx="21463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42" tIns="32938" rIns="63342" bIns="32938">
            <a:spAutoFit/>
          </a:bodyPr>
          <a:lstStyle>
            <a:lvl1pPr defTabSz="4572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7000"/>
              </a:lnSpc>
              <a:spcBef>
                <a:spcPts val="288"/>
              </a:spcBef>
              <a:buClr>
                <a:srgbClr val="000000"/>
              </a:buClr>
              <a:buSzTx/>
              <a:buFontTx/>
              <a:buNone/>
            </a:pPr>
            <a:r>
              <a:rPr lang="en-GB" altLang="pt-BR" sz="11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Input &lt;filename, file text&gt;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endParaRPr lang="en-GB" altLang="pt-BR" sz="110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9232" name="AutoShape 9">
            <a:extLst>
              <a:ext uri="{FF2B5EF4-FFF2-40B4-BE49-F238E27FC236}">
                <a16:creationId xmlns:a16="http://schemas.microsoft.com/office/drawing/2014/main" id="{4E8894E6-3D52-4EF2-BEC8-ABC11F96CB1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717382" y="3098750"/>
            <a:ext cx="749300" cy="4452937"/>
          </a:xfrm>
          <a:prstGeom prst="triangle">
            <a:avLst>
              <a:gd name="adj" fmla="val 50000"/>
            </a:avLst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4355" tIns="32178" rIns="64355" bIns="32178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9233" name="AutoShape 10">
            <a:extLst>
              <a:ext uri="{FF2B5EF4-FFF2-40B4-BE49-F238E27FC236}">
                <a16:creationId xmlns:a16="http://schemas.microsoft.com/office/drawing/2014/main" id="{2295D34F-E490-4A5E-99DF-B73EA9FA8F77}"/>
              </a:ext>
            </a:extLst>
          </p:cNvPr>
          <p:cNvSpPr>
            <a:spLocks noChangeArrowheads="1"/>
          </p:cNvSpPr>
          <p:nvPr/>
        </p:nvSpPr>
        <p:spPr bwMode="auto">
          <a:xfrm rot="16758036">
            <a:off x="5620545" y="3552775"/>
            <a:ext cx="963612" cy="4441825"/>
          </a:xfrm>
          <a:prstGeom prst="triangle">
            <a:avLst>
              <a:gd name="adj" fmla="val 50000"/>
            </a:avLst>
          </a:prstGeom>
          <a:noFill/>
          <a:ln w="12700">
            <a:solidFill>
              <a:srgbClr val="0066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4355" tIns="32178" rIns="64355" bIns="32178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9234" name="Text Box 12">
            <a:extLst>
              <a:ext uri="{FF2B5EF4-FFF2-40B4-BE49-F238E27FC236}">
                <a16:creationId xmlns:a16="http://schemas.microsoft.com/office/drawing/2014/main" id="{DDAD0505-7358-4663-9480-364AFA8A5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0475" y="4725144"/>
            <a:ext cx="11239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lIns="64355" tIns="32178" rIns="64355" bIns="3217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1300" b="1" dirty="0">
                <a:solidFill>
                  <a:schemeClr val="hlink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MAP TASK 1</a:t>
            </a:r>
          </a:p>
        </p:txBody>
      </p:sp>
      <p:sp>
        <p:nvSpPr>
          <p:cNvPr id="9235" name="Text Box 13">
            <a:extLst>
              <a:ext uri="{FF2B5EF4-FFF2-40B4-BE49-F238E27FC236}">
                <a16:creationId xmlns:a16="http://schemas.microsoft.com/office/drawing/2014/main" id="{3E82AACC-BFC2-42C7-8A1B-CD0852FA8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438" y="6466632"/>
            <a:ext cx="112395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lIns="64355" tIns="32178" rIns="64355" bIns="3217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1300" b="1" dirty="0">
                <a:solidFill>
                  <a:srgbClr val="0066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MAP TASK 2</a:t>
            </a:r>
          </a:p>
        </p:txBody>
      </p:sp>
    </p:spTree>
    <p:extLst>
      <p:ext uri="{BB962C8B-B14F-4D97-AF65-F5344CB8AC3E}">
        <p14:creationId xmlns:p14="http://schemas.microsoft.com/office/powerpoint/2010/main" val="324224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292D84D-1897-468E-A343-E63D9E2F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/>
              <a:t>Aplicações</a:t>
            </a:r>
            <a:r>
              <a:rPr lang="en-US" altLang="pt-BR" dirty="0"/>
              <a:t> do Map-Reduce: </a:t>
            </a:r>
            <a:br>
              <a:rPr lang="en-US" altLang="pt-BR" dirty="0"/>
            </a:br>
            <a:r>
              <a:rPr lang="en-US" altLang="pt-BR" dirty="0" err="1"/>
              <a:t>Conta</a:t>
            </a:r>
            <a:r>
              <a:rPr lang="en-US" altLang="pt-BR" dirty="0"/>
              <a:t> </a:t>
            </a:r>
            <a:r>
              <a:rPr lang="en-US" altLang="pt-BR" dirty="0" err="1"/>
              <a:t>Palavras</a:t>
            </a:r>
            <a:endParaRPr lang="en-US" altLang="pt-BR" dirty="0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9611E033-422C-4381-8DD1-22B71FF15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pt-BR" dirty="0" err="1">
                <a:solidFill>
                  <a:srgbClr val="00B0F0"/>
                </a:solidFill>
              </a:rPr>
              <a:t>Reduce</a:t>
            </a:r>
            <a:r>
              <a:rPr lang="pt-BR" altLang="pt-BR" dirty="0"/>
              <a:t>: Reduz os processos e realiza o merge dos valores intermediários por chave.</a:t>
            </a:r>
          </a:p>
          <a:p>
            <a:endParaRPr lang="pt-BR" altLang="pt-BR" dirty="0"/>
          </a:p>
          <a:p>
            <a:endParaRPr lang="pt-BR" altLang="pt-BR" dirty="0"/>
          </a:p>
          <a:p>
            <a:endParaRPr lang="pt-BR" altLang="pt-BR" dirty="0"/>
          </a:p>
          <a:p>
            <a:r>
              <a:rPr lang="pt-BR" altLang="pt-BR" dirty="0"/>
              <a:t>Cada chave é associada a um </a:t>
            </a:r>
            <a:r>
              <a:rPr lang="pt-BR" altLang="pt-BR" dirty="0" err="1"/>
              <a:t>Reduce</a:t>
            </a:r>
            <a:endParaRPr lang="pt-BR" altLang="pt-BR" dirty="0"/>
          </a:p>
          <a:p>
            <a:pPr lvl="1"/>
            <a:endParaRPr lang="pt-BR" altLang="pt-BR" dirty="0"/>
          </a:p>
          <a:p>
            <a:pPr lvl="1"/>
            <a:endParaRPr lang="pt-BR" altLang="pt-BR" dirty="0"/>
          </a:p>
          <a:p>
            <a:pPr lvl="1"/>
            <a:endParaRPr lang="pt-BR" altLang="pt-BR" dirty="0"/>
          </a:p>
          <a:p>
            <a:r>
              <a:rPr lang="pt-BR" altLang="pt-BR" dirty="0"/>
              <a:t>Estratégia popular: </a:t>
            </a:r>
            <a:r>
              <a:rPr lang="pt-BR" altLang="pt-BR" dirty="0" err="1"/>
              <a:t>Hash</a:t>
            </a:r>
            <a:r>
              <a:rPr lang="pt-BR" altLang="pt-BR" dirty="0"/>
              <a:t> </a:t>
            </a:r>
            <a:r>
              <a:rPr lang="pt-BR" altLang="pt-BR" dirty="0" err="1"/>
              <a:t>partitioning</a:t>
            </a:r>
            <a:r>
              <a:rPr lang="pt-BR" altLang="pt-BR" dirty="0"/>
              <a:t>, </a:t>
            </a:r>
            <a:br>
              <a:rPr lang="pt-BR" altLang="pt-BR" dirty="0"/>
            </a:br>
            <a:r>
              <a:rPr lang="pt-BR" altLang="pt-BR" dirty="0" err="1"/>
              <a:t>reduce</a:t>
            </a:r>
            <a:r>
              <a:rPr lang="pt-BR" altLang="pt-BR" dirty="0"/>
              <a:t># = </a:t>
            </a:r>
            <a:r>
              <a:rPr lang="pt-BR" altLang="pt-BR" dirty="0" err="1"/>
              <a:t>hash</a:t>
            </a:r>
            <a:r>
              <a:rPr lang="pt-BR" altLang="pt-BR" dirty="0"/>
              <a:t>(</a:t>
            </a:r>
            <a:r>
              <a:rPr lang="pt-BR" altLang="pt-BR" dirty="0" err="1"/>
              <a:t>key</a:t>
            </a:r>
            <a:r>
              <a:rPr lang="pt-BR" altLang="pt-BR" dirty="0"/>
              <a:t>)% #</a:t>
            </a:r>
            <a:r>
              <a:rPr lang="pt-BR" altLang="pt-BR" dirty="0" err="1"/>
              <a:t>reduce</a:t>
            </a:r>
            <a:r>
              <a:rPr lang="pt-BR" altLang="pt-BR" dirty="0"/>
              <a:t> servers</a:t>
            </a:r>
          </a:p>
          <a:p>
            <a:endParaRPr lang="pt-BR" altLang="pt-BR" dirty="0"/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165585A1-97D0-4FA9-9B3A-D80197B8B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5" y="2833167"/>
            <a:ext cx="286385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42" tIns="32938" rIns="63342" bIns="32938"/>
          <a:lstStyle>
            <a:lvl1pPr marL="342900" indent="-342900" defTabSz="320675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0700" indent="-198438" defTabSz="32067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06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0675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0675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0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0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0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0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ts val="425"/>
              </a:spcBef>
              <a:buClr>
                <a:srgbClr val="FF0000"/>
              </a:buClr>
              <a:buSzTx/>
              <a:buFontTx/>
              <a:buNone/>
            </a:pPr>
            <a:r>
              <a:rPr lang="en-GB" altLang="pt-BR" sz="1700" dirty="0" err="1">
                <a:solidFill>
                  <a:srgbClr val="4D4D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Bemvindos</a:t>
            </a:r>
            <a:r>
              <a:rPr lang="en-GB" altLang="pt-BR" sz="1700" dirty="0">
                <a:solidFill>
                  <a:srgbClr val="4D4D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	1</a:t>
            </a:r>
          </a:p>
          <a:p>
            <a:pPr lvl="1" eaLnBrk="1" hangingPunct="1">
              <a:spcBef>
                <a:spcPts val="425"/>
              </a:spcBef>
              <a:buClr>
                <a:srgbClr val="FF0000"/>
              </a:buClr>
              <a:buSzTx/>
              <a:buFontTx/>
              <a:buNone/>
            </a:pPr>
            <a:r>
              <a:rPr lang="en-GB" altLang="pt-BR" sz="1700" dirty="0" err="1">
                <a:solidFill>
                  <a:srgbClr val="4D4D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Todos</a:t>
            </a:r>
            <a:r>
              <a:rPr lang="en-GB" altLang="pt-BR" sz="1700" dirty="0">
                <a:solidFill>
                  <a:srgbClr val="4D4D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		2 </a:t>
            </a:r>
          </a:p>
          <a:p>
            <a:pPr lvl="1" eaLnBrk="1" hangingPunct="1">
              <a:spcBef>
                <a:spcPts val="425"/>
              </a:spcBef>
              <a:buClr>
                <a:srgbClr val="FF0000"/>
              </a:buClr>
              <a:buSzTx/>
              <a:buFontTx/>
              <a:buNone/>
            </a:pPr>
            <a:r>
              <a:rPr lang="en-GB" altLang="pt-BR" sz="1700" dirty="0" err="1">
                <a:solidFill>
                  <a:srgbClr val="4D4D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Olá</a:t>
            </a:r>
            <a:r>
              <a:rPr lang="en-GB" altLang="pt-BR" sz="1700" dirty="0">
                <a:solidFill>
                  <a:srgbClr val="4D4D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			1</a:t>
            </a:r>
          </a:p>
        </p:txBody>
      </p:sp>
      <p:sp>
        <p:nvSpPr>
          <p:cNvPr id="27" name="AutoShape 6">
            <a:extLst>
              <a:ext uri="{FF2B5EF4-FFF2-40B4-BE49-F238E27FC236}">
                <a16:creationId xmlns:a16="http://schemas.microsoft.com/office/drawing/2014/main" id="{FA97BD32-EFDB-49A8-AA00-9E106F810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24" y="3207817"/>
            <a:ext cx="884039" cy="4286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64355" tIns="32178" rIns="64355" bIns="32178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8" name="Text Box 11">
            <a:extLst>
              <a:ext uri="{FF2B5EF4-FFF2-40B4-BE49-F238E27FC236}">
                <a16:creationId xmlns:a16="http://schemas.microsoft.com/office/drawing/2014/main" id="{E63738BE-8D22-42CC-AC3E-34DC550B8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112" y="2443807"/>
            <a:ext cx="417512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lIns="64355" tIns="32178" rIns="64355" bIns="3217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1300" dirty="0">
                <a:latin typeface="Times New Roman" panose="02020603050405020304" pitchFamily="18" charset="0"/>
                <a:ea typeface="MS PGothic" panose="020B0600070205080204" pitchFamily="34" charset="-128"/>
              </a:rPr>
              <a:t>Key</a:t>
            </a:r>
          </a:p>
        </p:txBody>
      </p:sp>
      <p:sp>
        <p:nvSpPr>
          <p:cNvPr id="29" name="Text Box 12">
            <a:extLst>
              <a:ext uri="{FF2B5EF4-FFF2-40B4-BE49-F238E27FC236}">
                <a16:creationId xmlns:a16="http://schemas.microsoft.com/office/drawing/2014/main" id="{7027E307-22DA-45A3-9ED6-FC8AD70E4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2040" y="2443807"/>
            <a:ext cx="522288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lIns="64355" tIns="32178" rIns="64355" bIns="3217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1300" dirty="0">
                <a:latin typeface="Times New Roman" panose="02020603050405020304" pitchFamily="18" charset="0"/>
                <a:ea typeface="MS PGothic" panose="020B0600070205080204" pitchFamily="34" charset="-128"/>
              </a:rPr>
              <a:t>Value</a:t>
            </a:r>
          </a:p>
        </p:txBody>
      </p:sp>
      <p:sp>
        <p:nvSpPr>
          <p:cNvPr id="30" name="Line 13">
            <a:extLst>
              <a:ext uri="{FF2B5EF4-FFF2-40B4-BE49-F238E27FC236}">
                <a16:creationId xmlns:a16="http://schemas.microsoft.com/office/drawing/2014/main" id="{C67867BF-A08B-4314-8E98-39F0B48B4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3149" y="2725217"/>
            <a:ext cx="0" cy="1603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355" tIns="32178" rIns="64355" bIns="32178"/>
          <a:lstStyle/>
          <a:p>
            <a:endParaRPr lang="pt-BR"/>
          </a:p>
        </p:txBody>
      </p:sp>
      <p:sp>
        <p:nvSpPr>
          <p:cNvPr id="31" name="Line 14">
            <a:extLst>
              <a:ext uri="{FF2B5EF4-FFF2-40B4-BE49-F238E27FC236}">
                <a16:creationId xmlns:a16="http://schemas.microsoft.com/office/drawing/2014/main" id="{C12E0E06-2F8C-40AF-8543-FCDFAD4322A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1103" y="2725217"/>
            <a:ext cx="0" cy="1603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355" tIns="32178" rIns="64355" bIns="32178"/>
          <a:lstStyle/>
          <a:p>
            <a:endParaRPr lang="pt-BR"/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936AD562-6E88-4B08-89DF-F89D47739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172" y="2822070"/>
            <a:ext cx="286385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42" tIns="32938" rIns="63342" bIns="32938"/>
          <a:lstStyle>
            <a:lvl1pPr marL="342900" indent="-342900" defTabSz="320675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0700" indent="-198438" defTabSz="32067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06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0675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0675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0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0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0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0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ts val="425"/>
              </a:spcBef>
              <a:buClr>
                <a:srgbClr val="FF0000"/>
              </a:buClr>
              <a:buSzTx/>
              <a:buFontTx/>
              <a:buNone/>
            </a:pPr>
            <a:r>
              <a:rPr lang="en-GB" altLang="pt-BR" sz="1700" dirty="0" err="1">
                <a:solidFill>
                  <a:srgbClr val="4D4D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Bemvindos</a:t>
            </a:r>
            <a:r>
              <a:rPr lang="en-GB" altLang="pt-BR" sz="1700" dirty="0">
                <a:solidFill>
                  <a:srgbClr val="4D4D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	1</a:t>
            </a:r>
          </a:p>
          <a:p>
            <a:pPr lvl="1" eaLnBrk="1" hangingPunct="1">
              <a:spcBef>
                <a:spcPts val="425"/>
              </a:spcBef>
              <a:buClr>
                <a:srgbClr val="FF0000"/>
              </a:buClr>
              <a:buSzTx/>
              <a:buFontTx/>
              <a:buNone/>
            </a:pPr>
            <a:r>
              <a:rPr lang="en-GB" altLang="pt-BR" sz="1700" dirty="0" err="1">
                <a:solidFill>
                  <a:srgbClr val="4D4D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Todos</a:t>
            </a:r>
            <a:r>
              <a:rPr lang="en-GB" altLang="pt-BR" sz="1700" dirty="0">
                <a:solidFill>
                  <a:srgbClr val="4D4D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		1 </a:t>
            </a:r>
          </a:p>
          <a:p>
            <a:pPr lvl="1" eaLnBrk="1" hangingPunct="1">
              <a:spcBef>
                <a:spcPts val="425"/>
              </a:spcBef>
              <a:buClr>
                <a:srgbClr val="FF0000"/>
              </a:buClr>
              <a:buSzTx/>
              <a:buFontTx/>
              <a:buNone/>
            </a:pPr>
            <a:r>
              <a:rPr lang="en-GB" altLang="pt-BR" sz="1700" dirty="0" err="1">
                <a:solidFill>
                  <a:srgbClr val="4D4D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Olá</a:t>
            </a:r>
            <a:r>
              <a:rPr lang="en-GB" altLang="pt-BR" sz="1700" dirty="0">
                <a:solidFill>
                  <a:srgbClr val="4D4D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			1</a:t>
            </a:r>
          </a:p>
          <a:p>
            <a:pPr lvl="1" eaLnBrk="1" hangingPunct="1">
              <a:spcBef>
                <a:spcPts val="425"/>
              </a:spcBef>
              <a:buClr>
                <a:srgbClr val="FF0000"/>
              </a:buClr>
              <a:buSzTx/>
              <a:buFontTx/>
              <a:buNone/>
            </a:pPr>
            <a:r>
              <a:rPr lang="en-GB" altLang="pt-BR" sz="1700" dirty="0" err="1">
                <a:solidFill>
                  <a:srgbClr val="4D4D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Todos</a:t>
            </a:r>
            <a:r>
              <a:rPr lang="en-GB" altLang="pt-BR" sz="1700" dirty="0">
                <a:solidFill>
                  <a:srgbClr val="4D4D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		1 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6FF799C5-C018-405A-8732-FCFD09C3D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509120"/>
            <a:ext cx="3210346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42" tIns="32938" rIns="63342" bIns="32938"/>
          <a:lstStyle>
            <a:lvl1pPr marL="342900" indent="-342900" defTabSz="320675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0700" indent="-198438" defTabSz="32067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06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0675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0675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0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0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0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0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ts val="425"/>
              </a:spcBef>
              <a:buClr>
                <a:srgbClr val="FF0000"/>
              </a:buClr>
              <a:buSzTx/>
              <a:buFontTx/>
              <a:buNone/>
            </a:pPr>
            <a:r>
              <a:rPr lang="en-GB" altLang="pt-BR" sz="1700" dirty="0" err="1">
                <a:solidFill>
                  <a:srgbClr val="4D4D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Bemvindos</a:t>
            </a:r>
            <a:r>
              <a:rPr lang="en-GB" altLang="pt-BR" sz="1700" dirty="0">
                <a:solidFill>
                  <a:srgbClr val="4D4D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	1</a:t>
            </a:r>
          </a:p>
          <a:p>
            <a:pPr lvl="1" eaLnBrk="1" hangingPunct="1">
              <a:spcBef>
                <a:spcPts val="425"/>
              </a:spcBef>
              <a:buClr>
                <a:srgbClr val="FF0000"/>
              </a:buClr>
              <a:buSzTx/>
              <a:buFontTx/>
              <a:buNone/>
            </a:pPr>
            <a:r>
              <a:rPr lang="en-GB" altLang="pt-BR" sz="1700" dirty="0" err="1">
                <a:solidFill>
                  <a:srgbClr val="4D4D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Todos</a:t>
            </a:r>
            <a:r>
              <a:rPr lang="en-GB" altLang="pt-BR" sz="1700" dirty="0">
                <a:solidFill>
                  <a:srgbClr val="4D4D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		1 </a:t>
            </a:r>
          </a:p>
          <a:p>
            <a:pPr lvl="1" eaLnBrk="1" hangingPunct="1">
              <a:spcBef>
                <a:spcPts val="425"/>
              </a:spcBef>
              <a:buClr>
                <a:srgbClr val="FF0000"/>
              </a:buClr>
              <a:buSzTx/>
              <a:buFontTx/>
              <a:buNone/>
            </a:pPr>
            <a:r>
              <a:rPr lang="en-GB" altLang="pt-BR" sz="1700" dirty="0" err="1">
                <a:solidFill>
                  <a:srgbClr val="4D4D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Olá</a:t>
            </a:r>
            <a:r>
              <a:rPr lang="en-GB" altLang="pt-BR" sz="1700" dirty="0">
                <a:solidFill>
                  <a:srgbClr val="4D4D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			1</a:t>
            </a:r>
          </a:p>
          <a:p>
            <a:pPr lvl="1" eaLnBrk="1" hangingPunct="1">
              <a:spcBef>
                <a:spcPts val="425"/>
              </a:spcBef>
              <a:buClr>
                <a:srgbClr val="FF0000"/>
              </a:buClr>
              <a:buSzTx/>
              <a:buFontTx/>
              <a:buNone/>
            </a:pPr>
            <a:r>
              <a:rPr lang="en-GB" altLang="pt-BR" sz="1700" dirty="0" err="1">
                <a:solidFill>
                  <a:srgbClr val="4D4D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Todos</a:t>
            </a:r>
            <a:r>
              <a:rPr lang="en-GB" altLang="pt-BR" sz="1700" dirty="0">
                <a:solidFill>
                  <a:srgbClr val="4D4D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		1 </a:t>
            </a:r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7D10643C-F185-476D-9022-EAAFD88E0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4617070"/>
            <a:ext cx="2818556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42" tIns="32938" rIns="63342" bIns="32938"/>
          <a:lstStyle>
            <a:lvl1pPr marL="342900" indent="-342900" defTabSz="320675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0700" indent="-198438" defTabSz="32067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06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0675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0675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0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0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0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0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520700" algn="l"/>
                <a:tab pos="639763" algn="l"/>
                <a:tab pos="1284288" algn="l"/>
                <a:tab pos="1927225" algn="l"/>
                <a:tab pos="2571750" algn="l"/>
                <a:tab pos="3214688" algn="l"/>
                <a:tab pos="3857625" algn="l"/>
                <a:tab pos="4502150" algn="l"/>
                <a:tab pos="5145088" algn="l"/>
                <a:tab pos="5789613" algn="l"/>
                <a:tab pos="6432550" algn="l"/>
                <a:tab pos="70754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ts val="425"/>
              </a:spcBef>
              <a:buClr>
                <a:srgbClr val="FF0000"/>
              </a:buClr>
              <a:buSzTx/>
              <a:buNone/>
            </a:pPr>
            <a:r>
              <a:rPr lang="en-GB" altLang="pt-BR" sz="1700" dirty="0" err="1">
                <a:solidFill>
                  <a:srgbClr val="4D4D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Todos</a:t>
            </a:r>
            <a:r>
              <a:rPr lang="en-GB" altLang="pt-BR" sz="1700" dirty="0">
                <a:solidFill>
                  <a:srgbClr val="4D4D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		2</a:t>
            </a:r>
          </a:p>
          <a:p>
            <a:pPr lvl="1" eaLnBrk="1" hangingPunct="1">
              <a:spcBef>
                <a:spcPts val="425"/>
              </a:spcBef>
              <a:buClr>
                <a:srgbClr val="FF0000"/>
              </a:buClr>
              <a:buSzTx/>
              <a:buFontTx/>
              <a:buNone/>
            </a:pPr>
            <a:r>
              <a:rPr lang="en-GB" altLang="pt-BR" sz="1700" dirty="0" err="1">
                <a:solidFill>
                  <a:srgbClr val="4D4D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Bemvindos</a:t>
            </a:r>
            <a:r>
              <a:rPr lang="en-GB" altLang="pt-BR" sz="1700" dirty="0">
                <a:solidFill>
                  <a:srgbClr val="4D4D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	1</a:t>
            </a:r>
          </a:p>
          <a:p>
            <a:pPr lvl="1" eaLnBrk="1" hangingPunct="1">
              <a:spcBef>
                <a:spcPts val="425"/>
              </a:spcBef>
              <a:buClr>
                <a:srgbClr val="FF0000"/>
              </a:buClr>
              <a:buSzTx/>
              <a:buFontTx/>
              <a:buNone/>
            </a:pPr>
            <a:r>
              <a:rPr lang="en-GB" altLang="pt-BR" sz="1700" dirty="0" err="1">
                <a:solidFill>
                  <a:srgbClr val="4D4D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Olá</a:t>
            </a:r>
            <a:r>
              <a:rPr lang="en-GB" altLang="pt-BR" sz="1700" dirty="0">
                <a:solidFill>
                  <a:srgbClr val="4D4D4D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			1</a:t>
            </a:r>
          </a:p>
        </p:txBody>
      </p:sp>
      <p:sp>
        <p:nvSpPr>
          <p:cNvPr id="35" name="Text Box 13">
            <a:extLst>
              <a:ext uri="{FF2B5EF4-FFF2-40B4-BE49-F238E27FC236}">
                <a16:creationId xmlns:a16="http://schemas.microsoft.com/office/drawing/2014/main" id="{93F3EF4D-B08A-4D97-BC72-6E7ECCC88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347" y="4671045"/>
            <a:ext cx="1179512" cy="46513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lIns="64355" tIns="32178" rIns="64355" bIns="3217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1300" b="1" dirty="0">
                <a:solidFill>
                  <a:schemeClr val="hlink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REDUCE TASK 1</a:t>
            </a:r>
          </a:p>
        </p:txBody>
      </p:sp>
      <p:sp>
        <p:nvSpPr>
          <p:cNvPr id="36" name="Text Box 14">
            <a:extLst>
              <a:ext uri="{FF2B5EF4-FFF2-40B4-BE49-F238E27FC236}">
                <a16:creationId xmlns:a16="http://schemas.microsoft.com/office/drawing/2014/main" id="{3167A089-A9D8-449C-A5A2-EA38E2806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347" y="5367958"/>
            <a:ext cx="1179512" cy="4635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lIns="64355" tIns="32178" rIns="64355" bIns="3217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1300" b="1">
                <a:solidFill>
                  <a:srgbClr val="0066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REDUCE TASK 2</a:t>
            </a:r>
          </a:p>
        </p:txBody>
      </p:sp>
      <p:sp>
        <p:nvSpPr>
          <p:cNvPr id="37" name="Line 17">
            <a:extLst>
              <a:ext uri="{FF2B5EF4-FFF2-40B4-BE49-F238E27FC236}">
                <a16:creationId xmlns:a16="http://schemas.microsoft.com/office/drawing/2014/main" id="{9981911D-D15D-4318-91F4-0A6905B9B2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69059" y="4777408"/>
            <a:ext cx="214313" cy="2143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355" tIns="32178" rIns="64355" bIns="32178"/>
          <a:lstStyle/>
          <a:p>
            <a:endParaRPr lang="pt-BR"/>
          </a:p>
        </p:txBody>
      </p:sp>
      <p:sp>
        <p:nvSpPr>
          <p:cNvPr id="38" name="Line 18">
            <a:extLst>
              <a:ext uri="{FF2B5EF4-FFF2-40B4-BE49-F238E27FC236}">
                <a16:creationId xmlns:a16="http://schemas.microsoft.com/office/drawing/2014/main" id="{8AE6C82B-2864-40D6-8B61-D5D895B613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69059" y="4831383"/>
            <a:ext cx="214313" cy="8032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355" tIns="32178" rIns="64355" bIns="32178"/>
          <a:lstStyle/>
          <a:p>
            <a:endParaRPr lang="pt-BR"/>
          </a:p>
        </p:txBody>
      </p:sp>
      <p:sp>
        <p:nvSpPr>
          <p:cNvPr id="39" name="Line 19">
            <a:extLst>
              <a:ext uri="{FF2B5EF4-FFF2-40B4-BE49-F238E27FC236}">
                <a16:creationId xmlns:a16="http://schemas.microsoft.com/office/drawing/2014/main" id="{3E8F9A0D-243A-4814-B461-DC74163E0E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9059" y="4671045"/>
            <a:ext cx="214313" cy="749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355" tIns="32178" rIns="64355" bIns="32178"/>
          <a:lstStyle/>
          <a:p>
            <a:endParaRPr lang="pt-BR"/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D2893A02-46A0-4E7C-96AC-720F7E2015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9059" y="5313983"/>
            <a:ext cx="214313" cy="2143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355" tIns="32178" rIns="64355" bIns="32178"/>
          <a:lstStyle/>
          <a:p>
            <a:endParaRPr lang="pt-BR"/>
          </a:p>
        </p:txBody>
      </p:sp>
      <p:sp>
        <p:nvSpPr>
          <p:cNvPr id="41" name="Line 21">
            <a:extLst>
              <a:ext uri="{FF2B5EF4-FFF2-40B4-BE49-F238E27FC236}">
                <a16:creationId xmlns:a16="http://schemas.microsoft.com/office/drawing/2014/main" id="{6BBBC6F6-D2A2-4CB2-BB52-4A29724D11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6859" y="4777408"/>
            <a:ext cx="161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355" tIns="32178" rIns="64355" bIns="32178"/>
          <a:lstStyle/>
          <a:p>
            <a:endParaRPr lang="pt-BR"/>
          </a:p>
        </p:txBody>
      </p:sp>
      <p:sp>
        <p:nvSpPr>
          <p:cNvPr id="42" name="Line 22">
            <a:extLst>
              <a:ext uri="{FF2B5EF4-FFF2-40B4-BE49-F238E27FC236}">
                <a16:creationId xmlns:a16="http://schemas.microsoft.com/office/drawing/2014/main" id="{BED68492-2DD2-4453-8CC3-0F52779666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6859" y="5153645"/>
            <a:ext cx="107950" cy="3206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355" tIns="32178" rIns="64355" bIns="32178"/>
          <a:lstStyle/>
          <a:p>
            <a:endParaRPr lang="pt-BR"/>
          </a:p>
        </p:txBody>
      </p:sp>
      <p:sp>
        <p:nvSpPr>
          <p:cNvPr id="43" name="Line 23">
            <a:extLst>
              <a:ext uri="{FF2B5EF4-FFF2-40B4-BE49-F238E27FC236}">
                <a16:creationId xmlns:a16="http://schemas.microsoft.com/office/drawing/2014/main" id="{E3C78D41-6E61-4960-8F91-6B6999276B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6859" y="5420345"/>
            <a:ext cx="10795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355" tIns="32178" rIns="64355" bIns="32178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23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1443483A-1971-4D87-9314-CFAD42D9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Aplicações do Map-Reduce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2867D5F5-87AD-4163-9DF9-242C211B6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GREP distribuído</a:t>
            </a:r>
          </a:p>
          <a:p>
            <a:endParaRPr lang="pt-BR" altLang="pt-BR" dirty="0"/>
          </a:p>
          <a:p>
            <a:pPr lvl="1"/>
            <a:r>
              <a:rPr lang="pt-BR" altLang="pt-BR" dirty="0"/>
              <a:t>Entrada: um grande conjunto de arquivos</a:t>
            </a:r>
          </a:p>
          <a:p>
            <a:pPr lvl="1"/>
            <a:r>
              <a:rPr lang="pt-BR" altLang="pt-BR" dirty="0"/>
              <a:t>Saída: linhas que casam um padrão</a:t>
            </a:r>
          </a:p>
          <a:p>
            <a:pPr lvl="1"/>
            <a:r>
              <a:rPr lang="pt-BR" altLang="pt-BR" dirty="0"/>
              <a:t>Map – emite a linha se ela casa com o padrão fornecido</a:t>
            </a:r>
          </a:p>
          <a:p>
            <a:pPr lvl="1"/>
            <a:r>
              <a:rPr lang="pt-BR" altLang="pt-BR" dirty="0" err="1"/>
              <a:t>Reduce</a:t>
            </a:r>
            <a:r>
              <a:rPr lang="pt-BR" altLang="pt-BR" dirty="0"/>
              <a:t> – Copia a linha intermediária para a saída padrão</a:t>
            </a:r>
          </a:p>
          <a:p>
            <a:pPr lvl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546404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1443483A-1971-4D87-9314-CFAD42D9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Aplicações do Map-Reduce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2867D5F5-87AD-4163-9DF9-242C211B6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Grafo de links web reverso</a:t>
            </a:r>
          </a:p>
          <a:p>
            <a:endParaRPr lang="pt-BR" altLang="pt-BR" dirty="0"/>
          </a:p>
          <a:p>
            <a:pPr lvl="1"/>
            <a:r>
              <a:rPr lang="pt-BR" altLang="pt-BR" dirty="0"/>
              <a:t>Entrada: grafo web: </a:t>
            </a:r>
            <a:r>
              <a:rPr lang="pt-BR" altLang="pt-BR" dirty="0" err="1"/>
              <a:t>tuplas</a:t>
            </a:r>
            <a:r>
              <a:rPr lang="pt-BR" altLang="pt-BR" dirty="0"/>
              <a:t> (a, b) onde (pag. a </a:t>
            </a:r>
            <a:r>
              <a:rPr lang="pt-BR" altLang="pt-BR" dirty="0">
                <a:sym typeface="Wingdings" panose="05000000000000000000" pitchFamily="2" charset="2"/>
              </a:rPr>
              <a:t> pag. b)</a:t>
            </a:r>
          </a:p>
          <a:p>
            <a:pPr lvl="1"/>
            <a:r>
              <a:rPr lang="pt-BR" altLang="pt-BR" dirty="0">
                <a:sym typeface="Wingdings" panose="05000000000000000000" pitchFamily="2" charset="2"/>
              </a:rPr>
              <a:t>Saída: para cada página, a lista de páginas que possuem link para ela.</a:t>
            </a:r>
          </a:p>
          <a:p>
            <a:pPr lvl="1"/>
            <a:r>
              <a:rPr lang="pt-BR" altLang="pt-BR" dirty="0">
                <a:sym typeface="Wingdings" panose="05000000000000000000" pitchFamily="2" charset="2"/>
              </a:rPr>
              <a:t>Map – processa o log web para cada entrada &lt;origem, destino&gt;, retorna &lt;destino, origem&gt;</a:t>
            </a:r>
          </a:p>
          <a:p>
            <a:pPr lvl="1"/>
            <a:r>
              <a:rPr lang="pt-BR" altLang="pt-BR" dirty="0" err="1">
                <a:sym typeface="Wingdings" panose="05000000000000000000" pitchFamily="2" charset="2"/>
              </a:rPr>
              <a:t>Reduce</a:t>
            </a:r>
            <a:r>
              <a:rPr lang="pt-BR" altLang="pt-BR" dirty="0">
                <a:sym typeface="Wingdings" panose="05000000000000000000" pitchFamily="2" charset="2"/>
              </a:rPr>
              <a:t> – emite &lt;destino, lista&lt;origens&gt;&gt;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9128279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Zip em Python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520112" cy="4895998"/>
          </a:xfrm>
        </p:spPr>
        <p:txBody>
          <a:bodyPr/>
          <a:lstStyle/>
          <a:p>
            <a:r>
              <a:rPr lang="pt-BR" altLang="pt-BR" sz="2400" dirty="0" err="1"/>
              <a:t>Constroi</a:t>
            </a:r>
            <a:r>
              <a:rPr lang="pt-BR" altLang="pt-BR" sz="2400" dirty="0"/>
              <a:t> um </a:t>
            </a:r>
            <a:r>
              <a:rPr lang="pt-BR" altLang="pt-BR" sz="2400" dirty="0" err="1"/>
              <a:t>iterator</a:t>
            </a:r>
            <a:r>
              <a:rPr lang="pt-BR" altLang="pt-BR" sz="2400" dirty="0"/>
              <a:t> que agrega elementos de </a:t>
            </a:r>
            <a:r>
              <a:rPr lang="pt-BR" altLang="pt-BR" sz="2400" dirty="0" err="1"/>
              <a:t>iterators</a:t>
            </a:r>
            <a:r>
              <a:rPr lang="pt-BR" altLang="pt-BR" sz="2400" dirty="0"/>
              <a:t>.</a:t>
            </a:r>
          </a:p>
          <a:p>
            <a:r>
              <a:rPr lang="pt-BR" altLang="pt-BR" sz="2400" dirty="0"/>
              <a:t>Zip combina duas listas em uma lista de pares.</a:t>
            </a:r>
          </a:p>
          <a:p>
            <a:pPr lvl="1">
              <a:spcBef>
                <a:spcPts val="0"/>
              </a:spcBef>
              <a:buFontTx/>
              <a:buNone/>
            </a:pPr>
            <a:endParaRPr lang="pt-BR" altLang="pt-BR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pt-BR" altLang="pt-B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altLang="pt-BR" sz="20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solidFill>
                  <a:srgbClr val="C00000"/>
                </a:solidFill>
                <a:latin typeface="Courier New" panose="02070309020205020404" pitchFamily="49" charset="0"/>
              </a:rPr>
              <a:t>zip</a:t>
            </a:r>
            <a:r>
              <a:rPr lang="pt-BR" altLang="pt-BR" sz="2000" dirty="0">
                <a:latin typeface="Courier New" panose="02070309020205020404" pitchFamily="49" charset="0"/>
              </a:rPr>
              <a:t>(*</a:t>
            </a:r>
            <a:r>
              <a:rPr lang="pt-BR" altLang="pt-BR" sz="2000" dirty="0" err="1">
                <a:latin typeface="Courier New" panose="02070309020205020404" pitchFamily="49" charset="0"/>
              </a:rPr>
              <a:t>iterables</a:t>
            </a:r>
            <a:r>
              <a:rPr lang="pt-BR" altLang="pt-BR" sz="2000" dirty="0">
                <a:latin typeface="Courier New" panose="02070309020205020404" pitchFamily="49" charset="0"/>
              </a:rPr>
              <a:t>): </a:t>
            </a:r>
            <a:r>
              <a:rPr lang="pt-BR" altLang="pt-BR" sz="2000" b="1" i="1" dirty="0">
                <a:solidFill>
                  <a:srgbClr val="4D4D4D"/>
                </a:solidFill>
                <a:latin typeface="Courier New" panose="02070309020205020404" pitchFamily="49" charset="0"/>
              </a:rPr>
              <a:t># zip('ABCD', '</a:t>
            </a:r>
            <a:r>
              <a:rPr lang="pt-BR" altLang="pt-BR" sz="2000" b="1" i="1" dirty="0" err="1">
                <a:solidFill>
                  <a:srgbClr val="4D4D4D"/>
                </a:solidFill>
                <a:latin typeface="Courier New" panose="02070309020205020404" pitchFamily="49" charset="0"/>
              </a:rPr>
              <a:t>xy</a:t>
            </a:r>
            <a:r>
              <a:rPr lang="pt-BR" altLang="pt-BR" sz="2000" b="1" i="1" dirty="0">
                <a:solidFill>
                  <a:srgbClr val="4D4D4D"/>
                </a:solidFill>
                <a:latin typeface="Courier New" panose="02070309020205020404" pitchFamily="49" charset="0"/>
              </a:rPr>
              <a:t>') --&gt; </a:t>
            </a:r>
            <a:r>
              <a:rPr lang="pt-BR" altLang="pt-BR" sz="2000" b="1" i="1" dirty="0" err="1">
                <a:solidFill>
                  <a:srgbClr val="4D4D4D"/>
                </a:solidFill>
                <a:latin typeface="Courier New" panose="02070309020205020404" pitchFamily="49" charset="0"/>
              </a:rPr>
              <a:t>Ax</a:t>
            </a:r>
            <a:r>
              <a:rPr lang="pt-BR" altLang="pt-BR" sz="2000" b="1" i="1" dirty="0">
                <a:solidFill>
                  <a:srgbClr val="4D4D4D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2000" b="1" i="1" dirty="0" err="1">
                <a:solidFill>
                  <a:srgbClr val="4D4D4D"/>
                </a:solidFill>
                <a:latin typeface="Courier New" panose="02070309020205020404" pitchFamily="49" charset="0"/>
              </a:rPr>
              <a:t>By</a:t>
            </a:r>
            <a:endParaRPr lang="pt-BR" altLang="pt-BR" sz="2000" b="1" i="1" dirty="0">
              <a:solidFill>
                <a:srgbClr val="4D4D4D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</a:t>
            </a:r>
            <a:r>
              <a:rPr lang="pt-BR" altLang="pt-BR" sz="2000" dirty="0" err="1">
                <a:latin typeface="Courier New" panose="02070309020205020404" pitchFamily="49" charset="0"/>
              </a:rPr>
              <a:t>sentinel</a:t>
            </a:r>
            <a:r>
              <a:rPr lang="pt-BR" altLang="pt-BR" sz="2000" dirty="0">
                <a:latin typeface="Courier New" panose="02070309020205020404" pitchFamily="49" charset="0"/>
              </a:rPr>
              <a:t> = </a:t>
            </a:r>
            <a:r>
              <a:rPr lang="pt-BR" altLang="pt-BR" sz="2000" dirty="0" err="1">
                <a:latin typeface="Courier New" panose="02070309020205020404" pitchFamily="49" charset="0"/>
              </a:rPr>
              <a:t>object</a:t>
            </a:r>
            <a:r>
              <a:rPr lang="pt-BR" altLang="pt-BR" sz="2000" dirty="0">
                <a:latin typeface="Courier New" panose="02070309020205020404" pitchFamily="49" charset="0"/>
              </a:rPr>
              <a:t>()</a:t>
            </a:r>
          </a:p>
          <a:p>
            <a:pPr>
              <a:buFontTx/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</a:t>
            </a:r>
            <a:r>
              <a:rPr lang="pt-BR" altLang="pt-BR" sz="2000" dirty="0" err="1">
                <a:latin typeface="Courier New" panose="02070309020205020404" pitchFamily="49" charset="0"/>
              </a:rPr>
              <a:t>iterators</a:t>
            </a:r>
            <a:r>
              <a:rPr lang="pt-BR" altLang="pt-BR" sz="2000" dirty="0">
                <a:latin typeface="Courier New" panose="02070309020205020404" pitchFamily="49" charset="0"/>
              </a:rPr>
              <a:t> = [</a:t>
            </a:r>
            <a:r>
              <a:rPr lang="pt-BR" altLang="pt-BR" sz="2400" dirty="0">
                <a:solidFill>
                  <a:srgbClr val="C00000"/>
                </a:solidFill>
                <a:latin typeface="Courier New" panose="02070309020205020404" pitchFamily="49" charset="0"/>
              </a:rPr>
              <a:t>iter</a:t>
            </a:r>
            <a:r>
              <a:rPr lang="pt-BR" altLang="pt-BR" sz="2000" dirty="0">
                <a:latin typeface="Courier New" panose="02070309020205020404" pitchFamily="49" charset="0"/>
              </a:rPr>
              <a:t>(it) </a:t>
            </a:r>
            <a:r>
              <a:rPr lang="pt-BR" alt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2000" dirty="0">
                <a:latin typeface="Courier New" panose="02070309020205020404" pitchFamily="49" charset="0"/>
              </a:rPr>
              <a:t> it </a:t>
            </a:r>
            <a:r>
              <a:rPr lang="pt-BR" alt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altLang="pt-BR" sz="2000" dirty="0">
                <a:latin typeface="Courier New" panose="02070309020205020404" pitchFamily="49" charset="0"/>
              </a:rPr>
              <a:t> </a:t>
            </a:r>
            <a:r>
              <a:rPr lang="pt-BR" altLang="pt-BR" sz="2000" dirty="0" err="1">
                <a:latin typeface="Courier New" panose="02070309020205020404" pitchFamily="49" charset="0"/>
              </a:rPr>
              <a:t>iterables</a:t>
            </a:r>
            <a:r>
              <a:rPr lang="pt-BR" altLang="pt-BR" sz="2000" dirty="0">
                <a:latin typeface="Courier New" panose="02070309020205020404" pitchFamily="49" charset="0"/>
              </a:rPr>
              <a:t>]</a:t>
            </a:r>
          </a:p>
          <a:p>
            <a:pPr>
              <a:buFontTx/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</a:t>
            </a:r>
            <a:r>
              <a:rPr lang="pt-BR" altLang="pt-B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2000" dirty="0">
                <a:latin typeface="Courier New" panose="02070309020205020404" pitchFamily="49" charset="0"/>
              </a:rPr>
              <a:t> </a:t>
            </a:r>
            <a:r>
              <a:rPr lang="pt-BR" altLang="pt-BR" sz="2000" dirty="0" err="1">
                <a:latin typeface="Courier New" panose="02070309020205020404" pitchFamily="49" charset="0"/>
              </a:rPr>
              <a:t>iterators</a:t>
            </a:r>
            <a:r>
              <a:rPr lang="pt-BR" altLang="pt-BR" sz="2000" dirty="0">
                <a:latin typeface="Courier New" panose="02070309020205020404" pitchFamily="49" charset="0"/>
              </a:rPr>
              <a:t>:</a:t>
            </a:r>
          </a:p>
          <a:p>
            <a:pPr>
              <a:buFontTx/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  </a:t>
            </a:r>
            <a:r>
              <a:rPr lang="pt-BR" altLang="pt-BR" sz="2000" dirty="0" err="1">
                <a:latin typeface="Courier New" panose="02070309020205020404" pitchFamily="49" charset="0"/>
              </a:rPr>
              <a:t>result</a:t>
            </a:r>
            <a:r>
              <a:rPr lang="pt-BR" altLang="pt-BR" sz="2000" dirty="0">
                <a:latin typeface="Courier New" panose="02070309020205020404" pitchFamily="49" charset="0"/>
              </a:rPr>
              <a:t> = []</a:t>
            </a:r>
          </a:p>
          <a:p>
            <a:pPr>
              <a:buFontTx/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  </a:t>
            </a:r>
            <a:r>
              <a:rPr lang="pt-BR" alt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2000" dirty="0">
                <a:latin typeface="Courier New" panose="02070309020205020404" pitchFamily="49" charset="0"/>
              </a:rPr>
              <a:t> it </a:t>
            </a:r>
            <a:r>
              <a:rPr lang="pt-BR" alt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altLang="pt-BR" sz="2000" dirty="0">
                <a:latin typeface="Courier New" panose="02070309020205020404" pitchFamily="49" charset="0"/>
              </a:rPr>
              <a:t> </a:t>
            </a:r>
            <a:r>
              <a:rPr lang="pt-BR" altLang="pt-BR" sz="2000" dirty="0" err="1">
                <a:latin typeface="Courier New" panose="02070309020205020404" pitchFamily="49" charset="0"/>
              </a:rPr>
              <a:t>iterators</a:t>
            </a:r>
            <a:r>
              <a:rPr lang="pt-BR" altLang="pt-BR" sz="2000" dirty="0">
                <a:latin typeface="Courier New" panose="02070309020205020404" pitchFamily="49" charset="0"/>
              </a:rPr>
              <a:t>:</a:t>
            </a:r>
          </a:p>
          <a:p>
            <a:pPr>
              <a:buFontTx/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      </a:t>
            </a:r>
            <a:r>
              <a:rPr lang="pt-BR" altLang="pt-BR" sz="2000" dirty="0" err="1">
                <a:latin typeface="Courier New" panose="02070309020205020404" pitchFamily="49" charset="0"/>
              </a:rPr>
              <a:t>elem</a:t>
            </a:r>
            <a:r>
              <a:rPr lang="pt-BR" altLang="pt-BR" sz="2000" dirty="0">
                <a:latin typeface="Courier New" panose="02070309020205020404" pitchFamily="49" charset="0"/>
              </a:rPr>
              <a:t> = </a:t>
            </a:r>
            <a:r>
              <a:rPr lang="pt-BR" altLang="pt-BR" sz="2000" dirty="0" err="1">
                <a:latin typeface="Courier New" panose="02070309020205020404" pitchFamily="49" charset="0"/>
              </a:rPr>
              <a:t>next</a:t>
            </a:r>
            <a:r>
              <a:rPr lang="pt-BR" altLang="pt-BR" sz="2000" dirty="0">
                <a:latin typeface="Courier New" panose="02070309020205020404" pitchFamily="49" charset="0"/>
              </a:rPr>
              <a:t>(it, </a:t>
            </a:r>
            <a:r>
              <a:rPr lang="pt-BR" altLang="pt-BR" sz="2000" dirty="0" err="1">
                <a:latin typeface="Courier New" panose="02070309020205020404" pitchFamily="49" charset="0"/>
              </a:rPr>
              <a:t>sentinel</a:t>
            </a:r>
            <a:r>
              <a:rPr lang="pt-BR" altLang="pt-BR" sz="2000" dirty="0">
                <a:latin typeface="Courier New" panose="02070309020205020404" pitchFamily="49" charset="0"/>
              </a:rPr>
              <a:t>)</a:t>
            </a:r>
          </a:p>
          <a:p>
            <a:pPr>
              <a:buFontTx/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      </a:t>
            </a:r>
            <a:r>
              <a:rPr lang="pt-BR" altLang="pt-B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2000" dirty="0">
                <a:latin typeface="Courier New" panose="02070309020205020404" pitchFamily="49" charset="0"/>
              </a:rPr>
              <a:t> </a:t>
            </a:r>
            <a:r>
              <a:rPr lang="pt-BR" altLang="pt-BR" sz="2000" dirty="0" err="1">
                <a:latin typeface="Courier New" panose="02070309020205020404" pitchFamily="49" charset="0"/>
              </a:rPr>
              <a:t>elem</a:t>
            </a:r>
            <a:r>
              <a:rPr lang="pt-BR" altLang="pt-BR" sz="2000" dirty="0">
                <a:latin typeface="Courier New" panose="02070309020205020404" pitchFamily="49" charset="0"/>
              </a:rPr>
              <a:t> </a:t>
            </a:r>
            <a:r>
              <a:rPr lang="pt-BR" altLang="pt-B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BR" altLang="pt-BR" sz="2000" dirty="0">
                <a:latin typeface="Courier New" panose="02070309020205020404" pitchFamily="49" charset="0"/>
              </a:rPr>
              <a:t> </a:t>
            </a:r>
            <a:r>
              <a:rPr lang="pt-BR" altLang="pt-BR" sz="2000" dirty="0" err="1">
                <a:latin typeface="Courier New" panose="02070309020205020404" pitchFamily="49" charset="0"/>
              </a:rPr>
              <a:t>sentinel</a:t>
            </a:r>
            <a:r>
              <a:rPr lang="pt-BR" altLang="pt-BR" sz="2000" dirty="0">
                <a:latin typeface="Courier New" panose="02070309020205020404" pitchFamily="49" charset="0"/>
              </a:rPr>
              <a:t>:</a:t>
            </a:r>
          </a:p>
          <a:p>
            <a:pPr>
              <a:buFontTx/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          </a:t>
            </a:r>
            <a:r>
              <a:rPr lang="pt-BR" altLang="pt-B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2000" dirty="0">
                <a:latin typeface="Courier New" panose="02070309020205020404" pitchFamily="49" charset="0"/>
              </a:rPr>
              <a:t> </a:t>
            </a:r>
            <a:r>
              <a:rPr lang="pt-BR" altLang="pt-BR" sz="2000" dirty="0" err="1">
                <a:latin typeface="Courier New" panose="02070309020205020404" pitchFamily="49" charset="0"/>
              </a:rPr>
              <a:t>result.append</a:t>
            </a:r>
            <a:r>
              <a:rPr lang="pt-BR" altLang="pt-BR" sz="2000" dirty="0">
                <a:latin typeface="Courier New" panose="02070309020205020404" pitchFamily="49" charset="0"/>
              </a:rPr>
              <a:t>(</a:t>
            </a:r>
            <a:r>
              <a:rPr lang="pt-BR" altLang="pt-BR" sz="2000" dirty="0" err="1">
                <a:latin typeface="Courier New" panose="02070309020205020404" pitchFamily="49" charset="0"/>
              </a:rPr>
              <a:t>elem</a:t>
            </a:r>
            <a:r>
              <a:rPr lang="pt-BR" altLang="pt-BR" sz="2000" dirty="0">
                <a:latin typeface="Courier New" panose="02070309020205020404" pitchFamily="49" charset="0"/>
              </a:rPr>
              <a:t>)</a:t>
            </a:r>
          </a:p>
          <a:p>
            <a:pPr>
              <a:buFontTx/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  </a:t>
            </a:r>
            <a:r>
              <a:rPr lang="pt-BR" altLang="pt-B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pt-BR" altLang="pt-BR" sz="2000" dirty="0">
                <a:latin typeface="Courier New" panose="02070309020205020404" pitchFamily="49" charset="0"/>
              </a:rPr>
              <a:t> </a:t>
            </a:r>
            <a:r>
              <a:rPr lang="pt-BR" altLang="pt-BR" sz="2000" dirty="0" err="1">
                <a:latin typeface="Courier New" panose="02070309020205020404" pitchFamily="49" charset="0"/>
              </a:rPr>
              <a:t>tuple</a:t>
            </a:r>
            <a:r>
              <a:rPr lang="pt-BR" altLang="pt-BR" sz="2000" dirty="0">
                <a:latin typeface="Courier New" panose="02070309020205020404" pitchFamily="49" charset="0"/>
              </a:rPr>
              <a:t>(</a:t>
            </a:r>
            <a:r>
              <a:rPr lang="pt-BR" altLang="pt-BR" sz="2000" dirty="0" err="1">
                <a:latin typeface="Courier New" panose="02070309020205020404" pitchFamily="49" charset="0"/>
              </a:rPr>
              <a:t>result</a:t>
            </a:r>
            <a:r>
              <a:rPr lang="pt-BR" altLang="pt-BR" sz="2000" dirty="0"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388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2131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Zip em Python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s-ES" altLang="pt-BR" sz="2400" dirty="0">
                <a:latin typeface="Courier New" panose="02070309020205020404" pitchFamily="49" charset="0"/>
              </a:rPr>
              <a:t>x = [1, 2, 3]</a:t>
            </a:r>
          </a:p>
          <a:p>
            <a:pPr>
              <a:buFontTx/>
              <a:buNone/>
            </a:pPr>
            <a:r>
              <a:rPr lang="es-ES" altLang="pt-BR" sz="2400" dirty="0">
                <a:latin typeface="Courier New" panose="02070309020205020404" pitchFamily="49" charset="0"/>
              </a:rPr>
              <a:t>y = [4, 5, 6]</a:t>
            </a:r>
          </a:p>
          <a:p>
            <a:pPr>
              <a:buFontTx/>
              <a:buNone/>
            </a:pPr>
            <a:r>
              <a:rPr lang="es-ES" altLang="pt-BR" sz="2400" dirty="0" err="1">
                <a:latin typeface="Courier New" panose="02070309020205020404" pitchFamily="49" charset="0"/>
              </a:rPr>
              <a:t>zipped</a:t>
            </a:r>
            <a:r>
              <a:rPr lang="es-ES" altLang="pt-BR" sz="2400" dirty="0">
                <a:latin typeface="Courier New" panose="02070309020205020404" pitchFamily="49" charset="0"/>
              </a:rPr>
              <a:t> = [*</a:t>
            </a:r>
            <a:r>
              <a:rPr lang="es-ES" altLang="pt-BR" sz="2400" dirty="0">
                <a:solidFill>
                  <a:srgbClr val="C00000"/>
                </a:solidFill>
                <a:latin typeface="Courier New" panose="02070309020205020404" pitchFamily="49" charset="0"/>
              </a:rPr>
              <a:t>zip</a:t>
            </a:r>
            <a:r>
              <a:rPr lang="es-ES" altLang="pt-BR" sz="2400" dirty="0">
                <a:latin typeface="Courier New" panose="02070309020205020404" pitchFamily="49" charset="0"/>
              </a:rPr>
              <a:t>(x, y)]</a:t>
            </a:r>
          </a:p>
          <a:p>
            <a:pPr>
              <a:buFontTx/>
              <a:buNone/>
            </a:pPr>
            <a:r>
              <a:rPr lang="pt-BR" altLang="pt-BR" sz="2400" b="1" i="1" dirty="0">
                <a:solidFill>
                  <a:srgbClr val="4D4D4D"/>
                </a:solidFill>
                <a:latin typeface="Courier New" panose="02070309020205020404" pitchFamily="49" charset="0"/>
              </a:rPr>
              <a:t># [(1, 4), (2, 5), (3, 6)]</a:t>
            </a:r>
          </a:p>
          <a:p>
            <a:pPr>
              <a:buFontTx/>
              <a:buNone/>
            </a:pPr>
            <a:endParaRPr lang="pt-BR" altLang="pt-BR" sz="24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x2, y2 = </a:t>
            </a:r>
            <a:r>
              <a:rPr lang="pt-BR" altLang="pt-BR" sz="2400" dirty="0">
                <a:solidFill>
                  <a:srgbClr val="C00000"/>
                </a:solidFill>
                <a:latin typeface="Courier New" panose="02070309020205020404" pitchFamily="49" charset="0"/>
              </a:rPr>
              <a:t>zip</a:t>
            </a:r>
            <a:r>
              <a:rPr lang="pt-BR" altLang="pt-BR" sz="2400" dirty="0">
                <a:latin typeface="Courier New" panose="02070309020205020404" pitchFamily="49" charset="0"/>
              </a:rPr>
              <a:t>(*</a:t>
            </a:r>
            <a:r>
              <a:rPr lang="pt-BR" altLang="pt-BR" sz="2400" dirty="0">
                <a:solidFill>
                  <a:srgbClr val="C00000"/>
                </a:solidFill>
                <a:latin typeface="Courier New" panose="02070309020205020404" pitchFamily="49" charset="0"/>
              </a:rPr>
              <a:t>zip</a:t>
            </a:r>
            <a:r>
              <a:rPr lang="pt-BR" altLang="pt-BR" sz="2400" dirty="0">
                <a:latin typeface="Courier New" panose="02070309020205020404" pitchFamily="49" charset="0"/>
              </a:rPr>
              <a:t>(x, y))</a:t>
            </a:r>
          </a:p>
          <a:p>
            <a:pPr>
              <a:buFontTx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x == </a:t>
            </a:r>
            <a:r>
              <a:rPr lang="pt-BR" altLang="pt-BR" sz="2400" dirty="0" err="1">
                <a:solidFill>
                  <a:srgbClr val="C00000"/>
                </a:solidFill>
                <a:latin typeface="Courier New" panose="02070309020205020404" pitchFamily="49" charset="0"/>
              </a:rPr>
              <a:t>list</a:t>
            </a:r>
            <a:r>
              <a:rPr lang="pt-BR" altLang="pt-BR" sz="2400" dirty="0">
                <a:latin typeface="Courier New" panose="02070309020205020404" pitchFamily="49" charset="0"/>
              </a:rPr>
              <a:t>(x2) </a:t>
            </a: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and</a:t>
            </a:r>
            <a:r>
              <a:rPr lang="pt-BR" altLang="pt-BR" sz="2400" dirty="0">
                <a:latin typeface="Courier New" panose="02070309020205020404" pitchFamily="49" charset="0"/>
              </a:rPr>
              <a:t> y == </a:t>
            </a:r>
            <a:r>
              <a:rPr lang="pt-BR" altLang="pt-BR" sz="2400" dirty="0" err="1">
                <a:solidFill>
                  <a:srgbClr val="C00000"/>
                </a:solidFill>
                <a:latin typeface="Courier New" panose="02070309020205020404" pitchFamily="49" charset="0"/>
              </a:rPr>
              <a:t>list</a:t>
            </a:r>
            <a:r>
              <a:rPr lang="pt-BR" altLang="pt-BR" sz="2400" dirty="0">
                <a:latin typeface="Courier New" panose="02070309020205020404" pitchFamily="49" charset="0"/>
              </a:rPr>
              <a:t>(y2)</a:t>
            </a:r>
          </a:p>
          <a:p>
            <a:pPr>
              <a:buFontTx/>
              <a:buNone/>
            </a:pPr>
            <a:r>
              <a:rPr lang="pt-BR" altLang="pt-BR" sz="2400" b="1" i="1" dirty="0">
                <a:latin typeface="Courier New" panose="02070309020205020404" pitchFamily="49" charset="0"/>
              </a:rPr>
              <a:t># </a:t>
            </a:r>
            <a:r>
              <a:rPr lang="pt-BR" altLang="pt-BR" sz="2400" b="1" i="1" dirty="0" err="1">
                <a:latin typeface="Courier New" panose="02070309020205020404" pitchFamily="49" charset="0"/>
              </a:rPr>
              <a:t>True</a:t>
            </a:r>
            <a:endParaRPr lang="pt-BR" altLang="pt-BR" sz="2400" b="1" i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0120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83D8D-855D-4914-B840-4479EE1C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parcial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B60BEC-B29D-43A6-8FED-03661048A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557338"/>
            <a:ext cx="8520112" cy="4751387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</a:rPr>
              <a:t>Motivação</a:t>
            </a:r>
            <a:r>
              <a:rPr lang="pt-BR" dirty="0"/>
              <a:t>: adição (+) recebe 2 </a:t>
            </a:r>
            <a:r>
              <a:rPr lang="pt-BR" dirty="0" err="1"/>
              <a:t>args</a:t>
            </a:r>
            <a:r>
              <a:rPr lang="pt-BR" dirty="0"/>
              <a:t> (op1 + op2)</a:t>
            </a:r>
          </a:p>
          <a:p>
            <a:r>
              <a:rPr lang="pt-BR" dirty="0"/>
              <a:t>E se fornecermos apenas um argumento?</a:t>
            </a:r>
          </a:p>
          <a:p>
            <a:r>
              <a:rPr lang="pt-BR" dirty="0"/>
              <a:t>Como computar (1 + ?)?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</a:rPr>
              <a:t>Solução</a:t>
            </a:r>
            <a:r>
              <a:rPr lang="pt-BR" dirty="0"/>
              <a:t>: pode ser tratado como uma função de um argumento.</a:t>
            </a:r>
          </a:p>
        </p:txBody>
      </p:sp>
    </p:spTree>
    <p:extLst>
      <p:ext uri="{BB962C8B-B14F-4D97-AF65-F5344CB8AC3E}">
        <p14:creationId xmlns:p14="http://schemas.microsoft.com/office/powerpoint/2010/main" val="39641671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83D8D-855D-4914-B840-4479EE1C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Aplicação parcial: </a:t>
            </a:r>
            <a:br>
              <a:rPr lang="pt-BR" sz="3600" dirty="0"/>
            </a:br>
            <a:r>
              <a:rPr lang="pt-BR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pt-BR" sz="3600" dirty="0"/>
              <a:t> como função de </a:t>
            </a:r>
            <a:r>
              <a:rPr lang="pt-B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soma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B60BEC-B29D-43A6-8FED-03661048A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557338"/>
            <a:ext cx="8520112" cy="4751387"/>
          </a:xfrm>
        </p:spPr>
        <p:txBody>
          <a:bodyPr/>
          <a:lstStyle/>
          <a:p>
            <a:pPr marL="0" indent="0">
              <a:buNone/>
            </a:pPr>
            <a:r>
              <a:rPr 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2400" dirty="0">
                <a:latin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</a:rPr>
              <a:t>functools</a:t>
            </a:r>
            <a:r>
              <a:rPr lang="pt-BR" sz="2400" dirty="0">
                <a:latin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400" dirty="0">
                <a:latin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</a:rPr>
              <a:t>partial</a:t>
            </a:r>
            <a:endParaRPr lang="pt-BR" sz="2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pt-BR" sz="2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2400" dirty="0">
                <a:latin typeface="Courier New" panose="02070309020205020404" pitchFamily="49" charset="0"/>
              </a:rPr>
              <a:t> soma(a, b):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</a:rPr>
              <a:t>    </a:t>
            </a:r>
            <a:r>
              <a:rPr 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400" dirty="0">
                <a:latin typeface="Courier New" panose="02070309020205020404" pitchFamily="49" charset="0"/>
              </a:rPr>
              <a:t> a + b</a:t>
            </a:r>
          </a:p>
          <a:p>
            <a:pPr marL="0" indent="0">
              <a:buNone/>
            </a:pPr>
            <a:endParaRPr lang="pt-BR" sz="2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</a:rPr>
              <a:t>inc</a:t>
            </a:r>
            <a:r>
              <a:rPr lang="en-US" sz="2400" dirty="0">
                <a:latin typeface="Courier New" panose="02070309020205020404" pitchFamily="49" charset="0"/>
              </a:rPr>
              <a:t>(x):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-US" sz="2400" dirty="0">
                <a:latin typeface="Courier New" panose="02070309020205020404" pitchFamily="49" charset="0"/>
              </a:rPr>
              <a:t> soma(1, x)</a:t>
            </a:r>
            <a:endParaRPr lang="pt-BR" sz="2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pt-BR" sz="2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dirty="0" err="1">
                <a:latin typeface="Courier New" panose="02070309020205020404" pitchFamily="49" charset="0"/>
              </a:rPr>
              <a:t>inc</a:t>
            </a:r>
            <a:r>
              <a:rPr lang="pt-BR" sz="2400" dirty="0">
                <a:latin typeface="Courier New" panose="02070309020205020404" pitchFamily="49" charset="0"/>
              </a:rPr>
              <a:t>(4) </a:t>
            </a:r>
            <a:r>
              <a:rPr lang="pt-BR" sz="2400" b="1" i="1" dirty="0">
                <a:solidFill>
                  <a:srgbClr val="4D4D4D"/>
                </a:solidFill>
                <a:latin typeface="Courier New" panose="02070309020205020404" pitchFamily="49" charset="0"/>
              </a:rPr>
              <a:t># 5</a:t>
            </a:r>
          </a:p>
        </p:txBody>
      </p:sp>
    </p:spTree>
    <p:extLst>
      <p:ext uri="{BB962C8B-B14F-4D97-AF65-F5344CB8AC3E}">
        <p14:creationId xmlns:p14="http://schemas.microsoft.com/office/powerpoint/2010/main" val="8187481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83D8D-855D-4914-B840-4479EE1C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parcial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B60BEC-B29D-43A6-8FED-03661048A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557338"/>
            <a:ext cx="8520112" cy="4751387"/>
          </a:xfrm>
        </p:spPr>
        <p:txBody>
          <a:bodyPr/>
          <a:lstStyle/>
          <a:p>
            <a:pPr marL="0" indent="0">
              <a:buNone/>
            </a:pPr>
            <a:r>
              <a:rPr 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2400" dirty="0">
                <a:latin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</a:rPr>
              <a:t>functools</a:t>
            </a:r>
            <a:r>
              <a:rPr lang="pt-BR" sz="2400" dirty="0">
                <a:latin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400" dirty="0">
                <a:latin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</a:rPr>
              <a:t>partial</a:t>
            </a:r>
            <a:endParaRPr lang="pt-BR" sz="2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pt-BR" sz="2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2400" dirty="0">
                <a:latin typeface="Courier New" panose="02070309020205020404" pitchFamily="49" charset="0"/>
              </a:rPr>
              <a:t> multiplica(a, b):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</a:rPr>
              <a:t>    </a:t>
            </a:r>
            <a:r>
              <a:rPr 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400" dirty="0">
                <a:latin typeface="Courier New" panose="02070309020205020404" pitchFamily="49" charset="0"/>
              </a:rPr>
              <a:t> a * b</a:t>
            </a:r>
          </a:p>
          <a:p>
            <a:pPr marL="0" indent="0">
              <a:buNone/>
            </a:pPr>
            <a:endParaRPr lang="pt-BR" sz="2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</a:rPr>
              <a:t>dobro =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</a:t>
            </a:r>
            <a:r>
              <a:rPr lang="en-US" sz="2400" dirty="0"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</a:rPr>
              <a:t>multiplica</a:t>
            </a:r>
            <a:r>
              <a:rPr lang="en-US" sz="2400" dirty="0">
                <a:latin typeface="Courier New" panose="02070309020205020404" pitchFamily="49" charset="0"/>
              </a:rPr>
              <a:t>, 2)</a:t>
            </a:r>
            <a:endParaRPr lang="pt-BR" sz="2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pt-BR" sz="2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</a:rPr>
              <a:t>dobro(4) </a:t>
            </a:r>
            <a:r>
              <a:rPr lang="pt-BR" sz="2400" b="1" i="1" dirty="0">
                <a:solidFill>
                  <a:srgbClr val="4D4D4D"/>
                </a:solidFill>
                <a:latin typeface="Courier New" panose="02070309020205020404" pitchFamily="49" charset="0"/>
              </a:rPr>
              <a:t># 8</a:t>
            </a:r>
          </a:p>
        </p:txBody>
      </p:sp>
    </p:spTree>
    <p:extLst>
      <p:ext uri="{BB962C8B-B14F-4D97-AF65-F5344CB8AC3E}">
        <p14:creationId xmlns:p14="http://schemas.microsoft.com/office/powerpoint/2010/main" val="19345347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83D8D-855D-4914-B840-4479EE1C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parcial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B60BEC-B29D-43A6-8FED-03661048A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557338"/>
            <a:ext cx="8520112" cy="4751387"/>
          </a:xfrm>
        </p:spPr>
        <p:txBody>
          <a:bodyPr/>
          <a:lstStyle/>
          <a:p>
            <a:pPr marL="0" indent="0">
              <a:buNone/>
            </a:pPr>
            <a:r>
              <a:rPr 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2400" dirty="0">
                <a:latin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</a:rPr>
              <a:t>functools</a:t>
            </a:r>
            <a:r>
              <a:rPr lang="pt-BR" sz="2400" dirty="0">
                <a:latin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400" dirty="0">
                <a:latin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</a:rPr>
              <a:t>partial</a:t>
            </a:r>
            <a:endParaRPr lang="pt-BR" sz="2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pt-BR" sz="2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2400" dirty="0">
                <a:latin typeface="Courier New" panose="02070309020205020404" pitchFamily="49" charset="0"/>
              </a:rPr>
              <a:t> log(</a:t>
            </a:r>
            <a:r>
              <a:rPr lang="pt-BR" sz="2400" dirty="0" err="1">
                <a:latin typeface="Courier New" panose="02070309020205020404" pitchFamily="49" charset="0"/>
              </a:rPr>
              <a:t>nivel</a:t>
            </a:r>
            <a:r>
              <a:rPr lang="pt-BR" sz="2400" dirty="0">
                <a:latin typeface="Courier New" panose="02070309020205020404" pitchFamily="49" charset="0"/>
              </a:rPr>
              <a:t>, texto):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</a:rPr>
              <a:t>    </a:t>
            </a:r>
            <a:r>
              <a:rPr lang="pt-B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400" dirty="0">
                <a:solidFill>
                  <a:srgbClr val="00B050"/>
                </a:solidFill>
                <a:latin typeface="Courier New" panose="02070309020205020404" pitchFamily="49" charset="0"/>
              </a:rPr>
              <a:t>("[{</a:t>
            </a:r>
            <a:r>
              <a:rPr lang="pt-BR" sz="2400" dirty="0" err="1">
                <a:solidFill>
                  <a:srgbClr val="00B050"/>
                </a:solidFill>
                <a:latin typeface="Courier New" panose="02070309020205020404" pitchFamily="49" charset="0"/>
              </a:rPr>
              <a:t>nivel</a:t>
            </a:r>
            <a:r>
              <a:rPr lang="pt-BR" sz="2400" dirty="0">
                <a:solidFill>
                  <a:srgbClr val="00B050"/>
                </a:solidFill>
                <a:latin typeface="Courier New" panose="02070309020205020404" pitchFamily="49" charset="0"/>
              </a:rPr>
              <a:t>}]: {</a:t>
            </a:r>
            <a:r>
              <a:rPr lang="pt-BR" sz="2400" dirty="0" err="1">
                <a:solidFill>
                  <a:srgbClr val="00B050"/>
                </a:solidFill>
                <a:latin typeface="Courier New" panose="02070309020205020404" pitchFamily="49" charset="0"/>
              </a:rPr>
              <a:t>msg</a:t>
            </a:r>
            <a:r>
              <a:rPr lang="pt-BR" sz="2400" dirty="0">
                <a:solidFill>
                  <a:srgbClr val="00B050"/>
                </a:solidFill>
                <a:latin typeface="Courier New" panose="02070309020205020404" pitchFamily="49" charset="0"/>
              </a:rPr>
              <a:t>}"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</a:rPr>
              <a:t>           .</a:t>
            </a:r>
            <a:r>
              <a:rPr lang="pt-BR" sz="2400" dirty="0" err="1">
                <a:latin typeface="Courier New" panose="02070309020205020404" pitchFamily="49" charset="0"/>
              </a:rPr>
              <a:t>format</a:t>
            </a:r>
            <a:r>
              <a:rPr lang="pt-BR" sz="2400" dirty="0">
                <a:latin typeface="Courier New" panose="02070309020205020404" pitchFamily="49" charset="0"/>
              </a:rPr>
              <a:t>(</a:t>
            </a:r>
            <a:r>
              <a:rPr lang="pt-BR" sz="2400" dirty="0" err="1">
                <a:latin typeface="Courier New" panose="02070309020205020404" pitchFamily="49" charset="0"/>
              </a:rPr>
              <a:t>nivel</a:t>
            </a:r>
            <a:r>
              <a:rPr lang="pt-BR" sz="2400" dirty="0">
                <a:latin typeface="Courier New" panose="02070309020205020404" pitchFamily="49" charset="0"/>
              </a:rPr>
              <a:t>=</a:t>
            </a:r>
            <a:r>
              <a:rPr lang="pt-BR" sz="2400" dirty="0" err="1">
                <a:latin typeface="Courier New" panose="02070309020205020404" pitchFamily="49" charset="0"/>
              </a:rPr>
              <a:t>nivel</a:t>
            </a:r>
            <a:r>
              <a:rPr lang="pt-BR" sz="2400" dirty="0">
                <a:latin typeface="Courier New" panose="02070309020205020404" pitchFamily="49" charset="0"/>
              </a:rPr>
              <a:t>, </a:t>
            </a:r>
            <a:r>
              <a:rPr lang="pt-BR" sz="2400" dirty="0" err="1">
                <a:latin typeface="Courier New" panose="02070309020205020404" pitchFamily="49" charset="0"/>
              </a:rPr>
              <a:t>msg</a:t>
            </a:r>
            <a:r>
              <a:rPr lang="pt-BR" sz="2400" dirty="0">
                <a:latin typeface="Courier New" panose="02070309020205020404" pitchFamily="49" charset="0"/>
              </a:rPr>
              <a:t>=texto))	</a:t>
            </a:r>
          </a:p>
          <a:p>
            <a:pPr marL="0" indent="0">
              <a:buNone/>
            </a:pPr>
            <a:endParaRPr lang="pt-BR" sz="2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</a:rPr>
              <a:t>debug = </a:t>
            </a:r>
            <a:r>
              <a:rPr 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</a:t>
            </a:r>
            <a:r>
              <a:rPr lang="pt-BR" sz="2400" dirty="0">
                <a:latin typeface="Courier New" panose="02070309020205020404" pitchFamily="49" charset="0"/>
              </a:rPr>
              <a:t>(log, "debug")</a:t>
            </a:r>
          </a:p>
          <a:p>
            <a:pPr marL="0" indent="0">
              <a:buNone/>
            </a:pPr>
            <a:endParaRPr lang="pt-BR" sz="2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</a:rPr>
              <a:t>debug("Início da tarefa.")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</a:rPr>
              <a:t>debug("Continuação da tarefa")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</a:rPr>
              <a:t>debug("Tarefa encerrada. Resultado.")</a:t>
            </a:r>
          </a:p>
          <a:p>
            <a:pPr marL="0" indent="0">
              <a:buNone/>
            </a:pPr>
            <a:endParaRPr lang="pt-BR" sz="2400" b="1" i="1" dirty="0">
              <a:solidFill>
                <a:srgbClr val="4D4D4D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21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ym typeface="Symbol" pitchFamily="18" charset="2"/>
              </a:rPr>
              <a:t>Cálculo Lambda</a:t>
            </a:r>
            <a:endParaRPr lang="pt-BR" altLang="pt-BR" dirty="0"/>
          </a:p>
        </p:txBody>
      </p:sp>
      <p:sp>
        <p:nvSpPr>
          <p:cNvPr id="1136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Exemplo: avaliar essa expressão: </a:t>
            </a:r>
          </a:p>
          <a:p>
            <a:endParaRPr lang="pt-BR" altLang="pt-BR" dirty="0"/>
          </a:p>
          <a:p>
            <a:pPr lvl="1"/>
            <a:r>
              <a:rPr lang="pt-BR" altLang="pt-BR" dirty="0"/>
              <a:t>usando ordem aplicativa substitui (+ 2 3) por seu valor e, então, aplica redução beta:</a:t>
            </a:r>
          </a:p>
          <a:p>
            <a:pPr lvl="1"/>
            <a:endParaRPr lang="pt-BR" altLang="pt-BR" dirty="0"/>
          </a:p>
          <a:p>
            <a:pPr lvl="1"/>
            <a:endParaRPr lang="pt-BR" altLang="pt-BR" dirty="0"/>
          </a:p>
          <a:p>
            <a:pPr lvl="1"/>
            <a:r>
              <a:rPr lang="pt-BR" altLang="pt-BR" dirty="0"/>
              <a:t>usando ordem normal; aplica redução beta primeiro e depois avalia o parâmetro:</a:t>
            </a:r>
          </a:p>
          <a:p>
            <a:pPr lvl="1"/>
            <a:endParaRPr lang="pt-BR" altLang="pt-BR" dirty="0"/>
          </a:p>
          <a:p>
            <a:endParaRPr lang="pt-BR" altLang="pt-BR" dirty="0"/>
          </a:p>
        </p:txBody>
      </p:sp>
      <p:pic>
        <p:nvPicPr>
          <p:cNvPr id="1136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200" y="1661198"/>
            <a:ext cx="2226667" cy="374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70" y="3579758"/>
            <a:ext cx="65071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5301208"/>
            <a:ext cx="724693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2861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Crivo de </a:t>
            </a:r>
            <a:r>
              <a:rPr lang="pt-BR" dirty="0" err="1"/>
              <a:t>Eratóstenes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72816"/>
            <a:ext cx="6720747" cy="1440160"/>
          </a:xfrm>
        </p:spPr>
      </p:pic>
      <p:sp>
        <p:nvSpPr>
          <p:cNvPr id="6" name="CaixaDeTexto 5"/>
          <p:cNvSpPr txBox="1"/>
          <p:nvPr/>
        </p:nvSpPr>
        <p:spPr>
          <a:xfrm>
            <a:off x="323528" y="3356992"/>
            <a:ext cx="8280920" cy="34563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pt-BR" dirty="0"/>
              <a:t>Inicialmente, é gerada uma lista ordenada de todos os números naturais até o limite desejado. Em seguida suprime-se o número 1, uma vez que o número 2 é o menor número primo definido. A partir do número seguinte ao 2, remove-se todos os múltiplos de 2 da lista. Da lista resultante, pega-se o próximo número. Como o número 3 não foi cortado, então ele é primo. Em seguida, removemos da lista todos os múltiplos de 3. Seguimos o algoritmo acima recursivamente até alcançarmos o final da lista.</a:t>
            </a:r>
          </a:p>
        </p:txBody>
      </p:sp>
    </p:spTree>
    <p:extLst>
      <p:ext uri="{BB962C8B-B14F-4D97-AF65-F5344CB8AC3E}">
        <p14:creationId xmlns:p14="http://schemas.microsoft.com/office/powerpoint/2010/main" val="19535053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Sugestão de implementação em 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eratosthenes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vals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[DIM]) {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vals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[0]=0;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vals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[1]=0;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(i = 2; i &lt; DIM; i++)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vals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[i] = 1;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(i=2;i&lt;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DIM;i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vals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[i])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(j=i*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i;j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DIM;j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+=i)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vals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[j]=0;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3209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Crivo de Erastóstenes em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gen():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True: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islice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take(n,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Retorna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primeiros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elementos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um 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iteravel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 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islice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n))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932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Crivo de Erastóstenes em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gen():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any(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islice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(gen(),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n)):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take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[1, 2, 3, 5, 7, 11, 13, 17, 19, 23]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8376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Paradigma Funcional x Paradigma Imperativo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Linguagens imperativas são mais eficientes</a:t>
            </a:r>
          </a:p>
          <a:p>
            <a:pPr lvl="1"/>
            <a:r>
              <a:rPr lang="pt-BR" sz="2800" dirty="0"/>
              <a:t>Modelo computacional: von Neumann</a:t>
            </a:r>
          </a:p>
          <a:p>
            <a:pPr lvl="1"/>
            <a:r>
              <a:rPr lang="pt-BR" sz="2800" dirty="0"/>
              <a:t>Mesmo modelos das atuais arquiteturas de computadores</a:t>
            </a:r>
          </a:p>
          <a:p>
            <a:r>
              <a:rPr lang="pt-BR" dirty="0"/>
              <a:t>Linguagens funcionais possuem construções com um nível de abstração maior</a:t>
            </a:r>
          </a:p>
          <a:p>
            <a:pPr lvl="1"/>
            <a:r>
              <a:rPr lang="pt-BR" sz="2800" dirty="0"/>
              <a:t>Útil para prototipação</a:t>
            </a:r>
          </a:p>
          <a:p>
            <a:r>
              <a:rPr lang="pt-BR" dirty="0"/>
              <a:t>Linguagens funcionais  viabilizam provas formais de propriedades dos programas</a:t>
            </a:r>
          </a:p>
          <a:p>
            <a:pPr lvl="1">
              <a:buFontTx/>
              <a:buNone/>
            </a:pPr>
            <a:endParaRPr lang="pt-BR" sz="28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Prova de Propriedades de Programas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3200" dirty="0"/>
              <a:t>Exemplo de propriedade: </a:t>
            </a:r>
          </a:p>
          <a:p>
            <a:pPr lvl="1">
              <a:buFontTx/>
              <a:buNone/>
            </a:pPr>
            <a:r>
              <a:rPr lang="pt-BR" sz="2800" dirty="0" err="1"/>
              <a:t>totalVendas</a:t>
            </a:r>
            <a:r>
              <a:rPr lang="pt-BR" sz="2800" dirty="0"/>
              <a:t> n &lt;= (n+1) * </a:t>
            </a:r>
            <a:r>
              <a:rPr lang="pt-BR" sz="2800" dirty="0" err="1"/>
              <a:t>maxVendas</a:t>
            </a:r>
            <a:r>
              <a:rPr lang="pt-BR" sz="2800" dirty="0"/>
              <a:t> n</a:t>
            </a:r>
          </a:p>
          <a:p>
            <a:r>
              <a:rPr lang="pt-BR" sz="3200" dirty="0"/>
              <a:t>Prova informal: através de testes</a:t>
            </a:r>
          </a:p>
          <a:p>
            <a:pPr lvl="1"/>
            <a:r>
              <a:rPr lang="pt-BR" sz="2800" dirty="0"/>
              <a:t>Cobrem um número limitado de casos</a:t>
            </a:r>
          </a:p>
          <a:p>
            <a:r>
              <a:rPr lang="pt-BR" sz="3200" dirty="0"/>
              <a:t>Prova formal: matemática</a:t>
            </a:r>
          </a:p>
          <a:p>
            <a:pPr lvl="1"/>
            <a:r>
              <a:rPr lang="pt-BR" sz="2800" dirty="0"/>
              <a:t>Cobre todos as possíveis entradas</a:t>
            </a:r>
          </a:p>
          <a:p>
            <a:pPr lvl="1"/>
            <a:r>
              <a:rPr lang="pt-BR" sz="2800" dirty="0"/>
              <a:t>Em linguagens funcionais, são realizadas através de indução matemática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Não é funcional, mas possui algumas de suas propriedades.</a:t>
                </a:r>
              </a:p>
              <a:p>
                <a:r>
                  <a:rPr lang="pt-BR" dirty="0"/>
                  <a:t>Exemplo: Algoritmo de Euclides para o cálculo do máximo divisor comum: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𝑚𝑑𝑐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𝑠𝑒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𝑑𝑐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𝑚𝑜𝑑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𝑠𝑒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&gt;0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pPr marL="400050" lvl="1" indent="0">
                  <a:buNone/>
                </a:pPr>
                <a:r>
                  <a:rPr lang="pt-BR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def</a:t>
                </a:r>
                <a:r>
                  <a:rPr lang="pt-B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mdc(m, n):</a:t>
                </a:r>
              </a:p>
              <a:p>
                <a:pPr marL="400050" lvl="1" indent="0">
                  <a:buNone/>
                </a:pPr>
                <a:r>
                  <a:rPr lang="pt-B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pt-BR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pt-B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(m </a:t>
                </a:r>
                <a:r>
                  <a:rPr lang="pt-BR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pt-B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0):</a:t>
                </a:r>
              </a:p>
              <a:p>
                <a:pPr marL="400050" lvl="1" indent="0">
                  <a:buNone/>
                </a:pPr>
                <a:r>
                  <a:rPr lang="pt-B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lang="pt-BR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pt-B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n</a:t>
                </a:r>
              </a:p>
              <a:p>
                <a:pPr marL="400050" lvl="1" indent="0">
                  <a:buNone/>
                </a:pPr>
                <a:r>
                  <a:rPr lang="pt-B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pt-BR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  <a:r>
                  <a:rPr lang="pt-B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</a:p>
              <a:p>
                <a:pPr marL="400050" lvl="1" indent="0">
                  <a:buNone/>
                </a:pPr>
                <a:r>
                  <a:rPr lang="pt-B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lang="pt-BR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pt-B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mdc(n % m, m)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8" t="-1282" r="-715" b="-88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61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motivacional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Escrever apenas o que é alterado de um comando para outro.</a:t>
            </a:r>
          </a:p>
          <a:p>
            <a:pPr marL="400050" lvl="1" indent="0">
              <a:buNone/>
            </a:pPr>
            <a:endParaRPr lang="pt-BR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"Eu gostaria de macarrão."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"Eu gostaria de torta de maçã."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chef(comida):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"Eu gostaria de {0}."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(comida))</a:t>
            </a:r>
          </a:p>
          <a:p>
            <a:pPr marL="400050" lvl="1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3261749-DF67-4513-B6AF-3F5C004DB0C5}"/>
              </a:ext>
            </a:extLst>
          </p:cNvPr>
          <p:cNvSpPr/>
          <p:nvPr/>
        </p:nvSpPr>
        <p:spPr>
          <a:xfrm>
            <a:off x="-14477" y="6581001"/>
            <a:ext cx="5795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Adaptado de John R. Woodward. </a:t>
            </a:r>
            <a:r>
              <a:rPr lang="en-US" sz="1200" i="1" dirty="0"/>
              <a:t>Introduction to Functional Programming (Python)</a:t>
            </a:r>
            <a:endParaRPr lang="pt-BR" sz="1200" i="1" dirty="0"/>
          </a:p>
        </p:txBody>
      </p:sp>
    </p:spTree>
    <p:extLst>
      <p:ext uri="{BB962C8B-B14F-4D97-AF65-F5344CB8AC3E}">
        <p14:creationId xmlns:p14="http://schemas.microsoft.com/office/powerpoint/2010/main" val="235369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motivacional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Escrever apenas o que é alterado de um comando para outro.</a:t>
            </a:r>
          </a:p>
          <a:p>
            <a:endParaRPr lang="pt-BR" dirty="0"/>
          </a:p>
          <a:p>
            <a:pPr marL="400050" lvl="1" indent="0">
              <a:buNone/>
            </a:pPr>
            <a:r>
              <a:rPr 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"Pegar o peixe."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colocarNaPanela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"peixe"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colocarNaPanela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"agua"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None/>
            </a:pPr>
            <a:endParaRPr lang="pt-BR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"Pegar o frango."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misturar(</a:t>
            </a:r>
            <a:r>
              <a:rPr lang="pt-B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"frango"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misturar(</a:t>
            </a:r>
            <a:r>
              <a:rPr lang="pt-B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"coco"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853630"/>
      </p:ext>
    </p:extLst>
  </p:cSld>
  <p:clrMapOvr>
    <a:masterClrMapping/>
  </p:clrMapOvr>
</p:sld>
</file>

<file path=ppt/theme/theme1.xml><?xml version="1.0" encoding="utf-8"?>
<a:theme xmlns:a="http://schemas.openxmlformats.org/drawingml/2006/main" name="Inverso">
  <a:themeElements>
    <a:clrScheme name="Inverso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69696"/>
      </a:accent1>
      <a:accent2>
        <a:srgbClr val="EAEAEA"/>
      </a:accent2>
      <a:accent3>
        <a:srgbClr val="FFFFFF"/>
      </a:accent3>
      <a:accent4>
        <a:srgbClr val="000000"/>
      </a:accent4>
      <a:accent5>
        <a:srgbClr val="C9C9C9"/>
      </a:accent5>
      <a:accent6>
        <a:srgbClr val="D4D4D4"/>
      </a:accent6>
      <a:hlink>
        <a:srgbClr val="5F5F5F"/>
      </a:hlink>
      <a:folHlink>
        <a:srgbClr val="CBCBCB"/>
      </a:folHlink>
    </a:clrScheme>
    <a:fontScheme name="Inverso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nverso 1">
        <a:dk1>
          <a:srgbClr val="003300"/>
        </a:dk1>
        <a:lt1>
          <a:srgbClr val="FFFFFF"/>
        </a:lt1>
        <a:dk2>
          <a:srgbClr val="336600"/>
        </a:dk2>
        <a:lt2>
          <a:srgbClr val="FFCC66"/>
        </a:lt2>
        <a:accent1>
          <a:srgbClr val="996633"/>
        </a:accent1>
        <a:accent2>
          <a:srgbClr val="0099CC"/>
        </a:accent2>
        <a:accent3>
          <a:srgbClr val="ADB8AA"/>
        </a:accent3>
        <a:accent4>
          <a:srgbClr val="DADADA"/>
        </a:accent4>
        <a:accent5>
          <a:srgbClr val="CAB8AD"/>
        </a:accent5>
        <a:accent6>
          <a:srgbClr val="008AB9"/>
        </a:accent6>
        <a:hlink>
          <a:srgbClr val="FF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verso 2">
        <a:dk1>
          <a:srgbClr val="4D4D4D"/>
        </a:dk1>
        <a:lt1>
          <a:srgbClr val="D6EFD0"/>
        </a:lt1>
        <a:dk2>
          <a:srgbClr val="336699"/>
        </a:dk2>
        <a:lt2>
          <a:srgbClr val="65B5D1"/>
        </a:lt2>
        <a:accent1>
          <a:srgbClr val="9BB9C3"/>
        </a:accent1>
        <a:accent2>
          <a:srgbClr val="99CCFF"/>
        </a:accent2>
        <a:accent3>
          <a:srgbClr val="E8F6E4"/>
        </a:accent3>
        <a:accent4>
          <a:srgbClr val="404040"/>
        </a:accent4>
        <a:accent5>
          <a:srgbClr val="CBD9DE"/>
        </a:accent5>
        <a:accent6>
          <a:srgbClr val="8AB9E7"/>
        </a:accent6>
        <a:hlink>
          <a:srgbClr val="009999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verso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Office\Modelos\Estruturas de apresentação\INVERSO.POT</Template>
  <TotalTime>7247</TotalTime>
  <Pages>14</Pages>
  <Words>4486</Words>
  <Application>Microsoft Office PowerPoint</Application>
  <PresentationFormat>Papel Carta (216 x 279 mm)</PresentationFormat>
  <Paragraphs>644</Paragraphs>
  <Slides>65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65</vt:i4>
      </vt:variant>
    </vt:vector>
  </HeadingPairs>
  <TitlesOfParts>
    <vt:vector size="73" baseType="lpstr">
      <vt:lpstr>Times New Roman</vt:lpstr>
      <vt:lpstr>Cambria Math</vt:lpstr>
      <vt:lpstr>Monotype Sorts</vt:lpstr>
      <vt:lpstr>Wingdings</vt:lpstr>
      <vt:lpstr>Arial</vt:lpstr>
      <vt:lpstr>Calibri</vt:lpstr>
      <vt:lpstr>Courier New</vt:lpstr>
      <vt:lpstr>Inverso</vt:lpstr>
      <vt:lpstr>Programação Funcional</vt:lpstr>
      <vt:lpstr>Programas como funções</vt:lpstr>
      <vt:lpstr>Características das linguagens funcionais</vt:lpstr>
      <vt:lpstr>Benefícios dos programas sem estado (stateless)</vt:lpstr>
      <vt:lpstr>Cálculo Lambda</vt:lpstr>
      <vt:lpstr>Cálculo Lambda</vt:lpstr>
      <vt:lpstr>Python</vt:lpstr>
      <vt:lpstr>Exemplo motivacional</vt:lpstr>
      <vt:lpstr>Exemplo motivacional</vt:lpstr>
      <vt:lpstr>Exemplo motivacional: a abstração</vt:lpstr>
      <vt:lpstr>Conceitos Fundamentais</vt:lpstr>
      <vt:lpstr>Principais Linguagens Funcionais</vt:lpstr>
      <vt:lpstr>Principais Linguagens Funcionais</vt:lpstr>
      <vt:lpstr>Principais Aplicações</vt:lpstr>
      <vt:lpstr>Utilização industrial</vt:lpstr>
      <vt:lpstr>Funções de 1ª classe</vt:lpstr>
      <vt:lpstr>Operadores: forma funcional</vt:lpstr>
      <vt:lpstr>Closures</vt:lpstr>
      <vt:lpstr>Avaliação de ordem aplicativa</vt:lpstr>
      <vt:lpstr>Recursividade de cauda (tail recursion)</vt:lpstr>
      <vt:lpstr>Exemplo sem recursividade de cauda</vt:lpstr>
      <vt:lpstr>Exemplo com recursividade de cauda</vt:lpstr>
      <vt:lpstr>Exemplo com recursividade de cauda (tradução)</vt:lpstr>
      <vt:lpstr>Recursividade de cauda em Python</vt:lpstr>
      <vt:lpstr>Funções de ordem superior  (HOF – Higher Order Functions)</vt:lpstr>
      <vt:lpstr>Funções de ordem superior</vt:lpstr>
      <vt:lpstr>Funções de ordem superior: Composição</vt:lpstr>
      <vt:lpstr>Funções de ordem superior: Composição</vt:lpstr>
      <vt:lpstr>Funções de ordem superior</vt:lpstr>
      <vt:lpstr>Funções de ordem superior</vt:lpstr>
      <vt:lpstr>Funções de ordem superior</vt:lpstr>
      <vt:lpstr>Somatório</vt:lpstr>
      <vt:lpstr>Tipos em Python</vt:lpstr>
      <vt:lpstr>Tipos em Python: resultado</vt:lpstr>
      <vt:lpstr>Tipagem dinâmica</vt:lpstr>
      <vt:lpstr>Tipagem dinâmica</vt:lpstr>
      <vt:lpstr>Listas em Python</vt:lpstr>
      <vt:lpstr>Abrangência de listas em Python</vt:lpstr>
      <vt:lpstr>Abrangência de listas em Python</vt:lpstr>
      <vt:lpstr>Abrangência de listas em Python</vt:lpstr>
      <vt:lpstr>Abrangência de listas em Python</vt:lpstr>
      <vt:lpstr>Função de Ordem Superior: Apply-to-all (ou map)</vt:lpstr>
      <vt:lpstr>Map em Python</vt:lpstr>
      <vt:lpstr>Filter em Python</vt:lpstr>
      <vt:lpstr>Filter em Python</vt:lpstr>
      <vt:lpstr>Redução funcional filter e map</vt:lpstr>
      <vt:lpstr>Filter e Map e  Compreensão de listas</vt:lpstr>
      <vt:lpstr>Reduce</vt:lpstr>
      <vt:lpstr>Resumo: Map, Reduce, Filter</vt:lpstr>
      <vt:lpstr>Aplicações do Map-Reduce:  Conta Palavras</vt:lpstr>
      <vt:lpstr>Aplicações do Map-Reduce:  Conta Palavras</vt:lpstr>
      <vt:lpstr>Aplicações do Map-Reduce</vt:lpstr>
      <vt:lpstr>Aplicações do Map-Reduce</vt:lpstr>
      <vt:lpstr>Zip em Python</vt:lpstr>
      <vt:lpstr>Zip em Python</vt:lpstr>
      <vt:lpstr>Aplicação parcial</vt:lpstr>
      <vt:lpstr>Aplicação parcial:  inc como função de soma</vt:lpstr>
      <vt:lpstr>Aplicação parcial</vt:lpstr>
      <vt:lpstr>Aplicação parcial</vt:lpstr>
      <vt:lpstr>Crivo de Eratóstenes</vt:lpstr>
      <vt:lpstr>Sugestão de implementação em C</vt:lpstr>
      <vt:lpstr>Crivo de Erastóstenes em Python</vt:lpstr>
      <vt:lpstr>Crivo de Erastóstenes em Python</vt:lpstr>
      <vt:lpstr>Paradigma Funcional x Paradigma Imperativo</vt:lpstr>
      <vt:lpstr>Prova de Propriedades de Programas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funcional com Python</dc:title>
  <dc:subject>Programação Funcional com Python</dc:subject>
  <dc:creator>Hugo Bastos de Paula</dc:creator>
  <cp:keywords>Conceitos de Linguagens de Programação</cp:keywords>
  <cp:lastModifiedBy>Hugo Bastos de Paula</cp:lastModifiedBy>
  <cp:revision>261</cp:revision>
  <cp:lastPrinted>1999-11-10T14:01:14Z</cp:lastPrinted>
  <dcterms:created xsi:type="dcterms:W3CDTF">1996-03-11T12:15:24Z</dcterms:created>
  <dcterms:modified xsi:type="dcterms:W3CDTF">2021-06-22T13:48:39Z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3</vt:i4>
  </property>
  <property fmtid="{D5CDD505-2E9C-101B-9397-08002B2CF9AE}" pid="7" name="MailAddress">
    <vt:lpwstr>lcaa@dpi.ufv.br</vt:lpwstr>
  </property>
  <property fmtid="{D5CDD505-2E9C-101B-9397-08002B2CF9AE}" pid="8" name="HomePage">
    <vt:lpwstr>http://www.dpi.ufv.br/prof/luiz</vt:lpwstr>
  </property>
  <property fmtid="{D5CDD505-2E9C-101B-9397-08002B2CF9AE}" pid="9" name="Other">
    <vt:lpwstr>Sala DPI105</vt:lpwstr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16777215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C:\WINNT\Profiles\lcaa\Pessoal\trabalho\inf110\web</vt:lpwstr>
  </property>
</Properties>
</file>