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4" r:id="rId1"/>
  </p:sldMasterIdLst>
  <p:sldIdLst>
    <p:sldId id="261" r:id="rId2"/>
    <p:sldId id="259" r:id="rId3"/>
    <p:sldId id="257" r:id="rId4"/>
    <p:sldId id="258" r:id="rId5"/>
    <p:sldId id="262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C91"/>
    <a:srgbClr val="77C2E5"/>
    <a:srgbClr val="324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ED40A8-DBA1-4997-B495-8C5D2923C44D}" type="doc">
      <dgm:prSet loTypeId="urn:microsoft.com/office/officeart/2005/8/layout/hChevron3" loCatId="process" qsTypeId="urn:microsoft.com/office/officeart/2005/8/quickstyle/simple2" qsCatId="simple" csTypeId="urn:microsoft.com/office/officeart/2005/8/colors/accent1_2" csCatId="accent1" phldr="1"/>
      <dgm:spPr/>
    </dgm:pt>
    <dgm:pt modelId="{DAA18E0C-A1B3-4F84-9656-C95CEE77F214}">
      <dgm:prSet phldrT="[Text]"/>
      <dgm:spPr>
        <a:solidFill>
          <a:srgbClr val="77C2E5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Collection</a:t>
          </a:r>
        </a:p>
      </dgm:t>
    </dgm:pt>
    <dgm:pt modelId="{856B87B7-6889-452A-BA31-980A5B060B2E}" type="parTrans" cxnId="{905B8105-93E9-49EF-8142-E860FB8962C5}">
      <dgm:prSet/>
      <dgm:spPr/>
      <dgm:t>
        <a:bodyPr/>
        <a:lstStyle/>
        <a:p>
          <a:endParaRPr lang="en-US"/>
        </a:p>
      </dgm:t>
    </dgm:pt>
    <dgm:pt modelId="{8D58066B-62A8-489D-AFD8-640480AFB3A5}" type="sibTrans" cxnId="{905B8105-93E9-49EF-8142-E860FB8962C5}">
      <dgm:prSet/>
      <dgm:spPr/>
      <dgm:t>
        <a:bodyPr/>
        <a:lstStyle/>
        <a:p>
          <a:endParaRPr lang="en-US"/>
        </a:p>
      </dgm:t>
    </dgm:pt>
    <dgm:pt modelId="{0886D1F9-9F7C-4521-8E21-824AA586C5ED}">
      <dgm:prSet phldrT="[Text]"/>
      <dgm:spPr>
        <a:solidFill>
          <a:srgbClr val="77C2E5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Preprocessing</a:t>
          </a:r>
        </a:p>
      </dgm:t>
    </dgm:pt>
    <dgm:pt modelId="{40A3DD7C-5788-4138-B811-14ABCCC626CE}" type="parTrans" cxnId="{21E90C19-5C18-4DBC-BE7E-81612AC1A87D}">
      <dgm:prSet/>
      <dgm:spPr/>
      <dgm:t>
        <a:bodyPr/>
        <a:lstStyle/>
        <a:p>
          <a:endParaRPr lang="en-US"/>
        </a:p>
      </dgm:t>
    </dgm:pt>
    <dgm:pt modelId="{5F4015B7-5AA0-4B61-99A1-7CA56EFF62E7}" type="sibTrans" cxnId="{21E90C19-5C18-4DBC-BE7E-81612AC1A87D}">
      <dgm:prSet/>
      <dgm:spPr/>
      <dgm:t>
        <a:bodyPr/>
        <a:lstStyle/>
        <a:p>
          <a:endParaRPr lang="en-US"/>
        </a:p>
      </dgm:t>
    </dgm:pt>
    <dgm:pt modelId="{44B70830-7CC9-4BBB-B9EF-AF4F1CB6D4DC}">
      <dgm:prSet phldrT="[Text]"/>
      <dgm:spPr>
        <a:solidFill>
          <a:srgbClr val="77C2E5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Data Modeling</a:t>
          </a:r>
        </a:p>
      </dgm:t>
    </dgm:pt>
    <dgm:pt modelId="{50AF5DD9-4025-4EF5-8DAF-AD51A108E558}" type="parTrans" cxnId="{7E585AA1-EA77-4ECB-9687-BEE77A1B08CB}">
      <dgm:prSet/>
      <dgm:spPr/>
      <dgm:t>
        <a:bodyPr/>
        <a:lstStyle/>
        <a:p>
          <a:endParaRPr lang="en-US"/>
        </a:p>
      </dgm:t>
    </dgm:pt>
    <dgm:pt modelId="{5828D3E0-0FFB-4CA4-8F6C-A705DEB3B649}" type="sibTrans" cxnId="{7E585AA1-EA77-4ECB-9687-BEE77A1B08CB}">
      <dgm:prSet/>
      <dgm:spPr/>
      <dgm:t>
        <a:bodyPr/>
        <a:lstStyle/>
        <a:p>
          <a:endParaRPr lang="en-US"/>
        </a:p>
      </dgm:t>
    </dgm:pt>
    <dgm:pt modelId="{FFDCBE45-028E-475F-A10B-78D28473E957}">
      <dgm:prSet phldrT="[Text]"/>
      <dgm:spPr>
        <a:solidFill>
          <a:srgbClr val="77C2E5"/>
        </a:solidFill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</a:rPr>
            <a:t>Experimentation Design</a:t>
          </a:r>
        </a:p>
      </dgm:t>
    </dgm:pt>
    <dgm:pt modelId="{2725E1EB-AF7C-4787-A757-04FB8C54EB34}" type="parTrans" cxnId="{9A666EB2-8E90-4678-9076-12A8E2F77E8D}">
      <dgm:prSet/>
      <dgm:spPr/>
      <dgm:t>
        <a:bodyPr/>
        <a:lstStyle/>
        <a:p>
          <a:endParaRPr lang="en-US"/>
        </a:p>
      </dgm:t>
    </dgm:pt>
    <dgm:pt modelId="{4CD8EFDA-A3FF-419E-A544-3D9DEBBE1133}" type="sibTrans" cxnId="{9A666EB2-8E90-4678-9076-12A8E2F77E8D}">
      <dgm:prSet/>
      <dgm:spPr/>
      <dgm:t>
        <a:bodyPr/>
        <a:lstStyle/>
        <a:p>
          <a:endParaRPr lang="en-US"/>
        </a:p>
      </dgm:t>
    </dgm:pt>
    <dgm:pt modelId="{AF883DA0-0295-42AA-A259-1B835F0772C3}" type="pres">
      <dgm:prSet presAssocID="{ABED40A8-DBA1-4997-B495-8C5D2923C44D}" presName="Name0" presStyleCnt="0">
        <dgm:presLayoutVars>
          <dgm:dir/>
          <dgm:resizeHandles val="exact"/>
        </dgm:presLayoutVars>
      </dgm:prSet>
      <dgm:spPr/>
    </dgm:pt>
    <dgm:pt modelId="{73A744FA-3A44-4D74-9FD6-D16CFDE2ABA1}" type="pres">
      <dgm:prSet presAssocID="{DAA18E0C-A1B3-4F84-9656-C95CEE77F214}" presName="parTxOnly" presStyleLbl="node1" presStyleIdx="0" presStyleCnt="4" custScaleX="128303">
        <dgm:presLayoutVars>
          <dgm:bulletEnabled val="1"/>
        </dgm:presLayoutVars>
      </dgm:prSet>
      <dgm:spPr/>
    </dgm:pt>
    <dgm:pt modelId="{34CF68E7-ABD9-4129-B8E7-F8D30F6B6E8D}" type="pres">
      <dgm:prSet presAssocID="{8D58066B-62A8-489D-AFD8-640480AFB3A5}" presName="parSpace" presStyleCnt="0"/>
      <dgm:spPr/>
    </dgm:pt>
    <dgm:pt modelId="{8D1C531F-7ABE-4A1D-B9EC-71D031E3F764}" type="pres">
      <dgm:prSet presAssocID="{0886D1F9-9F7C-4521-8E21-824AA586C5ED}" presName="parTxOnly" presStyleLbl="node1" presStyleIdx="1" presStyleCnt="4" custScaleX="131262" custLinFactNeighborX="-6016" custLinFactNeighborY="9448">
        <dgm:presLayoutVars>
          <dgm:bulletEnabled val="1"/>
        </dgm:presLayoutVars>
      </dgm:prSet>
      <dgm:spPr/>
    </dgm:pt>
    <dgm:pt modelId="{7980ADDB-5E64-4E5E-85F5-550C7BA97ACD}" type="pres">
      <dgm:prSet presAssocID="{5F4015B7-5AA0-4B61-99A1-7CA56EFF62E7}" presName="parSpace" presStyleCnt="0"/>
      <dgm:spPr/>
    </dgm:pt>
    <dgm:pt modelId="{CB7018CC-9B6F-45E7-93EC-6F0E09EA45AE}" type="pres">
      <dgm:prSet presAssocID="{44B70830-7CC9-4BBB-B9EF-AF4F1CB6D4DC}" presName="parTxOnly" presStyleLbl="node1" presStyleIdx="2" presStyleCnt="4" custScaleX="132310" custLinFactNeighborX="552">
        <dgm:presLayoutVars>
          <dgm:bulletEnabled val="1"/>
        </dgm:presLayoutVars>
      </dgm:prSet>
      <dgm:spPr/>
    </dgm:pt>
    <dgm:pt modelId="{640E0360-CB2D-4346-8864-A10B42F5325A}" type="pres">
      <dgm:prSet presAssocID="{5828D3E0-0FFB-4CA4-8F6C-A705DEB3B649}" presName="parSpace" presStyleCnt="0"/>
      <dgm:spPr/>
    </dgm:pt>
    <dgm:pt modelId="{F5F9CDC1-5E71-4DA3-918C-BADD1FECD5E7}" type="pres">
      <dgm:prSet presAssocID="{FFDCBE45-028E-475F-A10B-78D28473E957}" presName="parTxOnly" presStyleLbl="node1" presStyleIdx="3" presStyleCnt="4">
        <dgm:presLayoutVars>
          <dgm:bulletEnabled val="1"/>
        </dgm:presLayoutVars>
      </dgm:prSet>
      <dgm:spPr/>
    </dgm:pt>
  </dgm:ptLst>
  <dgm:cxnLst>
    <dgm:cxn modelId="{905B8105-93E9-49EF-8142-E860FB8962C5}" srcId="{ABED40A8-DBA1-4997-B495-8C5D2923C44D}" destId="{DAA18E0C-A1B3-4F84-9656-C95CEE77F214}" srcOrd="0" destOrd="0" parTransId="{856B87B7-6889-452A-BA31-980A5B060B2E}" sibTransId="{8D58066B-62A8-489D-AFD8-640480AFB3A5}"/>
    <dgm:cxn modelId="{BFACF218-EAEE-44BA-AB40-D7841FF90B06}" type="presOf" srcId="{44B70830-7CC9-4BBB-B9EF-AF4F1CB6D4DC}" destId="{CB7018CC-9B6F-45E7-93EC-6F0E09EA45AE}" srcOrd="0" destOrd="0" presId="urn:microsoft.com/office/officeart/2005/8/layout/hChevron3"/>
    <dgm:cxn modelId="{21E90C19-5C18-4DBC-BE7E-81612AC1A87D}" srcId="{ABED40A8-DBA1-4997-B495-8C5D2923C44D}" destId="{0886D1F9-9F7C-4521-8E21-824AA586C5ED}" srcOrd="1" destOrd="0" parTransId="{40A3DD7C-5788-4138-B811-14ABCCC626CE}" sibTransId="{5F4015B7-5AA0-4B61-99A1-7CA56EFF62E7}"/>
    <dgm:cxn modelId="{2270BC46-770B-446B-A9BA-C2CD3A12293D}" type="presOf" srcId="{DAA18E0C-A1B3-4F84-9656-C95CEE77F214}" destId="{73A744FA-3A44-4D74-9FD6-D16CFDE2ABA1}" srcOrd="0" destOrd="0" presId="urn:microsoft.com/office/officeart/2005/8/layout/hChevron3"/>
    <dgm:cxn modelId="{3E271D51-B5D9-4C42-8609-130FB71CAE39}" type="presOf" srcId="{FFDCBE45-028E-475F-A10B-78D28473E957}" destId="{F5F9CDC1-5E71-4DA3-918C-BADD1FECD5E7}" srcOrd="0" destOrd="0" presId="urn:microsoft.com/office/officeart/2005/8/layout/hChevron3"/>
    <dgm:cxn modelId="{BA6B7B7D-924B-46B0-BB33-4BB74CDA61CA}" type="presOf" srcId="{ABED40A8-DBA1-4997-B495-8C5D2923C44D}" destId="{AF883DA0-0295-42AA-A259-1B835F0772C3}" srcOrd="0" destOrd="0" presId="urn:microsoft.com/office/officeart/2005/8/layout/hChevron3"/>
    <dgm:cxn modelId="{7E585AA1-EA77-4ECB-9687-BEE77A1B08CB}" srcId="{ABED40A8-DBA1-4997-B495-8C5D2923C44D}" destId="{44B70830-7CC9-4BBB-B9EF-AF4F1CB6D4DC}" srcOrd="2" destOrd="0" parTransId="{50AF5DD9-4025-4EF5-8DAF-AD51A108E558}" sibTransId="{5828D3E0-0FFB-4CA4-8F6C-A705DEB3B649}"/>
    <dgm:cxn modelId="{9A666EB2-8E90-4678-9076-12A8E2F77E8D}" srcId="{ABED40A8-DBA1-4997-B495-8C5D2923C44D}" destId="{FFDCBE45-028E-475F-A10B-78D28473E957}" srcOrd="3" destOrd="0" parTransId="{2725E1EB-AF7C-4787-A757-04FB8C54EB34}" sibTransId="{4CD8EFDA-A3FF-419E-A544-3D9DEBBE1133}"/>
    <dgm:cxn modelId="{F11057D8-8F15-4909-9EC9-58039282239B}" type="presOf" srcId="{0886D1F9-9F7C-4521-8E21-824AA586C5ED}" destId="{8D1C531F-7ABE-4A1D-B9EC-71D031E3F764}" srcOrd="0" destOrd="0" presId="urn:microsoft.com/office/officeart/2005/8/layout/hChevron3"/>
    <dgm:cxn modelId="{A5BE7056-1D52-4D24-B653-959110E032E2}" type="presParOf" srcId="{AF883DA0-0295-42AA-A259-1B835F0772C3}" destId="{73A744FA-3A44-4D74-9FD6-D16CFDE2ABA1}" srcOrd="0" destOrd="0" presId="urn:microsoft.com/office/officeart/2005/8/layout/hChevron3"/>
    <dgm:cxn modelId="{4F8F4BE9-7A08-4211-B092-A7D789D755B9}" type="presParOf" srcId="{AF883DA0-0295-42AA-A259-1B835F0772C3}" destId="{34CF68E7-ABD9-4129-B8E7-F8D30F6B6E8D}" srcOrd="1" destOrd="0" presId="urn:microsoft.com/office/officeart/2005/8/layout/hChevron3"/>
    <dgm:cxn modelId="{62B144C9-65A5-4981-BE0B-866419AAF36B}" type="presParOf" srcId="{AF883DA0-0295-42AA-A259-1B835F0772C3}" destId="{8D1C531F-7ABE-4A1D-B9EC-71D031E3F764}" srcOrd="2" destOrd="0" presId="urn:microsoft.com/office/officeart/2005/8/layout/hChevron3"/>
    <dgm:cxn modelId="{C5913F63-765D-46BC-BAFF-4D897A272ABA}" type="presParOf" srcId="{AF883DA0-0295-42AA-A259-1B835F0772C3}" destId="{7980ADDB-5E64-4E5E-85F5-550C7BA97ACD}" srcOrd="3" destOrd="0" presId="urn:microsoft.com/office/officeart/2005/8/layout/hChevron3"/>
    <dgm:cxn modelId="{C0309E8F-CC46-4D60-8EB7-A199E7A893C8}" type="presParOf" srcId="{AF883DA0-0295-42AA-A259-1B835F0772C3}" destId="{CB7018CC-9B6F-45E7-93EC-6F0E09EA45AE}" srcOrd="4" destOrd="0" presId="urn:microsoft.com/office/officeart/2005/8/layout/hChevron3"/>
    <dgm:cxn modelId="{D9317DD2-406C-469A-AF50-64639FCA06BA}" type="presParOf" srcId="{AF883DA0-0295-42AA-A259-1B835F0772C3}" destId="{640E0360-CB2D-4346-8864-A10B42F5325A}" srcOrd="5" destOrd="0" presId="urn:microsoft.com/office/officeart/2005/8/layout/hChevron3"/>
    <dgm:cxn modelId="{70B75F8A-A942-45E2-80C1-3C0C352A89AA}" type="presParOf" srcId="{AF883DA0-0295-42AA-A259-1B835F0772C3}" destId="{F5F9CDC1-5E71-4DA3-918C-BADD1FECD5E7}" srcOrd="6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744FA-3A44-4D74-9FD6-D16CFDE2ABA1}">
      <dsp:nvSpPr>
        <dsp:cNvPr id="0" name=""/>
        <dsp:cNvSpPr/>
      </dsp:nvSpPr>
      <dsp:spPr>
        <a:xfrm>
          <a:off x="2565" y="0"/>
          <a:ext cx="3419298" cy="337370"/>
        </a:xfrm>
        <a:prstGeom prst="homePlate">
          <a:avLst/>
        </a:prstGeom>
        <a:solidFill>
          <a:srgbClr val="77C2E5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</a:rPr>
            <a:t>Data Collection</a:t>
          </a:r>
        </a:p>
      </dsp:txBody>
      <dsp:txXfrm>
        <a:off x="2565" y="0"/>
        <a:ext cx="3334956" cy="337370"/>
      </dsp:txXfrm>
    </dsp:sp>
    <dsp:sp modelId="{8D1C531F-7ABE-4A1D-B9EC-71D031E3F764}">
      <dsp:nvSpPr>
        <dsp:cNvPr id="0" name=""/>
        <dsp:cNvSpPr/>
      </dsp:nvSpPr>
      <dsp:spPr>
        <a:xfrm>
          <a:off x="2856794" y="0"/>
          <a:ext cx="3498156" cy="337370"/>
        </a:xfrm>
        <a:prstGeom prst="chevron">
          <a:avLst/>
        </a:prstGeom>
        <a:solidFill>
          <a:srgbClr val="77C2E5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</a:rPr>
            <a:t>Preprocessing</a:t>
          </a:r>
        </a:p>
      </dsp:txBody>
      <dsp:txXfrm>
        <a:off x="3025479" y="0"/>
        <a:ext cx="3160786" cy="337370"/>
      </dsp:txXfrm>
    </dsp:sp>
    <dsp:sp modelId="{CB7018CC-9B6F-45E7-93EC-6F0E09EA45AE}">
      <dsp:nvSpPr>
        <dsp:cNvPr id="0" name=""/>
        <dsp:cNvSpPr/>
      </dsp:nvSpPr>
      <dsp:spPr>
        <a:xfrm>
          <a:off x="5856954" y="0"/>
          <a:ext cx="3526085" cy="337370"/>
        </a:xfrm>
        <a:prstGeom prst="chevron">
          <a:avLst/>
        </a:prstGeom>
        <a:solidFill>
          <a:srgbClr val="77C2E5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</a:rPr>
            <a:t>Data Modeling</a:t>
          </a:r>
        </a:p>
      </dsp:txBody>
      <dsp:txXfrm>
        <a:off x="6025639" y="0"/>
        <a:ext cx="3188715" cy="337370"/>
      </dsp:txXfrm>
    </dsp:sp>
    <dsp:sp modelId="{F5F9CDC1-5E71-4DA3-918C-BADD1FECD5E7}">
      <dsp:nvSpPr>
        <dsp:cNvPr id="0" name=""/>
        <dsp:cNvSpPr/>
      </dsp:nvSpPr>
      <dsp:spPr>
        <a:xfrm>
          <a:off x="8847094" y="0"/>
          <a:ext cx="2665018" cy="337370"/>
        </a:xfrm>
        <a:prstGeom prst="chevron">
          <a:avLst/>
        </a:prstGeom>
        <a:solidFill>
          <a:srgbClr val="77C2E5"/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ysClr val="windowText" lastClr="000000"/>
              </a:solidFill>
            </a:rPr>
            <a:t>Experimentation Design</a:t>
          </a:r>
        </a:p>
      </dsp:txBody>
      <dsp:txXfrm>
        <a:off x="9015779" y="0"/>
        <a:ext cx="2327648" cy="3373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1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346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4655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37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3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2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295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632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19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02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7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7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9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7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9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07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7C913B7-E627-499C-92A4-13E0AB722008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9586ABA-2A22-4F0B-8AD0-1DB58BB46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51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  <p:sldLayoutId id="2147483889" r:id="rId15"/>
    <p:sldLayoutId id="2147483890" r:id="rId16"/>
    <p:sldLayoutId id="2147483891" r:id="rId17"/>
    <p:sldLayoutId id="2147483892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76093-1247-0367-6308-ECDEAF4E02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88797-0616-FF30-6DE7-C920F0556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Hugo Dupouy</a:t>
            </a:r>
          </a:p>
        </p:txBody>
      </p:sp>
    </p:spTree>
    <p:extLst>
      <p:ext uri="{BB962C8B-B14F-4D97-AF65-F5344CB8AC3E}">
        <p14:creationId xmlns:p14="http://schemas.microsoft.com/office/powerpoint/2010/main" val="330423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4D840-47EF-F2B4-6073-B4894D67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38DF4-0EAF-FE34-F6C0-67E7E75DC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</a:t>
            </a:r>
            <a:r>
              <a:rPr lang="en-US" dirty="0" err="1"/>
              <a:t>Titre</a:t>
            </a:r>
            <a:r>
              <a:rPr lang="en-US" dirty="0"/>
              <a:t> et </a:t>
            </a:r>
            <a:r>
              <a:rPr lang="en-US" dirty="0" err="1"/>
              <a:t>Contexte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Objectifs</a:t>
            </a:r>
            <a:endParaRPr lang="en-US" dirty="0"/>
          </a:p>
          <a:p>
            <a:r>
              <a:rPr lang="en-US" dirty="0"/>
              <a:t>3. Solution </a:t>
            </a:r>
            <a:r>
              <a:rPr lang="en-US" dirty="0" err="1"/>
              <a:t>Proposée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Bénéfices</a:t>
            </a:r>
            <a:r>
              <a:rPr lang="en-US" dirty="0"/>
              <a:t> de la Solution</a:t>
            </a:r>
          </a:p>
          <a:p>
            <a:r>
              <a:rPr lang="en-US" dirty="0"/>
              <a:t>5.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d’Analyse</a:t>
            </a:r>
            <a:endParaRPr lang="en-US" dirty="0"/>
          </a:p>
          <a:p>
            <a:r>
              <a:rPr lang="en-US" dirty="0"/>
              <a:t>6. Plan </a:t>
            </a:r>
            <a:r>
              <a:rPr lang="en-US" dirty="0" err="1"/>
              <a:t>d’Implémentation</a:t>
            </a:r>
            <a:endParaRPr lang="en-US" dirty="0"/>
          </a:p>
          <a:p>
            <a:r>
              <a:rPr lang="fr-FR" dirty="0"/>
              <a:t>7. ROI et Indicateurs de Succès</a:t>
            </a:r>
          </a:p>
          <a:p>
            <a:r>
              <a:rPr lang="fr-FR" dirty="0"/>
              <a:t>8. Conclusion et Appel à l’Action</a:t>
            </a:r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0D05ED-22CA-AB96-E96A-87363F740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3" t="37213" r="11796" b="35103"/>
          <a:stretch/>
        </p:blipFill>
        <p:spPr>
          <a:xfrm>
            <a:off x="11006356" y="6423264"/>
            <a:ext cx="1185644" cy="4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EE6F-6ACE-BF35-683D-07B990D7E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Titre</a:t>
            </a:r>
            <a:r>
              <a:rPr lang="en-US" dirty="0"/>
              <a:t> et </a:t>
            </a:r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C09CDE-4392-3455-5453-FD9599990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9E831C4-EC79-31F2-D296-1B8D7B050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3" t="37213" r="11796" b="35103"/>
          <a:stretch/>
        </p:blipFill>
        <p:spPr>
          <a:xfrm>
            <a:off x="11006356" y="6423264"/>
            <a:ext cx="1185644" cy="4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75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BE37-1B19-D39B-C141-36165A30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Objectifs</a:t>
            </a:r>
            <a:r>
              <a:rPr lang="en-US" dirty="0"/>
              <a:t> du Business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9653-A715-DDD9-8272-96068D515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sz="2400" b="1" dirty="0"/>
              <a:t>Optimiser</a:t>
            </a:r>
            <a:r>
              <a:rPr lang="fr-FR" sz="2400" dirty="0"/>
              <a:t> : </a:t>
            </a:r>
          </a:p>
          <a:p>
            <a:pPr lvl="1"/>
            <a:r>
              <a:rPr lang="fr-FR" sz="2200" dirty="0"/>
              <a:t>Réduire les inefficacités dans la collecte et le traitement des données.</a:t>
            </a:r>
          </a:p>
          <a:p>
            <a:r>
              <a:rPr lang="fr-FR" sz="2400" b="1" dirty="0"/>
              <a:t>Automatiser</a:t>
            </a:r>
            <a:r>
              <a:rPr lang="fr-FR" sz="2400" dirty="0"/>
              <a:t> : </a:t>
            </a:r>
          </a:p>
          <a:p>
            <a:pPr lvl="1"/>
            <a:r>
              <a:rPr lang="fr-FR" sz="2200" dirty="0"/>
              <a:t>Mettre en place des processus ETL automatisés pour un </a:t>
            </a:r>
            <a:r>
              <a:rPr lang="fr-FR" sz="2200" dirty="0" err="1"/>
              <a:t>reporting</a:t>
            </a:r>
            <a:r>
              <a:rPr lang="fr-FR" sz="2200" dirty="0"/>
              <a:t> rapide et fiable.</a:t>
            </a:r>
          </a:p>
          <a:p>
            <a:r>
              <a:rPr lang="fr-FR" sz="2400" b="1" dirty="0"/>
              <a:t>Analyser</a:t>
            </a:r>
            <a:r>
              <a:rPr lang="fr-FR" sz="2400" dirty="0"/>
              <a:t> : </a:t>
            </a:r>
          </a:p>
          <a:p>
            <a:pPr lvl="1"/>
            <a:r>
              <a:rPr lang="fr-FR" sz="2200" dirty="0"/>
              <a:t>Faciliter l’analyse des données pour une meilleure prise de décision (ex. taux d’occupation, pics horaires).</a:t>
            </a:r>
          </a:p>
          <a:p>
            <a:r>
              <a:rPr lang="fr-FR" sz="2400" b="1" dirty="0"/>
              <a:t>Visualiser</a:t>
            </a:r>
            <a:r>
              <a:rPr lang="fr-FR" sz="2400" dirty="0"/>
              <a:t> : </a:t>
            </a:r>
          </a:p>
          <a:p>
            <a:pPr lvl="1"/>
            <a:r>
              <a:rPr lang="fr-FR" sz="2200" dirty="0"/>
              <a:t>Proposer des tableaux de bord interactifs pour les parties prenantes internes et externes.</a:t>
            </a:r>
            <a:endParaRPr lang="en-US" sz="22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CD61449-10B7-B628-FFF4-D04BED93B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3" t="37213" r="11796" b="35103"/>
          <a:stretch/>
        </p:blipFill>
        <p:spPr>
          <a:xfrm>
            <a:off x="11006356" y="6423264"/>
            <a:ext cx="1185644" cy="4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61FC6-AC05-1780-DABA-D1884E20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Solution </a:t>
            </a:r>
            <a:r>
              <a:rPr lang="en-US" dirty="0" err="1"/>
              <a:t>Proposée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E212F-7D42-C3E4-887E-25771C9DF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Architecture de la solution :</a:t>
            </a:r>
          </a:p>
          <a:p>
            <a:pPr lvl="1"/>
            <a:r>
              <a:rPr lang="fr-FR" dirty="0"/>
              <a:t>Collecte des données : utilisation d’ETL avec </a:t>
            </a:r>
            <a:r>
              <a:rPr lang="fr-FR" dirty="0" err="1"/>
              <a:t>Pentaho</a:t>
            </a:r>
            <a:r>
              <a:rPr lang="fr-FR" dirty="0"/>
              <a:t> ou Apache </a:t>
            </a:r>
            <a:r>
              <a:rPr lang="fr-FR" dirty="0" err="1"/>
              <a:t>Airflow</a:t>
            </a:r>
            <a:r>
              <a:rPr lang="fr-FR" dirty="0"/>
              <a:t>.</a:t>
            </a:r>
          </a:p>
          <a:p>
            <a:r>
              <a:rPr lang="fr-FR" b="1" dirty="0"/>
              <a:t>Transformation des données : </a:t>
            </a:r>
          </a:p>
          <a:p>
            <a:pPr lvl="1"/>
            <a:r>
              <a:rPr lang="fr-FR" dirty="0"/>
              <a:t>intégration dans un Data Warehouse (PostgreSQL ou autre).</a:t>
            </a:r>
          </a:p>
          <a:p>
            <a:pPr lvl="1"/>
            <a:r>
              <a:rPr lang="fr-FR" dirty="0"/>
              <a:t>Visualisation : Tableau, </a:t>
            </a:r>
            <a:r>
              <a:rPr lang="fr-FR" dirty="0" err="1"/>
              <a:t>PowerBI</a:t>
            </a:r>
            <a:r>
              <a:rPr lang="fr-FR" dirty="0"/>
              <a:t> ou Jasper pour des tableaux de bord interactifs.</a:t>
            </a:r>
          </a:p>
          <a:p>
            <a:r>
              <a:rPr lang="fr-FR" b="1" dirty="0"/>
              <a:t>Flux de travail proposé (diagramme simple) :</a:t>
            </a:r>
          </a:p>
          <a:p>
            <a:pPr lvl="1"/>
            <a:r>
              <a:rPr lang="fr-FR" dirty="0"/>
              <a:t>Sources de données → ETL/ELT → Entrepôt de données → Tableaux de bord et analyses.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17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EF2E2A4-6A25-4C14-582B-0088D91B1453}"/>
              </a:ext>
            </a:extLst>
          </p:cNvPr>
          <p:cNvSpPr/>
          <p:nvPr/>
        </p:nvSpPr>
        <p:spPr>
          <a:xfrm>
            <a:off x="999071" y="777194"/>
            <a:ext cx="2082800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CAISO data</a:t>
            </a:r>
            <a:br>
              <a:rPr lang="en-US" sz="1600" dirty="0"/>
            </a:br>
            <a:r>
              <a:rPr lang="en-US" sz="1200" dirty="0"/>
              <a:t>(provided by </a:t>
            </a:r>
            <a:r>
              <a:rPr lang="en-US" sz="1200" dirty="0" err="1"/>
              <a:t>Fondation</a:t>
            </a:r>
            <a:r>
              <a:rPr lang="en-US" sz="1200" dirty="0"/>
              <a:t>)</a:t>
            </a:r>
            <a:endParaRPr lang="en-US" sz="1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F91600-F73C-7AA5-ADED-E1E40E3B040C}"/>
              </a:ext>
            </a:extLst>
          </p:cNvPr>
          <p:cNvSpPr/>
          <p:nvPr/>
        </p:nvSpPr>
        <p:spPr>
          <a:xfrm>
            <a:off x="999068" y="2312613"/>
            <a:ext cx="2082800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Location</a:t>
            </a:r>
          </a:p>
          <a:p>
            <a:pPr algn="ctr"/>
            <a:r>
              <a:rPr lang="en-US" sz="1200" dirty="0"/>
              <a:t>(Average middle point of each region)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725DB6-B227-1274-6193-6F84D5CD303C}"/>
              </a:ext>
            </a:extLst>
          </p:cNvPr>
          <p:cNvSpPr/>
          <p:nvPr/>
        </p:nvSpPr>
        <p:spPr>
          <a:xfrm>
            <a:off x="999068" y="3848032"/>
            <a:ext cx="2082800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OpenWeather</a:t>
            </a:r>
            <a:r>
              <a:rPr lang="en-US" sz="1600" b="1" dirty="0"/>
              <a:t> API</a:t>
            </a:r>
          </a:p>
          <a:p>
            <a:pPr algn="ctr"/>
            <a:r>
              <a:rPr lang="en-US" sz="1200" dirty="0"/>
              <a:t>(external weather factors)</a:t>
            </a:r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D8F98FE3-D921-181C-0F75-67E91EDB7D29}"/>
              </a:ext>
            </a:extLst>
          </p:cNvPr>
          <p:cNvSpPr/>
          <p:nvPr/>
        </p:nvSpPr>
        <p:spPr>
          <a:xfrm>
            <a:off x="2844801" y="4440698"/>
            <a:ext cx="440268" cy="372533"/>
          </a:xfrm>
          <a:prstGeom prst="flowChartMagneticDisk">
            <a:avLst/>
          </a:prstGeom>
          <a:solidFill>
            <a:srgbClr val="77C2E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8AF7B56-E20B-6419-1DCA-ADA98A945B34}"/>
              </a:ext>
            </a:extLst>
          </p:cNvPr>
          <p:cNvSpPr/>
          <p:nvPr/>
        </p:nvSpPr>
        <p:spPr>
          <a:xfrm>
            <a:off x="2861734" y="2896812"/>
            <a:ext cx="440268" cy="372533"/>
          </a:xfrm>
          <a:prstGeom prst="flowChartMagneticDisk">
            <a:avLst/>
          </a:prstGeom>
          <a:solidFill>
            <a:srgbClr val="77C2E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A1007636-0150-5C1C-4811-B5B970D9B559}"/>
              </a:ext>
            </a:extLst>
          </p:cNvPr>
          <p:cNvSpPr/>
          <p:nvPr/>
        </p:nvSpPr>
        <p:spPr>
          <a:xfrm>
            <a:off x="2861737" y="1369860"/>
            <a:ext cx="440268" cy="372533"/>
          </a:xfrm>
          <a:prstGeom prst="flowChartMagneticDisk">
            <a:avLst/>
          </a:prstGeom>
          <a:solidFill>
            <a:srgbClr val="77C2E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53B51AD-D71F-4BD9-CFD1-03875C0CB124}"/>
              </a:ext>
            </a:extLst>
          </p:cNvPr>
          <p:cNvSpPr/>
          <p:nvPr/>
        </p:nvSpPr>
        <p:spPr>
          <a:xfrm rot="5400000">
            <a:off x="1820337" y="1813081"/>
            <a:ext cx="440267" cy="237067"/>
          </a:xfrm>
          <a:prstGeom prst="rightArrow">
            <a:avLst/>
          </a:prstGeom>
          <a:solidFill>
            <a:srgbClr val="77C2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A9B960D-A63E-08C8-EE5B-5F0D6BB5D3C2}"/>
              </a:ext>
            </a:extLst>
          </p:cNvPr>
          <p:cNvSpPr/>
          <p:nvPr/>
        </p:nvSpPr>
        <p:spPr>
          <a:xfrm rot="5400000">
            <a:off x="1820337" y="3354011"/>
            <a:ext cx="440267" cy="237067"/>
          </a:xfrm>
          <a:prstGeom prst="rightArrow">
            <a:avLst/>
          </a:prstGeom>
          <a:solidFill>
            <a:srgbClr val="77C2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699B9516-91FA-8CB8-F4CC-77CED3AA7C5F}"/>
              </a:ext>
            </a:extLst>
          </p:cNvPr>
          <p:cNvSpPr/>
          <p:nvPr/>
        </p:nvSpPr>
        <p:spPr>
          <a:xfrm>
            <a:off x="118525" y="1093410"/>
            <a:ext cx="880544" cy="4882707"/>
          </a:xfrm>
          <a:prstGeom prst="curvedRightArrow">
            <a:avLst/>
          </a:prstGeom>
          <a:solidFill>
            <a:srgbClr val="77C2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065B51B-0279-366F-81E5-60709FDB9638}"/>
              </a:ext>
            </a:extLst>
          </p:cNvPr>
          <p:cNvSpPr/>
          <p:nvPr/>
        </p:nvSpPr>
        <p:spPr>
          <a:xfrm>
            <a:off x="1032952" y="5383451"/>
            <a:ext cx="2082800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Final Dataset</a:t>
            </a:r>
            <a:br>
              <a:rPr lang="en-US" sz="1200" dirty="0"/>
            </a:br>
            <a:r>
              <a:rPr lang="en-US" sz="1200" dirty="0"/>
              <a:t>(CAISO + </a:t>
            </a:r>
            <a:r>
              <a:rPr lang="en-US" sz="1200" dirty="0" err="1"/>
              <a:t>OpenWeather</a:t>
            </a:r>
            <a:r>
              <a:rPr lang="en-US" sz="1200" dirty="0"/>
              <a:t> + </a:t>
            </a:r>
            <a:r>
              <a:rPr lang="en-US" sz="1200" dirty="0" err="1"/>
              <a:t>pvlib</a:t>
            </a:r>
            <a:r>
              <a:rPr lang="en-US" sz="1200" dirty="0"/>
              <a:t>)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961BD159-16AE-2739-21A1-BDA82D9C5352}"/>
              </a:ext>
            </a:extLst>
          </p:cNvPr>
          <p:cNvSpPr/>
          <p:nvPr/>
        </p:nvSpPr>
        <p:spPr>
          <a:xfrm>
            <a:off x="2874901" y="5911461"/>
            <a:ext cx="440268" cy="239465"/>
          </a:xfrm>
          <a:prstGeom prst="flowChartMagneticDisk">
            <a:avLst/>
          </a:prstGeom>
          <a:solidFill>
            <a:srgbClr val="77C2E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39EDB64-519A-8DAE-7320-825BECD03D42}"/>
              </a:ext>
            </a:extLst>
          </p:cNvPr>
          <p:cNvSpPr/>
          <p:nvPr/>
        </p:nvSpPr>
        <p:spPr>
          <a:xfrm rot="5400000">
            <a:off x="1820334" y="4878407"/>
            <a:ext cx="440267" cy="237067"/>
          </a:xfrm>
          <a:prstGeom prst="rightArrow">
            <a:avLst/>
          </a:prstGeom>
          <a:solidFill>
            <a:srgbClr val="77C2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39D75E5-27E8-9AE9-307F-C68FEAE5EBF7}"/>
              </a:ext>
            </a:extLst>
          </p:cNvPr>
          <p:cNvSpPr/>
          <p:nvPr/>
        </p:nvSpPr>
        <p:spPr>
          <a:xfrm>
            <a:off x="4123267" y="1556127"/>
            <a:ext cx="2082800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Cleaning data</a:t>
            </a:r>
            <a:br>
              <a:rPr lang="en-US" sz="1600" dirty="0"/>
            </a:br>
            <a:r>
              <a:rPr lang="en-US" sz="1200" dirty="0"/>
              <a:t>(missing/erroneous data)</a:t>
            </a:r>
            <a:endParaRPr lang="en-US" sz="16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E1904734-78EA-EF7A-67F3-4CACDABD6F42}"/>
              </a:ext>
            </a:extLst>
          </p:cNvPr>
          <p:cNvSpPr/>
          <p:nvPr/>
        </p:nvSpPr>
        <p:spPr>
          <a:xfrm rot="5400000">
            <a:off x="4944533" y="2610688"/>
            <a:ext cx="440267" cy="237067"/>
          </a:xfrm>
          <a:prstGeom prst="rightArrow">
            <a:avLst/>
          </a:prstGeom>
          <a:solidFill>
            <a:srgbClr val="77C2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FB75283-B5EC-BDC9-31EF-A47EDF1FAE14}"/>
              </a:ext>
            </a:extLst>
          </p:cNvPr>
          <p:cNvSpPr/>
          <p:nvPr/>
        </p:nvSpPr>
        <p:spPr>
          <a:xfrm>
            <a:off x="4123267" y="3123383"/>
            <a:ext cx="2082800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Feature selection</a:t>
            </a:r>
            <a:br>
              <a:rPr lang="en-US" sz="1600" dirty="0"/>
            </a:br>
            <a:r>
              <a:rPr lang="en-US" sz="1200" dirty="0"/>
              <a:t>(Correlation Matrix)</a:t>
            </a:r>
            <a:endParaRPr lang="en-US" sz="1600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7855A78C-8205-8CE6-7AF0-ACFEEA577FD4}"/>
              </a:ext>
            </a:extLst>
          </p:cNvPr>
          <p:cNvSpPr/>
          <p:nvPr/>
        </p:nvSpPr>
        <p:spPr>
          <a:xfrm rot="5400000">
            <a:off x="4944533" y="4177944"/>
            <a:ext cx="440267" cy="237067"/>
          </a:xfrm>
          <a:prstGeom prst="rightArrow">
            <a:avLst/>
          </a:prstGeom>
          <a:solidFill>
            <a:srgbClr val="77C2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3818499-6FE4-E475-37E0-5049454C1D9F}"/>
              </a:ext>
            </a:extLst>
          </p:cNvPr>
          <p:cNvSpPr/>
          <p:nvPr/>
        </p:nvSpPr>
        <p:spPr>
          <a:xfrm>
            <a:off x="4123266" y="4690639"/>
            <a:ext cx="2082800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Scaling &amp; Transformation data</a:t>
            </a:r>
            <a:endParaRPr lang="en-US" sz="16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0FA1EE4-582A-CA13-06BD-69261E202A0E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115752" y="1945594"/>
            <a:ext cx="1007515" cy="3827324"/>
          </a:xfrm>
          <a:prstGeom prst="bentConnector3">
            <a:avLst/>
          </a:prstGeom>
          <a:ln>
            <a:solidFill>
              <a:srgbClr val="77C2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467819-22A2-326D-8CC0-1DDCB0FBC595}"/>
              </a:ext>
            </a:extLst>
          </p:cNvPr>
          <p:cNvSpPr/>
          <p:nvPr/>
        </p:nvSpPr>
        <p:spPr>
          <a:xfrm>
            <a:off x="7027329" y="1556127"/>
            <a:ext cx="2302934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Splitting data 80/20</a:t>
            </a:r>
            <a:br>
              <a:rPr lang="en-US" sz="1600" b="1" dirty="0"/>
            </a:br>
            <a:r>
              <a:rPr lang="en-US" sz="1200" dirty="0"/>
              <a:t>(</a:t>
            </a:r>
            <a:r>
              <a:rPr lang="en-US" sz="1200" dirty="0" err="1"/>
              <a:t>X_train</a:t>
            </a:r>
            <a:r>
              <a:rPr lang="en-US" sz="1200" dirty="0"/>
              <a:t>, </a:t>
            </a:r>
            <a:r>
              <a:rPr lang="en-US" sz="1200" dirty="0" err="1"/>
              <a:t>X_test</a:t>
            </a:r>
            <a:r>
              <a:rPr lang="en-US" sz="1200" dirty="0"/>
              <a:t>, </a:t>
            </a:r>
            <a:r>
              <a:rPr lang="en-US" sz="1200" dirty="0" err="1"/>
              <a:t>y_train</a:t>
            </a:r>
            <a:r>
              <a:rPr lang="en-US" sz="1200" dirty="0"/>
              <a:t>, </a:t>
            </a:r>
            <a:r>
              <a:rPr lang="en-US" sz="1200" dirty="0" err="1"/>
              <a:t>y_test</a:t>
            </a:r>
            <a:r>
              <a:rPr lang="en-US" sz="1200" dirty="0"/>
              <a:t>)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8F54673-59AB-5B7B-EAA9-54913D0C93A8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 flipV="1">
            <a:off x="6206066" y="1945594"/>
            <a:ext cx="821263" cy="3134512"/>
          </a:xfrm>
          <a:prstGeom prst="bentConnector3">
            <a:avLst>
              <a:gd name="adj1" fmla="val 50000"/>
            </a:avLst>
          </a:prstGeom>
          <a:ln>
            <a:solidFill>
              <a:srgbClr val="77C2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Magnetic Disk 23">
            <a:extLst>
              <a:ext uri="{FF2B5EF4-FFF2-40B4-BE49-F238E27FC236}">
                <a16:creationId xmlns:a16="http://schemas.microsoft.com/office/drawing/2014/main" id="{770D9ACE-3B75-CB53-E575-1C0955C786EB}"/>
              </a:ext>
            </a:extLst>
          </p:cNvPr>
          <p:cNvSpPr/>
          <p:nvPr/>
        </p:nvSpPr>
        <p:spPr>
          <a:xfrm>
            <a:off x="2875222" y="6088859"/>
            <a:ext cx="440268" cy="165894"/>
          </a:xfrm>
          <a:prstGeom prst="flowChartMagneticDisk">
            <a:avLst/>
          </a:prstGeom>
          <a:solidFill>
            <a:srgbClr val="77C2E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08C4B9C-6F2C-B0F5-D18C-F78BAEEC865C}"/>
              </a:ext>
            </a:extLst>
          </p:cNvPr>
          <p:cNvSpPr/>
          <p:nvPr/>
        </p:nvSpPr>
        <p:spPr>
          <a:xfrm>
            <a:off x="7027329" y="3118159"/>
            <a:ext cx="2302934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Modeling</a:t>
            </a:r>
            <a:br>
              <a:rPr lang="en-US" sz="1600" b="1" dirty="0"/>
            </a:br>
            <a:r>
              <a:rPr lang="en-US" sz="1200" dirty="0"/>
              <a:t>(MLR, XGB, Reg Tree, ARIMA, Autoregressive)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7CDE3226-5C8E-5481-A9DE-3C3324218002}"/>
              </a:ext>
            </a:extLst>
          </p:cNvPr>
          <p:cNvSpPr/>
          <p:nvPr/>
        </p:nvSpPr>
        <p:spPr>
          <a:xfrm rot="5400000">
            <a:off x="7958662" y="2610688"/>
            <a:ext cx="440267" cy="237067"/>
          </a:xfrm>
          <a:prstGeom prst="rightArrow">
            <a:avLst/>
          </a:prstGeom>
          <a:solidFill>
            <a:srgbClr val="77C2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66B4B52E-E3EC-EDD7-A644-7FEBDD85033E}"/>
              </a:ext>
            </a:extLst>
          </p:cNvPr>
          <p:cNvSpPr/>
          <p:nvPr/>
        </p:nvSpPr>
        <p:spPr>
          <a:xfrm rot="5400000">
            <a:off x="7958661" y="4179840"/>
            <a:ext cx="440267" cy="237067"/>
          </a:xfrm>
          <a:prstGeom prst="rightArrow">
            <a:avLst/>
          </a:prstGeom>
          <a:solidFill>
            <a:srgbClr val="77C2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31BD783-975C-222C-4572-33541FB6FA40}"/>
              </a:ext>
            </a:extLst>
          </p:cNvPr>
          <p:cNvSpPr/>
          <p:nvPr/>
        </p:nvSpPr>
        <p:spPr>
          <a:xfrm>
            <a:off x="7027329" y="4690639"/>
            <a:ext cx="2302934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Hypermeter tuning</a:t>
            </a:r>
            <a:br>
              <a:rPr lang="en-US" sz="1600" b="1" dirty="0"/>
            </a:br>
            <a:r>
              <a:rPr lang="en-US" sz="1200" dirty="0"/>
              <a:t>(Manual, </a:t>
            </a:r>
            <a:r>
              <a:rPr lang="en-US" sz="1200" dirty="0" err="1"/>
              <a:t>Optuna</a:t>
            </a:r>
            <a:r>
              <a:rPr lang="en-US" sz="1200" dirty="0"/>
              <a:t>, CV)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80DC3F4-3DB0-1676-0DDF-0B543F11B6BE}"/>
              </a:ext>
            </a:extLst>
          </p:cNvPr>
          <p:cNvSpPr/>
          <p:nvPr/>
        </p:nvSpPr>
        <p:spPr>
          <a:xfrm>
            <a:off x="9770541" y="2318232"/>
            <a:ext cx="2302934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Performance table</a:t>
            </a:r>
            <a:br>
              <a:rPr lang="en-US" sz="1600" b="1" dirty="0"/>
            </a:br>
            <a:r>
              <a:rPr lang="en-US" sz="1200" dirty="0"/>
              <a:t>(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Google Sans"/>
              </a:rPr>
              <a:t>R</a:t>
            </a:r>
            <a:r>
              <a:rPr lang="en-US" sz="1200" b="0" i="0" baseline="30000" dirty="0">
                <a:solidFill>
                  <a:schemeClr val="bg1"/>
                </a:solidFill>
                <a:effectLst/>
                <a:latin typeface="Google Sans"/>
              </a:rPr>
              <a:t>2</a:t>
            </a:r>
            <a:r>
              <a:rPr lang="en-US" sz="1200" dirty="0"/>
              <a:t>, RMSE, MAE)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B9EBBB52-AFD6-7750-A59F-DDA815A30F85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 flipV="1">
            <a:off x="9330263" y="2707699"/>
            <a:ext cx="440278" cy="2372407"/>
          </a:xfrm>
          <a:prstGeom prst="bentConnector3">
            <a:avLst>
              <a:gd name="adj1" fmla="val 50000"/>
            </a:avLst>
          </a:prstGeom>
          <a:ln>
            <a:solidFill>
              <a:srgbClr val="77C2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DDD31D9D-17E8-8E7D-D32D-DBBCB579D388}"/>
              </a:ext>
            </a:extLst>
          </p:cNvPr>
          <p:cNvSpPr/>
          <p:nvPr/>
        </p:nvSpPr>
        <p:spPr>
          <a:xfrm rot="5400000">
            <a:off x="10701874" y="3396584"/>
            <a:ext cx="440267" cy="237067"/>
          </a:xfrm>
          <a:prstGeom prst="rightArrow">
            <a:avLst/>
          </a:prstGeom>
          <a:solidFill>
            <a:srgbClr val="77C2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7B7095E-D911-EF51-EA12-7BE997317D9D}"/>
              </a:ext>
            </a:extLst>
          </p:cNvPr>
          <p:cNvSpPr/>
          <p:nvPr/>
        </p:nvSpPr>
        <p:spPr>
          <a:xfrm>
            <a:off x="9770541" y="3911706"/>
            <a:ext cx="2302934" cy="778933"/>
          </a:xfrm>
          <a:prstGeom prst="roundRect">
            <a:avLst/>
          </a:prstGeom>
          <a:solidFill>
            <a:srgbClr val="323C9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Ranking table</a:t>
            </a:r>
            <a:br>
              <a:rPr lang="en-US" sz="1600" b="1" dirty="0"/>
            </a:br>
            <a:r>
              <a:rPr lang="en-US" sz="1200" dirty="0"/>
              <a:t>(Rank = </a:t>
            </a:r>
            <a:r>
              <a:rPr lang="en-US" sz="1200" dirty="0">
                <a:solidFill>
                  <a:schemeClr val="bg1"/>
                </a:solidFill>
                <a:latin typeface="Google Sans"/>
              </a:rPr>
              <a:t>80% (1-</a:t>
            </a:r>
            <a:r>
              <a:rPr lang="en-US" sz="1200" dirty="0"/>
              <a:t> RMSE</a:t>
            </a:r>
            <a:r>
              <a:rPr lang="en-US" sz="1200" dirty="0">
                <a:solidFill>
                  <a:schemeClr val="bg1"/>
                </a:solidFill>
                <a:latin typeface="Google Sans"/>
              </a:rPr>
              <a:t>), 20% </a:t>
            </a:r>
            <a:r>
              <a:rPr lang="en-US" sz="1200" b="0" i="0" dirty="0">
                <a:solidFill>
                  <a:schemeClr val="bg1"/>
                </a:solidFill>
                <a:effectLst/>
                <a:latin typeface="Google Sans"/>
              </a:rPr>
              <a:t>R</a:t>
            </a:r>
            <a:r>
              <a:rPr lang="en-US" sz="1200" b="0" i="0" baseline="30000" dirty="0">
                <a:solidFill>
                  <a:schemeClr val="bg1"/>
                </a:solidFill>
                <a:effectLst/>
                <a:latin typeface="Google Sans"/>
              </a:rPr>
              <a:t>2</a:t>
            </a:r>
            <a:r>
              <a:rPr lang="en-US" sz="1200" dirty="0"/>
              <a:t>)</a:t>
            </a:r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7A933248-3FEE-EC60-ADC0-1F712C6F71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458749"/>
              </p:ext>
            </p:extLst>
          </p:nvPr>
        </p:nvGraphicFramePr>
        <p:xfrm>
          <a:off x="558797" y="95726"/>
          <a:ext cx="11514678" cy="337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4" name="Flowchart: Magnetic Disk 33">
            <a:extLst>
              <a:ext uri="{FF2B5EF4-FFF2-40B4-BE49-F238E27FC236}">
                <a16:creationId xmlns:a16="http://schemas.microsoft.com/office/drawing/2014/main" id="{5691A91E-B55F-84BF-0E15-2DD83C52F137}"/>
              </a:ext>
            </a:extLst>
          </p:cNvPr>
          <p:cNvSpPr/>
          <p:nvPr/>
        </p:nvSpPr>
        <p:spPr>
          <a:xfrm>
            <a:off x="2875222" y="6209038"/>
            <a:ext cx="440268" cy="189020"/>
          </a:xfrm>
          <a:prstGeom prst="flowChartMagneticDisk">
            <a:avLst/>
          </a:prstGeom>
          <a:solidFill>
            <a:srgbClr val="77C2E5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86002A66-2977-1622-6A59-0AD3F69795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3" t="37213" r="11796" b="35103"/>
          <a:stretch/>
        </p:blipFill>
        <p:spPr>
          <a:xfrm>
            <a:off x="11006356" y="6423264"/>
            <a:ext cx="1185644" cy="43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45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9766-9B2D-8C2A-1677-A7453D29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d’Analyse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D4DAB-B043-561C-94F4-77BBA1D94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Exemple concret </a:t>
            </a:r>
            <a:r>
              <a:rPr lang="fr-FR" dirty="0"/>
              <a:t>: Analyse des taux d’occupation des parkings en semaine et le week-end.</a:t>
            </a:r>
          </a:p>
          <a:p>
            <a:r>
              <a:rPr lang="fr-FR" dirty="0"/>
              <a:t>Graphique ou tableau montrant une simulation des données.</a:t>
            </a:r>
          </a:p>
          <a:p>
            <a:r>
              <a:rPr lang="fr-FR" b="1" dirty="0"/>
              <a:t>Insight</a:t>
            </a:r>
            <a:r>
              <a:rPr lang="fr-FR" dirty="0"/>
              <a:t> : Identification des pics d’occupation et recommandations pour améliorer la gestion.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22117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334</TotalTime>
  <Words>373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Google Sans</vt:lpstr>
      <vt:lpstr>Tw Cen MT</vt:lpstr>
      <vt:lpstr>Droplet</vt:lpstr>
      <vt:lpstr>Business Case</vt:lpstr>
      <vt:lpstr>Agenda</vt:lpstr>
      <vt:lpstr>1. Titre et Contexte</vt:lpstr>
      <vt:lpstr>2. Objectifs du Business Case</vt:lpstr>
      <vt:lpstr>3. Solution Proposée</vt:lpstr>
      <vt:lpstr>PowerPoint Presentation</vt:lpstr>
      <vt:lpstr>4. Exemple d’Analyse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Dupouy, Hugo P</dc:creator>
  <cp:lastModifiedBy>Dupouy, Hugo P</cp:lastModifiedBy>
  <cp:revision>14</cp:revision>
  <dcterms:created xsi:type="dcterms:W3CDTF">2023-07-03T19:09:55Z</dcterms:created>
  <dcterms:modified xsi:type="dcterms:W3CDTF">2025-01-15T15:25:07Z</dcterms:modified>
</cp:coreProperties>
</file>