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ED40A8-DBA1-4997-B495-8C5D2923C44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DAA18E0C-A1B3-4F84-9656-C95CEE77F214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Data Collection</a:t>
          </a:r>
        </a:p>
      </dgm:t>
    </dgm:pt>
    <dgm:pt modelId="{856B87B7-6889-452A-BA31-980A5B060B2E}" type="parTrans" cxnId="{905B8105-93E9-49EF-8142-E860FB8962C5}">
      <dgm:prSet/>
      <dgm:spPr/>
      <dgm:t>
        <a:bodyPr/>
        <a:lstStyle/>
        <a:p>
          <a:endParaRPr lang="en-US"/>
        </a:p>
      </dgm:t>
    </dgm:pt>
    <dgm:pt modelId="{8D58066B-62A8-489D-AFD8-640480AFB3A5}" type="sibTrans" cxnId="{905B8105-93E9-49EF-8142-E860FB8962C5}">
      <dgm:prSet/>
      <dgm:spPr/>
      <dgm:t>
        <a:bodyPr/>
        <a:lstStyle/>
        <a:p>
          <a:endParaRPr lang="en-US"/>
        </a:p>
      </dgm:t>
    </dgm:pt>
    <dgm:pt modelId="{0886D1F9-9F7C-4521-8E21-824AA586C5ED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Preprocessing</a:t>
          </a:r>
        </a:p>
      </dgm:t>
    </dgm:pt>
    <dgm:pt modelId="{40A3DD7C-5788-4138-B811-14ABCCC626CE}" type="parTrans" cxnId="{21E90C19-5C18-4DBC-BE7E-81612AC1A87D}">
      <dgm:prSet/>
      <dgm:spPr/>
      <dgm:t>
        <a:bodyPr/>
        <a:lstStyle/>
        <a:p>
          <a:endParaRPr lang="en-US"/>
        </a:p>
      </dgm:t>
    </dgm:pt>
    <dgm:pt modelId="{5F4015B7-5AA0-4B61-99A1-7CA56EFF62E7}" type="sibTrans" cxnId="{21E90C19-5C18-4DBC-BE7E-81612AC1A87D}">
      <dgm:prSet/>
      <dgm:spPr/>
      <dgm:t>
        <a:bodyPr/>
        <a:lstStyle/>
        <a:p>
          <a:endParaRPr lang="en-US"/>
        </a:p>
      </dgm:t>
    </dgm:pt>
    <dgm:pt modelId="{44B70830-7CC9-4BBB-B9EF-AF4F1CB6D4DC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Data Modeling</a:t>
          </a:r>
        </a:p>
      </dgm:t>
    </dgm:pt>
    <dgm:pt modelId="{50AF5DD9-4025-4EF5-8DAF-AD51A108E558}" type="parTrans" cxnId="{7E585AA1-EA77-4ECB-9687-BEE77A1B08CB}">
      <dgm:prSet/>
      <dgm:spPr/>
      <dgm:t>
        <a:bodyPr/>
        <a:lstStyle/>
        <a:p>
          <a:endParaRPr lang="en-US"/>
        </a:p>
      </dgm:t>
    </dgm:pt>
    <dgm:pt modelId="{5828D3E0-0FFB-4CA4-8F6C-A705DEB3B649}" type="sibTrans" cxnId="{7E585AA1-EA77-4ECB-9687-BEE77A1B08CB}">
      <dgm:prSet/>
      <dgm:spPr/>
      <dgm:t>
        <a:bodyPr/>
        <a:lstStyle/>
        <a:p>
          <a:endParaRPr lang="en-US"/>
        </a:p>
      </dgm:t>
    </dgm:pt>
    <dgm:pt modelId="{FFDCBE45-028E-475F-A10B-78D28473E957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Experimentation Design</a:t>
          </a:r>
        </a:p>
      </dgm:t>
    </dgm:pt>
    <dgm:pt modelId="{2725E1EB-AF7C-4787-A757-04FB8C54EB34}" type="parTrans" cxnId="{9A666EB2-8E90-4678-9076-12A8E2F77E8D}">
      <dgm:prSet/>
      <dgm:spPr/>
      <dgm:t>
        <a:bodyPr/>
        <a:lstStyle/>
        <a:p>
          <a:endParaRPr lang="en-US"/>
        </a:p>
      </dgm:t>
    </dgm:pt>
    <dgm:pt modelId="{4CD8EFDA-A3FF-419E-A544-3D9DEBBE1133}" type="sibTrans" cxnId="{9A666EB2-8E90-4678-9076-12A8E2F77E8D}">
      <dgm:prSet/>
      <dgm:spPr/>
      <dgm:t>
        <a:bodyPr/>
        <a:lstStyle/>
        <a:p>
          <a:endParaRPr lang="en-US"/>
        </a:p>
      </dgm:t>
    </dgm:pt>
    <dgm:pt modelId="{AF883DA0-0295-42AA-A259-1B835F0772C3}" type="pres">
      <dgm:prSet presAssocID="{ABED40A8-DBA1-4997-B495-8C5D2923C44D}" presName="Name0" presStyleCnt="0">
        <dgm:presLayoutVars>
          <dgm:dir/>
          <dgm:resizeHandles val="exact"/>
        </dgm:presLayoutVars>
      </dgm:prSet>
      <dgm:spPr/>
    </dgm:pt>
    <dgm:pt modelId="{73A744FA-3A44-4D74-9FD6-D16CFDE2ABA1}" type="pres">
      <dgm:prSet presAssocID="{DAA18E0C-A1B3-4F84-9656-C95CEE77F214}" presName="parTxOnly" presStyleLbl="node1" presStyleIdx="0" presStyleCnt="4" custScaleX="128303">
        <dgm:presLayoutVars>
          <dgm:bulletEnabled val="1"/>
        </dgm:presLayoutVars>
      </dgm:prSet>
      <dgm:spPr/>
    </dgm:pt>
    <dgm:pt modelId="{34CF68E7-ABD9-4129-B8E7-F8D30F6B6E8D}" type="pres">
      <dgm:prSet presAssocID="{8D58066B-62A8-489D-AFD8-640480AFB3A5}" presName="parSpace" presStyleCnt="0"/>
      <dgm:spPr/>
    </dgm:pt>
    <dgm:pt modelId="{8D1C531F-7ABE-4A1D-B9EC-71D031E3F764}" type="pres">
      <dgm:prSet presAssocID="{0886D1F9-9F7C-4521-8E21-824AA586C5ED}" presName="parTxOnly" presStyleLbl="node1" presStyleIdx="1" presStyleCnt="4" custScaleX="131262" custLinFactNeighborX="-6016" custLinFactNeighborY="9448">
        <dgm:presLayoutVars>
          <dgm:bulletEnabled val="1"/>
        </dgm:presLayoutVars>
      </dgm:prSet>
      <dgm:spPr/>
    </dgm:pt>
    <dgm:pt modelId="{7980ADDB-5E64-4E5E-85F5-550C7BA97ACD}" type="pres">
      <dgm:prSet presAssocID="{5F4015B7-5AA0-4B61-99A1-7CA56EFF62E7}" presName="parSpace" presStyleCnt="0"/>
      <dgm:spPr/>
    </dgm:pt>
    <dgm:pt modelId="{CB7018CC-9B6F-45E7-93EC-6F0E09EA45AE}" type="pres">
      <dgm:prSet presAssocID="{44B70830-7CC9-4BBB-B9EF-AF4F1CB6D4DC}" presName="parTxOnly" presStyleLbl="node1" presStyleIdx="2" presStyleCnt="4" custScaleX="132310" custLinFactNeighborX="552">
        <dgm:presLayoutVars>
          <dgm:bulletEnabled val="1"/>
        </dgm:presLayoutVars>
      </dgm:prSet>
      <dgm:spPr/>
    </dgm:pt>
    <dgm:pt modelId="{640E0360-CB2D-4346-8864-A10B42F5325A}" type="pres">
      <dgm:prSet presAssocID="{5828D3E0-0FFB-4CA4-8F6C-A705DEB3B649}" presName="parSpace" presStyleCnt="0"/>
      <dgm:spPr/>
    </dgm:pt>
    <dgm:pt modelId="{F5F9CDC1-5E71-4DA3-918C-BADD1FECD5E7}" type="pres">
      <dgm:prSet presAssocID="{FFDCBE45-028E-475F-A10B-78D28473E957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905B8105-93E9-49EF-8142-E860FB8962C5}" srcId="{ABED40A8-DBA1-4997-B495-8C5D2923C44D}" destId="{DAA18E0C-A1B3-4F84-9656-C95CEE77F214}" srcOrd="0" destOrd="0" parTransId="{856B87B7-6889-452A-BA31-980A5B060B2E}" sibTransId="{8D58066B-62A8-489D-AFD8-640480AFB3A5}"/>
    <dgm:cxn modelId="{BFACF218-EAEE-44BA-AB40-D7841FF90B06}" type="presOf" srcId="{44B70830-7CC9-4BBB-B9EF-AF4F1CB6D4DC}" destId="{CB7018CC-9B6F-45E7-93EC-6F0E09EA45AE}" srcOrd="0" destOrd="0" presId="urn:microsoft.com/office/officeart/2005/8/layout/hChevron3"/>
    <dgm:cxn modelId="{21E90C19-5C18-4DBC-BE7E-81612AC1A87D}" srcId="{ABED40A8-DBA1-4997-B495-8C5D2923C44D}" destId="{0886D1F9-9F7C-4521-8E21-824AA586C5ED}" srcOrd="1" destOrd="0" parTransId="{40A3DD7C-5788-4138-B811-14ABCCC626CE}" sibTransId="{5F4015B7-5AA0-4B61-99A1-7CA56EFF62E7}"/>
    <dgm:cxn modelId="{2270BC46-770B-446B-A9BA-C2CD3A12293D}" type="presOf" srcId="{DAA18E0C-A1B3-4F84-9656-C95CEE77F214}" destId="{73A744FA-3A44-4D74-9FD6-D16CFDE2ABA1}" srcOrd="0" destOrd="0" presId="urn:microsoft.com/office/officeart/2005/8/layout/hChevron3"/>
    <dgm:cxn modelId="{3E271D51-B5D9-4C42-8609-130FB71CAE39}" type="presOf" srcId="{FFDCBE45-028E-475F-A10B-78D28473E957}" destId="{F5F9CDC1-5E71-4DA3-918C-BADD1FECD5E7}" srcOrd="0" destOrd="0" presId="urn:microsoft.com/office/officeart/2005/8/layout/hChevron3"/>
    <dgm:cxn modelId="{BA6B7B7D-924B-46B0-BB33-4BB74CDA61CA}" type="presOf" srcId="{ABED40A8-DBA1-4997-B495-8C5D2923C44D}" destId="{AF883DA0-0295-42AA-A259-1B835F0772C3}" srcOrd="0" destOrd="0" presId="urn:microsoft.com/office/officeart/2005/8/layout/hChevron3"/>
    <dgm:cxn modelId="{7E585AA1-EA77-4ECB-9687-BEE77A1B08CB}" srcId="{ABED40A8-DBA1-4997-B495-8C5D2923C44D}" destId="{44B70830-7CC9-4BBB-B9EF-AF4F1CB6D4DC}" srcOrd="2" destOrd="0" parTransId="{50AF5DD9-4025-4EF5-8DAF-AD51A108E558}" sibTransId="{5828D3E0-0FFB-4CA4-8F6C-A705DEB3B649}"/>
    <dgm:cxn modelId="{9A666EB2-8E90-4678-9076-12A8E2F77E8D}" srcId="{ABED40A8-DBA1-4997-B495-8C5D2923C44D}" destId="{FFDCBE45-028E-475F-A10B-78D28473E957}" srcOrd="3" destOrd="0" parTransId="{2725E1EB-AF7C-4787-A757-04FB8C54EB34}" sibTransId="{4CD8EFDA-A3FF-419E-A544-3D9DEBBE1133}"/>
    <dgm:cxn modelId="{F11057D8-8F15-4909-9EC9-58039282239B}" type="presOf" srcId="{0886D1F9-9F7C-4521-8E21-824AA586C5ED}" destId="{8D1C531F-7ABE-4A1D-B9EC-71D031E3F764}" srcOrd="0" destOrd="0" presId="urn:microsoft.com/office/officeart/2005/8/layout/hChevron3"/>
    <dgm:cxn modelId="{A5BE7056-1D52-4D24-B653-959110E032E2}" type="presParOf" srcId="{AF883DA0-0295-42AA-A259-1B835F0772C3}" destId="{73A744FA-3A44-4D74-9FD6-D16CFDE2ABA1}" srcOrd="0" destOrd="0" presId="urn:microsoft.com/office/officeart/2005/8/layout/hChevron3"/>
    <dgm:cxn modelId="{4F8F4BE9-7A08-4211-B092-A7D789D755B9}" type="presParOf" srcId="{AF883DA0-0295-42AA-A259-1B835F0772C3}" destId="{34CF68E7-ABD9-4129-B8E7-F8D30F6B6E8D}" srcOrd="1" destOrd="0" presId="urn:microsoft.com/office/officeart/2005/8/layout/hChevron3"/>
    <dgm:cxn modelId="{62B144C9-65A5-4981-BE0B-866419AAF36B}" type="presParOf" srcId="{AF883DA0-0295-42AA-A259-1B835F0772C3}" destId="{8D1C531F-7ABE-4A1D-B9EC-71D031E3F764}" srcOrd="2" destOrd="0" presId="urn:microsoft.com/office/officeart/2005/8/layout/hChevron3"/>
    <dgm:cxn modelId="{C5913F63-765D-46BC-BAFF-4D897A272ABA}" type="presParOf" srcId="{AF883DA0-0295-42AA-A259-1B835F0772C3}" destId="{7980ADDB-5E64-4E5E-85F5-550C7BA97ACD}" srcOrd="3" destOrd="0" presId="urn:microsoft.com/office/officeart/2005/8/layout/hChevron3"/>
    <dgm:cxn modelId="{C0309E8F-CC46-4D60-8EB7-A199E7A893C8}" type="presParOf" srcId="{AF883DA0-0295-42AA-A259-1B835F0772C3}" destId="{CB7018CC-9B6F-45E7-93EC-6F0E09EA45AE}" srcOrd="4" destOrd="0" presId="urn:microsoft.com/office/officeart/2005/8/layout/hChevron3"/>
    <dgm:cxn modelId="{D9317DD2-406C-469A-AF50-64639FCA06BA}" type="presParOf" srcId="{AF883DA0-0295-42AA-A259-1B835F0772C3}" destId="{640E0360-CB2D-4346-8864-A10B42F5325A}" srcOrd="5" destOrd="0" presId="urn:microsoft.com/office/officeart/2005/8/layout/hChevron3"/>
    <dgm:cxn modelId="{70B75F8A-A942-45E2-80C1-3C0C352A89AA}" type="presParOf" srcId="{AF883DA0-0295-42AA-A259-1B835F0772C3}" destId="{F5F9CDC1-5E71-4DA3-918C-BADD1FECD5E7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744FA-3A44-4D74-9FD6-D16CFDE2ABA1}">
      <dsp:nvSpPr>
        <dsp:cNvPr id="0" name=""/>
        <dsp:cNvSpPr/>
      </dsp:nvSpPr>
      <dsp:spPr>
        <a:xfrm>
          <a:off x="2565" y="0"/>
          <a:ext cx="3419298" cy="337370"/>
        </a:xfrm>
        <a:prstGeom prst="homePlate">
          <a:avLst/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ysClr val="windowText" lastClr="000000"/>
              </a:solidFill>
            </a:rPr>
            <a:t>Data Collection</a:t>
          </a:r>
        </a:p>
      </dsp:txBody>
      <dsp:txXfrm>
        <a:off x="2565" y="0"/>
        <a:ext cx="3334956" cy="337370"/>
      </dsp:txXfrm>
    </dsp:sp>
    <dsp:sp modelId="{8D1C531F-7ABE-4A1D-B9EC-71D031E3F764}">
      <dsp:nvSpPr>
        <dsp:cNvPr id="0" name=""/>
        <dsp:cNvSpPr/>
      </dsp:nvSpPr>
      <dsp:spPr>
        <a:xfrm>
          <a:off x="2856794" y="0"/>
          <a:ext cx="3498156" cy="337370"/>
        </a:xfrm>
        <a:prstGeom prst="chevron">
          <a:avLst/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ysClr val="windowText" lastClr="000000"/>
              </a:solidFill>
            </a:rPr>
            <a:t>Preprocessing</a:t>
          </a:r>
        </a:p>
      </dsp:txBody>
      <dsp:txXfrm>
        <a:off x="3025479" y="0"/>
        <a:ext cx="3160786" cy="337370"/>
      </dsp:txXfrm>
    </dsp:sp>
    <dsp:sp modelId="{CB7018CC-9B6F-45E7-93EC-6F0E09EA45AE}">
      <dsp:nvSpPr>
        <dsp:cNvPr id="0" name=""/>
        <dsp:cNvSpPr/>
      </dsp:nvSpPr>
      <dsp:spPr>
        <a:xfrm>
          <a:off x="5856954" y="0"/>
          <a:ext cx="3526085" cy="337370"/>
        </a:xfrm>
        <a:prstGeom prst="chevron">
          <a:avLst/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ysClr val="windowText" lastClr="000000"/>
              </a:solidFill>
            </a:rPr>
            <a:t>Data Modeling</a:t>
          </a:r>
        </a:p>
      </dsp:txBody>
      <dsp:txXfrm>
        <a:off x="6025639" y="0"/>
        <a:ext cx="3188715" cy="337370"/>
      </dsp:txXfrm>
    </dsp:sp>
    <dsp:sp modelId="{F5F9CDC1-5E71-4DA3-918C-BADD1FECD5E7}">
      <dsp:nvSpPr>
        <dsp:cNvPr id="0" name=""/>
        <dsp:cNvSpPr/>
      </dsp:nvSpPr>
      <dsp:spPr>
        <a:xfrm>
          <a:off x="8847094" y="0"/>
          <a:ext cx="2665018" cy="337370"/>
        </a:xfrm>
        <a:prstGeom prst="chevron">
          <a:avLst/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ysClr val="windowText" lastClr="000000"/>
              </a:solidFill>
            </a:rPr>
            <a:t>Experimentation Design</a:t>
          </a:r>
        </a:p>
      </dsp:txBody>
      <dsp:txXfrm>
        <a:off x="9015779" y="0"/>
        <a:ext cx="2327648" cy="337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72FD9-46D3-5467-67B3-7D17FE66D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ED565E-5B39-FFD3-BB75-4560D1314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B552F-033F-69AF-3309-439B290E5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3B7-E627-499C-92A4-13E0AB722008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82304-72A3-4352-7C0E-68767A40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E72BA-5966-70BC-0BF6-46E9E5BEF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6ABA-2A22-4F0B-8AD0-1DB58BB4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7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C3CD6-9666-5C27-3001-9AAAEFDE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44682-30AB-3C02-CA3E-6056589B3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DECE0-2473-4FBD-1530-B0F06F8F8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3B7-E627-499C-92A4-13E0AB722008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169BA-B2BC-2F28-E1CD-B58C9241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48E6F-CFDE-62F9-DF12-C88FE25D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6ABA-2A22-4F0B-8AD0-1DB58BB4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91DE94-187F-2800-B75E-DC7C0E2A5C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9E04A-3192-49FA-0C44-1948CA056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2FD53-A131-41E7-CC8E-F81F8B2A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3B7-E627-499C-92A4-13E0AB722008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5C783-4435-6CA1-ACF9-52A308D6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0320F-890E-21CE-DD95-A97C1F21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6ABA-2A22-4F0B-8AD0-1DB58BB4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9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47C73-8573-397C-889B-075B1889F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CEE33-B253-380C-2D3C-EE0ABAF74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E1AC5-F157-57D3-5181-0E9D4729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3B7-E627-499C-92A4-13E0AB722008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F19C2-52F0-C360-1FDC-11BCBAE3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B5798-91B2-391A-4651-E66214F9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6ABA-2A22-4F0B-8AD0-1DB58BB4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5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37AA-80FA-1CE8-5986-13AF21E40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3A30B-CC01-A840-FF2E-CCBF65B0E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3FA98-A433-050D-07EF-72A5C3B2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3B7-E627-499C-92A4-13E0AB722008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B5F7E-9937-413F-2E1D-FEAF0582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DE42A-6E9F-B5D6-74B2-EC94E2E7F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6ABA-2A22-4F0B-8AD0-1DB58BB4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8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F671-CF43-4504-1CD1-B27432899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8A9F7-895C-049D-2229-2ECC9B522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C49E2-B1C7-B6BC-68D1-AA1997B3C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CEB52-1261-DF0C-3199-283AC616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3B7-E627-499C-92A4-13E0AB722008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F02F5-7FAE-0FA5-22EC-5CFEF74F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19A19-CC1D-4030-BCED-D6B75DD68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6ABA-2A22-4F0B-8AD0-1DB58BB4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1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91BE2-F77A-469D-3F9F-6B1ADB15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E5D0-B556-AA25-8204-1A0A0A8E6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A06F9-5CE9-A374-F708-519FB30F5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62D4A-29AA-075D-B6EE-E042F49CA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74D867-1B0B-78FF-A613-65968E39B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EC69D3-2F34-EEE5-5B62-CD6A86C0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3B7-E627-499C-92A4-13E0AB722008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CB053C-CAF5-71E9-295B-6CB8EDF8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D022AF-B5E2-19E7-B7C1-817CCAEF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6ABA-2A22-4F0B-8AD0-1DB58BB4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6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00EB-0431-B561-05BB-59FFA710E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5824F0-C361-430B-98FC-C3C8461C1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3B7-E627-499C-92A4-13E0AB722008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39A27-D0FC-F85D-3166-A73B143D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F55DA-653F-AF71-8CBF-086959DD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6ABA-2A22-4F0B-8AD0-1DB58BB4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2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19767F-D444-BCAF-8D39-FDFC6700E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3B7-E627-499C-92A4-13E0AB722008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CE6503-29A5-C3AA-30C8-22FF6590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0FEFB-862F-18A9-6733-AFBE2457A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6ABA-2A22-4F0B-8AD0-1DB58BB4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E8046-704A-64A9-8935-E6FBA0C9A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B01FD-34B7-6BA1-C315-6E6A4BF38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EBCB0-B27F-447E-DE76-7077AFCDA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086A3-A94C-C542-3664-EE995A35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3B7-E627-499C-92A4-13E0AB722008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BF75E-5B32-E0DF-3192-629A20CB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75FF4-45F5-BF5D-EEB4-AA884CAA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6ABA-2A22-4F0B-8AD0-1DB58BB4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0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7C197-D084-95D4-02B5-890728D22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D9784-8781-68FA-2742-A5EB62314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F9E60-5104-6111-C205-8207C6164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D53BD-D5B0-4D31-D889-7DEA6D91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3B7-E627-499C-92A4-13E0AB722008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0273A-2067-A447-BF08-5A10FCEC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AC33C-5F3F-5FCE-342D-214F31BD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6ABA-2A22-4F0B-8AD0-1DB58BB4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1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B097FB-7476-F49D-60DC-F251C5786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4334A-AE4B-0021-FBCB-77791DB93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3D121-70BE-9FA1-9BCD-F9620B78D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913B7-E627-499C-92A4-13E0AB722008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8128D-D5B7-6B5B-E327-3AAF45BFD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0C0B7-CD91-C0A3-3D69-6D1254F47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86ABA-2A22-4F0B-8AD0-1DB58BB4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4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33AC5E-AA7A-8490-BC18-C38D4D3664DE}"/>
              </a:ext>
            </a:extLst>
          </p:cNvPr>
          <p:cNvSpPr/>
          <p:nvPr/>
        </p:nvSpPr>
        <p:spPr>
          <a:xfrm>
            <a:off x="999071" y="777194"/>
            <a:ext cx="2082800" cy="77893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CAISO data</a:t>
            </a:r>
            <a:br>
              <a:rPr lang="en-US" sz="1600" dirty="0"/>
            </a:br>
            <a:r>
              <a:rPr lang="en-US" sz="1200" dirty="0"/>
              <a:t>(provided by Enverus)</a:t>
            </a:r>
            <a:endParaRPr lang="en-US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78DFDD-E80C-9132-5C35-FC7DE095EC83}"/>
              </a:ext>
            </a:extLst>
          </p:cNvPr>
          <p:cNvSpPr/>
          <p:nvPr/>
        </p:nvSpPr>
        <p:spPr>
          <a:xfrm>
            <a:off x="999068" y="2312613"/>
            <a:ext cx="2082800" cy="77893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Location</a:t>
            </a:r>
          </a:p>
          <a:p>
            <a:pPr algn="ctr"/>
            <a:r>
              <a:rPr lang="en-US" sz="1200" dirty="0"/>
              <a:t>(Average middle point of each region)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2C2C922-A679-4689-340D-C710602C3DD9}"/>
              </a:ext>
            </a:extLst>
          </p:cNvPr>
          <p:cNvSpPr/>
          <p:nvPr/>
        </p:nvSpPr>
        <p:spPr>
          <a:xfrm>
            <a:off x="999068" y="3848032"/>
            <a:ext cx="2082800" cy="77893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OpenWeather</a:t>
            </a:r>
            <a:r>
              <a:rPr lang="en-US" sz="1600" b="1" dirty="0"/>
              <a:t> API</a:t>
            </a:r>
          </a:p>
          <a:p>
            <a:pPr algn="ctr"/>
            <a:r>
              <a:rPr lang="en-US" sz="1200" dirty="0"/>
              <a:t>(external weather factors)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2F45FE33-9CF9-1ADB-D8DA-9B6183B07A23}"/>
              </a:ext>
            </a:extLst>
          </p:cNvPr>
          <p:cNvSpPr/>
          <p:nvPr/>
        </p:nvSpPr>
        <p:spPr>
          <a:xfrm>
            <a:off x="2844801" y="4440698"/>
            <a:ext cx="440268" cy="372533"/>
          </a:xfrm>
          <a:prstGeom prst="flowChartMagneticDisk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1531B001-ABFA-9930-4F94-6E94AFB94C9E}"/>
              </a:ext>
            </a:extLst>
          </p:cNvPr>
          <p:cNvSpPr/>
          <p:nvPr/>
        </p:nvSpPr>
        <p:spPr>
          <a:xfrm>
            <a:off x="2861734" y="2896812"/>
            <a:ext cx="440268" cy="372533"/>
          </a:xfrm>
          <a:prstGeom prst="flowChartMagneticDisk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7F09FF16-68D9-F740-2A6F-6B60D213817F}"/>
              </a:ext>
            </a:extLst>
          </p:cNvPr>
          <p:cNvSpPr/>
          <p:nvPr/>
        </p:nvSpPr>
        <p:spPr>
          <a:xfrm>
            <a:off x="2861737" y="1369860"/>
            <a:ext cx="440268" cy="372533"/>
          </a:xfrm>
          <a:prstGeom prst="flowChartMagneticDisk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2B51C04-0B1A-D481-919C-94D09A48ADAB}"/>
              </a:ext>
            </a:extLst>
          </p:cNvPr>
          <p:cNvSpPr/>
          <p:nvPr/>
        </p:nvSpPr>
        <p:spPr>
          <a:xfrm rot="5400000">
            <a:off x="1820337" y="1813081"/>
            <a:ext cx="440267" cy="23706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0493E6D-8830-B5CB-0098-EA9B99CAEB7E}"/>
              </a:ext>
            </a:extLst>
          </p:cNvPr>
          <p:cNvSpPr/>
          <p:nvPr/>
        </p:nvSpPr>
        <p:spPr>
          <a:xfrm rot="5400000">
            <a:off x="1820337" y="3354011"/>
            <a:ext cx="440267" cy="23706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Curved Right 19">
            <a:extLst>
              <a:ext uri="{FF2B5EF4-FFF2-40B4-BE49-F238E27FC236}">
                <a16:creationId xmlns:a16="http://schemas.microsoft.com/office/drawing/2014/main" id="{DB9FC396-16C0-B511-9AE7-E37E94833C1C}"/>
              </a:ext>
            </a:extLst>
          </p:cNvPr>
          <p:cNvSpPr/>
          <p:nvPr/>
        </p:nvSpPr>
        <p:spPr>
          <a:xfrm>
            <a:off x="118525" y="1093410"/>
            <a:ext cx="880544" cy="4882707"/>
          </a:xfrm>
          <a:prstGeom prst="curved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0AD64CF-F6B6-7D57-B35D-B0EDD1F86ED4}"/>
              </a:ext>
            </a:extLst>
          </p:cNvPr>
          <p:cNvSpPr/>
          <p:nvPr/>
        </p:nvSpPr>
        <p:spPr>
          <a:xfrm>
            <a:off x="1032952" y="5383451"/>
            <a:ext cx="2082800" cy="77893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Final Dataset</a:t>
            </a:r>
            <a:br>
              <a:rPr lang="en-US" sz="1200" dirty="0"/>
            </a:br>
            <a:r>
              <a:rPr lang="en-US" sz="1200" dirty="0"/>
              <a:t>(Combination</a:t>
            </a:r>
            <a:br>
              <a:rPr lang="en-US" sz="1200" dirty="0"/>
            </a:br>
            <a:r>
              <a:rPr lang="en-US" sz="1200" dirty="0"/>
              <a:t>CAISO + </a:t>
            </a:r>
            <a:r>
              <a:rPr lang="en-US" sz="1200" dirty="0" err="1"/>
              <a:t>OpenWeather</a:t>
            </a:r>
            <a:r>
              <a:rPr lang="en-US" sz="1200" dirty="0"/>
              <a:t>)</a:t>
            </a:r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C7100A34-9468-8E97-F4F0-5155A6C823FE}"/>
              </a:ext>
            </a:extLst>
          </p:cNvPr>
          <p:cNvSpPr/>
          <p:nvPr/>
        </p:nvSpPr>
        <p:spPr>
          <a:xfrm>
            <a:off x="2878685" y="5976117"/>
            <a:ext cx="440268" cy="372533"/>
          </a:xfrm>
          <a:prstGeom prst="flowChartMagneticDisk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5A5947F-354E-D42F-04CF-7D8314E8F5ED}"/>
              </a:ext>
            </a:extLst>
          </p:cNvPr>
          <p:cNvSpPr/>
          <p:nvPr/>
        </p:nvSpPr>
        <p:spPr>
          <a:xfrm rot="5400000">
            <a:off x="1820334" y="4878407"/>
            <a:ext cx="440267" cy="23706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BB1D246-F2CE-8CA2-D259-9C71BA846700}"/>
              </a:ext>
            </a:extLst>
          </p:cNvPr>
          <p:cNvSpPr/>
          <p:nvPr/>
        </p:nvSpPr>
        <p:spPr>
          <a:xfrm>
            <a:off x="4123267" y="1556127"/>
            <a:ext cx="2082800" cy="77893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Cleaning data</a:t>
            </a:r>
            <a:br>
              <a:rPr lang="en-US" sz="1600" dirty="0"/>
            </a:br>
            <a:r>
              <a:rPr lang="en-US" sz="1200" dirty="0"/>
              <a:t>(missing/erroneous data)</a:t>
            </a:r>
            <a:endParaRPr lang="en-US" sz="1600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59F33D8-340B-765C-483D-1A3426B7FDF6}"/>
              </a:ext>
            </a:extLst>
          </p:cNvPr>
          <p:cNvSpPr/>
          <p:nvPr/>
        </p:nvSpPr>
        <p:spPr>
          <a:xfrm rot="5400000">
            <a:off x="4944533" y="2610688"/>
            <a:ext cx="440267" cy="23706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1D7EDF9-9083-6513-01C9-5B77DB8E51F0}"/>
              </a:ext>
            </a:extLst>
          </p:cNvPr>
          <p:cNvSpPr/>
          <p:nvPr/>
        </p:nvSpPr>
        <p:spPr>
          <a:xfrm>
            <a:off x="4123267" y="3123383"/>
            <a:ext cx="2082800" cy="77893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Feature selection</a:t>
            </a:r>
            <a:br>
              <a:rPr lang="en-US" sz="1600" dirty="0"/>
            </a:br>
            <a:r>
              <a:rPr lang="en-US" sz="1200" dirty="0"/>
              <a:t>(Correlation Matrix)</a:t>
            </a:r>
            <a:endParaRPr lang="en-US" sz="160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394AF556-A6EE-2FEC-4786-ACF45D58B3AD}"/>
              </a:ext>
            </a:extLst>
          </p:cNvPr>
          <p:cNvSpPr/>
          <p:nvPr/>
        </p:nvSpPr>
        <p:spPr>
          <a:xfrm rot="5400000">
            <a:off x="4944533" y="4177944"/>
            <a:ext cx="440267" cy="23706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98132CC-7B44-8CFD-463E-BE6879A10E09}"/>
              </a:ext>
            </a:extLst>
          </p:cNvPr>
          <p:cNvSpPr/>
          <p:nvPr/>
        </p:nvSpPr>
        <p:spPr>
          <a:xfrm>
            <a:off x="4123266" y="4690639"/>
            <a:ext cx="2082800" cy="77893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Scaling &amp; Transformation data</a:t>
            </a:r>
            <a:endParaRPr lang="en-US" sz="1600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E279F39-4967-3CCA-9465-A18FDBB6B06A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 flipV="1">
            <a:off x="3115752" y="1945594"/>
            <a:ext cx="1007515" cy="3827324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C97B8D2-1B16-59E6-4846-B66AC2E30564}"/>
              </a:ext>
            </a:extLst>
          </p:cNvPr>
          <p:cNvSpPr/>
          <p:nvPr/>
        </p:nvSpPr>
        <p:spPr>
          <a:xfrm>
            <a:off x="7027329" y="1556127"/>
            <a:ext cx="2302934" cy="77893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Splitting data 80/20</a:t>
            </a:r>
            <a:br>
              <a:rPr lang="en-US" sz="1600" b="1" dirty="0"/>
            </a:br>
            <a:r>
              <a:rPr lang="en-US" sz="1200" dirty="0"/>
              <a:t>(</a:t>
            </a:r>
            <a:r>
              <a:rPr lang="en-US" sz="1200" dirty="0" err="1"/>
              <a:t>X_train</a:t>
            </a:r>
            <a:r>
              <a:rPr lang="en-US" sz="1200" dirty="0"/>
              <a:t>, </a:t>
            </a:r>
            <a:r>
              <a:rPr lang="en-US" sz="1200" dirty="0" err="1"/>
              <a:t>X_test</a:t>
            </a:r>
            <a:r>
              <a:rPr lang="en-US" sz="1200" dirty="0"/>
              <a:t>, </a:t>
            </a:r>
            <a:r>
              <a:rPr lang="en-US" sz="1200" dirty="0" err="1"/>
              <a:t>y_train</a:t>
            </a:r>
            <a:r>
              <a:rPr lang="en-US" sz="1200" dirty="0"/>
              <a:t>, </a:t>
            </a:r>
            <a:r>
              <a:rPr lang="en-US" sz="1200" dirty="0" err="1"/>
              <a:t>y_test</a:t>
            </a:r>
            <a:r>
              <a:rPr lang="en-US" sz="1200" dirty="0"/>
              <a:t>)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24E0D01-56C7-A82E-84B6-C34A6E386BEE}"/>
              </a:ext>
            </a:extLst>
          </p:cNvPr>
          <p:cNvCxnSpPr>
            <a:cxnSpLocks/>
            <a:stCxn id="28" idx="3"/>
            <a:endCxn id="37" idx="1"/>
          </p:cNvCxnSpPr>
          <p:nvPr/>
        </p:nvCxnSpPr>
        <p:spPr>
          <a:xfrm flipV="1">
            <a:off x="6206066" y="1945594"/>
            <a:ext cx="821263" cy="3134512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Magnetic Disk 41">
            <a:extLst>
              <a:ext uri="{FF2B5EF4-FFF2-40B4-BE49-F238E27FC236}">
                <a16:creationId xmlns:a16="http://schemas.microsoft.com/office/drawing/2014/main" id="{2503E03F-6C75-F6E9-9198-45B6BE651A48}"/>
              </a:ext>
            </a:extLst>
          </p:cNvPr>
          <p:cNvSpPr/>
          <p:nvPr/>
        </p:nvSpPr>
        <p:spPr>
          <a:xfrm>
            <a:off x="2878685" y="6176563"/>
            <a:ext cx="440268" cy="352842"/>
          </a:xfrm>
          <a:prstGeom prst="flowChartMagneticDisk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098881D-9486-C9F8-AD32-E0F5F3CE13B6}"/>
              </a:ext>
            </a:extLst>
          </p:cNvPr>
          <p:cNvSpPr/>
          <p:nvPr/>
        </p:nvSpPr>
        <p:spPr>
          <a:xfrm>
            <a:off x="7027329" y="3118159"/>
            <a:ext cx="2302934" cy="77893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Modeling</a:t>
            </a:r>
            <a:br>
              <a:rPr lang="en-US" sz="1600" b="1" dirty="0"/>
            </a:br>
            <a:r>
              <a:rPr lang="en-US" sz="1200" dirty="0"/>
              <a:t>(MLR, Reg Tree, SARIMA, XGB)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73E08533-CA53-7191-1909-D01E941E86D5}"/>
              </a:ext>
            </a:extLst>
          </p:cNvPr>
          <p:cNvSpPr/>
          <p:nvPr/>
        </p:nvSpPr>
        <p:spPr>
          <a:xfrm rot="5400000">
            <a:off x="7958662" y="2610688"/>
            <a:ext cx="440267" cy="23706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0A85591E-1D12-936F-610D-04FBC8F3559E}"/>
              </a:ext>
            </a:extLst>
          </p:cNvPr>
          <p:cNvSpPr/>
          <p:nvPr/>
        </p:nvSpPr>
        <p:spPr>
          <a:xfrm rot="5400000">
            <a:off x="7958661" y="4179840"/>
            <a:ext cx="440267" cy="23706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3783BB7-7C1D-AAFA-48DA-ACB50D910249}"/>
              </a:ext>
            </a:extLst>
          </p:cNvPr>
          <p:cNvSpPr/>
          <p:nvPr/>
        </p:nvSpPr>
        <p:spPr>
          <a:xfrm>
            <a:off x="7027329" y="4690639"/>
            <a:ext cx="2302934" cy="77893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Hypermeter tuning</a:t>
            </a:r>
            <a:br>
              <a:rPr lang="en-US" sz="1600" b="1" dirty="0"/>
            </a:br>
            <a:r>
              <a:rPr lang="en-US" sz="1200" dirty="0"/>
              <a:t>(Manual &amp; </a:t>
            </a:r>
            <a:r>
              <a:rPr lang="en-US" sz="1200" dirty="0" err="1"/>
              <a:t>Optuna</a:t>
            </a:r>
            <a:r>
              <a:rPr lang="en-US" sz="1200" dirty="0"/>
              <a:t>)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DF5618A-BAAB-0837-78E1-5AF34C95441A}"/>
              </a:ext>
            </a:extLst>
          </p:cNvPr>
          <p:cNvSpPr/>
          <p:nvPr/>
        </p:nvSpPr>
        <p:spPr>
          <a:xfrm>
            <a:off x="9770541" y="2318232"/>
            <a:ext cx="2302934" cy="77893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Performance table</a:t>
            </a:r>
            <a:br>
              <a:rPr lang="en-US" sz="1600" b="1" dirty="0"/>
            </a:br>
            <a:r>
              <a:rPr lang="en-US" sz="1200" dirty="0"/>
              <a:t>(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Google Sans"/>
              </a:rPr>
              <a:t>R</a:t>
            </a:r>
            <a:r>
              <a:rPr lang="en-US" sz="1200" b="0" i="0" baseline="30000" dirty="0">
                <a:solidFill>
                  <a:schemeClr val="bg1"/>
                </a:solidFill>
                <a:effectLst/>
                <a:latin typeface="Google Sans"/>
              </a:rPr>
              <a:t>2</a:t>
            </a:r>
            <a:r>
              <a:rPr lang="en-US" sz="1200" dirty="0"/>
              <a:t>, RMSE, MAE)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A3F01916-0642-9707-1BB5-70AD8DA60C73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flipV="1">
            <a:off x="9330263" y="2707699"/>
            <a:ext cx="440278" cy="2372407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A4C05BD6-0BA1-2B02-8E07-4F8CC34D30B7}"/>
              </a:ext>
            </a:extLst>
          </p:cNvPr>
          <p:cNvSpPr/>
          <p:nvPr/>
        </p:nvSpPr>
        <p:spPr>
          <a:xfrm rot="5400000">
            <a:off x="10701874" y="3396584"/>
            <a:ext cx="440267" cy="23706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03F75E7-58C8-8697-FEEE-6C3D6FFD213C}"/>
              </a:ext>
            </a:extLst>
          </p:cNvPr>
          <p:cNvSpPr/>
          <p:nvPr/>
        </p:nvSpPr>
        <p:spPr>
          <a:xfrm>
            <a:off x="9770541" y="3911706"/>
            <a:ext cx="2302934" cy="77893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Ranking table</a:t>
            </a:r>
            <a:br>
              <a:rPr lang="en-US" sz="1600" b="1" dirty="0"/>
            </a:br>
            <a:r>
              <a:rPr lang="en-US" sz="1200" dirty="0"/>
              <a:t>(Rank = </a:t>
            </a:r>
            <a:r>
              <a:rPr lang="en-US" sz="1200" dirty="0">
                <a:solidFill>
                  <a:schemeClr val="bg1"/>
                </a:solidFill>
                <a:latin typeface="Google Sans"/>
              </a:rPr>
              <a:t>80% (1-</a:t>
            </a:r>
            <a:r>
              <a:rPr lang="en-US" sz="1200" dirty="0"/>
              <a:t> RMSE</a:t>
            </a:r>
            <a:r>
              <a:rPr lang="en-US" sz="1200" dirty="0">
                <a:solidFill>
                  <a:schemeClr val="bg1"/>
                </a:solidFill>
                <a:latin typeface="Google Sans"/>
              </a:rPr>
              <a:t>), 20% 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Google Sans"/>
              </a:rPr>
              <a:t>R</a:t>
            </a:r>
            <a:r>
              <a:rPr lang="en-US" sz="1200" b="0" i="0" baseline="30000" dirty="0">
                <a:solidFill>
                  <a:schemeClr val="bg1"/>
                </a:solidFill>
                <a:effectLst/>
                <a:latin typeface="Google Sans"/>
              </a:rPr>
              <a:t>2</a:t>
            </a:r>
            <a:r>
              <a:rPr lang="en-US" sz="1200" dirty="0"/>
              <a:t>)</a:t>
            </a:r>
          </a:p>
        </p:txBody>
      </p:sp>
      <p:graphicFrame>
        <p:nvGraphicFramePr>
          <p:cNvPr id="54" name="Diagram 53">
            <a:extLst>
              <a:ext uri="{FF2B5EF4-FFF2-40B4-BE49-F238E27FC236}">
                <a16:creationId xmlns:a16="http://schemas.microsoft.com/office/drawing/2014/main" id="{E36F3000-FAD4-AD55-1D8F-15B4692C5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5752858"/>
              </p:ext>
            </p:extLst>
          </p:nvPr>
        </p:nvGraphicFramePr>
        <p:xfrm>
          <a:off x="558797" y="95726"/>
          <a:ext cx="11514678" cy="33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8158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128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Google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Dupouy, Hugo P</dc:creator>
  <cp:lastModifiedBy>Dupouy, Hugo P</cp:lastModifiedBy>
  <cp:revision>8</cp:revision>
  <dcterms:created xsi:type="dcterms:W3CDTF">2023-07-03T19:09:55Z</dcterms:created>
  <dcterms:modified xsi:type="dcterms:W3CDTF">2023-07-03T21:02:52Z</dcterms:modified>
</cp:coreProperties>
</file>